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60" r:id="rId3"/>
    <p:sldId id="275" r:id="rId4"/>
    <p:sldId id="261" r:id="rId5"/>
    <p:sldId id="262" r:id="rId6"/>
    <p:sldId id="266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88087" autoAdjust="0"/>
  </p:normalViewPr>
  <p:slideViewPr>
    <p:cSldViewPr snapToGrid="0">
      <p:cViewPr>
        <p:scale>
          <a:sx n="60" d="100"/>
          <a:sy n="60" d="100"/>
        </p:scale>
        <p:origin x="-883" y="-82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KEWIRAUSAHAAN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PENDAHULUAN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Kreativitas adalah modal yang penting bagi wirausaha. </a:t>
            </a:r>
          </a:p>
          <a:p>
            <a:r>
              <a:rPr lang="id-ID" dirty="0" smtClean="0"/>
              <a:t>Dengan kreativitas, akan membuat wirausaha mampu untuk keluar, melihat dan menangkap peluang serta menghadapi persaingan yang ketat.</a:t>
            </a:r>
          </a:p>
          <a:p>
            <a:r>
              <a:rPr lang="id-ID" dirty="0" smtClean="0"/>
              <a:t>Kreativitas akan membantu wirausaha beradaptasi menghadapi perubahan yang terjadi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005898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HAMBATAN KREATIVITAS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 smtClean="0"/>
          </a:p>
          <a:p>
            <a:endParaRPr lang="id-ID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158986"/>
              </p:ext>
            </p:extLst>
          </p:nvPr>
        </p:nvGraphicFramePr>
        <p:xfrm>
          <a:off x="469872" y="1015195"/>
          <a:ext cx="8215370" cy="395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712"/>
                <a:gridCol w="5171658"/>
              </a:tblGrid>
              <a:tr h="305764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JENIS HAMBATAN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 CONTOH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753938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HAMBATAN PERSEPSI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Pola pikir stereotip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Membatasi</a:t>
                      </a:r>
                      <a:r>
                        <a:rPr lang="id-ID" sz="1400" baseline="0" dirty="0" smtClean="0"/>
                        <a:t> masalah secara berlebihan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baseline="0" dirty="0" smtClean="0"/>
                        <a:t>Terlalu </a:t>
                      </a:r>
                      <a:r>
                        <a:rPr lang="id-ID" sz="1400" baseline="0" dirty="0" smtClean="0"/>
                        <a:t>banyak atau terlalu sedikit informasi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130302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HAMBATAN EMOSI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Takut mengambil resiko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Tidak menyukai ketidakpastian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Lebih suka menilai daripada menghasilkan gagasan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Menganggap remeh suatu masalah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Tergesa-gesa</a:t>
                      </a:r>
                      <a:r>
                        <a:rPr lang="id-ID" sz="1400" baseline="0" dirty="0" smtClean="0"/>
                        <a:t> menyelesaikan masalah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305764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HAMBATAN KULTURAL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id-ID" sz="1400" dirty="0" smtClean="0"/>
                        <a:t>Kultur menghambat pengakulumasian</a:t>
                      </a:r>
                      <a:r>
                        <a:rPr lang="id-ID" sz="1400" baseline="0" dirty="0" smtClean="0"/>
                        <a:t> gagasan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305764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HAMBATAN LINGKUNGAN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id-ID" sz="1400" dirty="0" smtClean="0"/>
                        <a:t>Kurang dukungan sarana, prasarana kerja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98012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HAMBATAN INTELEKTUAL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Terlalu mengandalkan logika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Enggan menggunakan intuisi</a:t>
                      </a:r>
                    </a:p>
                    <a:p>
                      <a:pPr marL="228600" indent="-228600">
                        <a:buFont typeface="Wingdings" pitchFamily="2" charset="2"/>
                        <a:buChar char="Ø"/>
                      </a:pPr>
                      <a:r>
                        <a:rPr lang="id-ID" sz="1400" dirty="0" smtClean="0"/>
                        <a:t>Menggunakan pengalaman atau cara lama yang terbukti</a:t>
                      </a:r>
                      <a:r>
                        <a:rPr lang="id-ID" sz="1400" baseline="0" dirty="0" smtClean="0"/>
                        <a:t> efektif hasilnya</a:t>
                      </a:r>
                      <a:endParaRPr lang="id-ID" sz="14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615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PENGHAMBAT DAN PENDORONG KREATIVITAS</a:t>
            </a:r>
            <a:endParaRPr lang="id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792"/>
                <a:gridCol w="2514608"/>
                <a:gridCol w="2743200"/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id-ID" sz="1400" dirty="0" smtClean="0"/>
                        <a:t>PENGHAMBAT KREATIVITAS</a:t>
                      </a:r>
                      <a:endParaRPr lang="id-ID" sz="1400" dirty="0"/>
                    </a:p>
                  </a:txBody>
                  <a:tcPr marT="34290" marB="34290"/>
                </a:tc>
                <a:tc rowSpan="8">
                  <a:txBody>
                    <a:bodyPr/>
                    <a:lstStyle/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pPr algn="ctr"/>
                      <a:r>
                        <a:rPr lang="id-ID" sz="1400" dirty="0" smtClean="0">
                          <a:solidFill>
                            <a:srgbClr val="FF0000"/>
                          </a:solidFill>
                        </a:rPr>
                        <a:t>LAKUKAN PERUBAHAN</a:t>
                      </a:r>
                      <a:r>
                        <a:rPr lang="id-ID" sz="1400" baseline="0" dirty="0" smtClean="0">
                          <a:solidFill>
                            <a:srgbClr val="FF0000"/>
                          </a:solidFill>
                        </a:rPr>
                        <a:t> DENGAN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 smtClean="0"/>
                        <a:t>PENDORONG KREATIVITAS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SIKAP NEGATIF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SIKAP POSITIF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TAAT PADA ATURAN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MELANGGAR ATURAN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MEMBUAT ASUMSI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MEMERIKSA</a:t>
                      </a:r>
                      <a:r>
                        <a:rPr lang="id-ID" sz="1400" baseline="0" dirty="0" smtClean="0"/>
                        <a:t> </a:t>
                      </a:r>
                      <a:r>
                        <a:rPr lang="id-ID" sz="1400" dirty="0" smtClean="0"/>
                        <a:t>ASUMSI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STRES</a:t>
                      </a:r>
                      <a:r>
                        <a:rPr lang="id-ID" sz="1400" baseline="0" dirty="0" smtClean="0"/>
                        <a:t> YANG BERLEBIHAN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MAMPU MENYALURKAN STRES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TAKUT GAGAL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BERANI MENGAMBIL RESIKO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BERKEYAKINAN BAHWA DIRI SENDIRI TIDAK KREATIF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YAKINLAH BAHWA ANDA KREATIF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TERLALU MENGANDALKAN LOGIKA</a:t>
                      </a:r>
                      <a:endParaRPr lang="id-ID" sz="1400" dirty="0"/>
                    </a:p>
                  </a:txBody>
                  <a:tcPr marT="34290" marB="34290"/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GUNAKAN IMAJINASI DAN INTUISI</a:t>
                      </a:r>
                      <a:endParaRPr lang="id-ID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3714744" y="1982387"/>
            <a:ext cx="2000264" cy="53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802575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TEKNIK MENINGKATKAN KREATIVITAS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COMBINATION : membuat kombinasi baru</a:t>
            </a:r>
          </a:p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RANDOM : menggunakan input yang random</a:t>
            </a:r>
          </a:p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ELIMINATION : membuat eliminasi</a:t>
            </a:r>
          </a:p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ALTERNATIVE : menggunakan alternatif</a:t>
            </a:r>
          </a:p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TURN AROUND : mencoba cara pikir terbalik</a:t>
            </a:r>
          </a:p>
          <a:p>
            <a:pPr marL="539750" indent="-539750">
              <a:buFont typeface="Wingdings" pitchFamily="2" charset="2"/>
              <a:buChar char="v"/>
            </a:pPr>
            <a:r>
              <a:rPr lang="id-ID" dirty="0" smtClean="0"/>
              <a:t>EXTREME : ekstrem kasus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33145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Quotation: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31" y="1093620"/>
            <a:ext cx="5076738" cy="344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80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Quotation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d-ID" dirty="0" smtClean="0"/>
              <a:t>Thomas Alva Edison</a:t>
            </a:r>
          </a:p>
          <a:p>
            <a:pPr marL="0" indent="0" algn="ctr">
              <a:buNone/>
            </a:pPr>
            <a:endParaRPr lang="id-ID" dirty="0" smtClean="0"/>
          </a:p>
          <a:p>
            <a:pPr marL="0" indent="0" algn="ctr">
              <a:buNone/>
            </a:pPr>
            <a:r>
              <a:rPr lang="id-ID" dirty="0" smtClean="0"/>
              <a:t>“Kreativitas terdiri dari 1 persen inspirasi dan 99 persen perspirasi”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59513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Perencanaan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39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PENDAHULUAN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Rencana bisnis dapat dibuat </a:t>
            </a:r>
            <a:r>
              <a:rPr lang="id-ID" b="1" dirty="0" smtClean="0"/>
              <a:t>detail dan kompleks </a:t>
            </a:r>
            <a:r>
              <a:rPr lang="id-ID" dirty="0" smtClean="0"/>
              <a:t>ataupun </a:t>
            </a:r>
            <a:r>
              <a:rPr lang="id-ID" b="1" dirty="0" smtClean="0"/>
              <a:t>singkat</a:t>
            </a:r>
            <a:r>
              <a:rPr lang="id-ID" dirty="0" smtClean="0"/>
              <a:t>, sesuai dengan kebutuhan.</a:t>
            </a:r>
          </a:p>
          <a:p>
            <a:r>
              <a:rPr lang="id-ID" dirty="0" smtClean="0"/>
              <a:t>Rencana bisnis adalah alat bantu agar dapat </a:t>
            </a:r>
            <a:r>
              <a:rPr lang="id-ID" b="1" dirty="0" smtClean="0"/>
              <a:t>mensistemisasi logika </a:t>
            </a:r>
            <a:r>
              <a:rPr lang="id-ID" dirty="0" smtClean="0"/>
              <a:t>bisnis anda.</a:t>
            </a:r>
          </a:p>
          <a:p>
            <a:r>
              <a:rPr lang="id-ID" dirty="0" smtClean="0"/>
              <a:t>Semakin </a:t>
            </a:r>
            <a:r>
              <a:rPr lang="id-ID" b="1" dirty="0" smtClean="0"/>
              <a:t>besar resiko</a:t>
            </a:r>
            <a:r>
              <a:rPr lang="id-ID" dirty="0" smtClean="0"/>
              <a:t>, rumitnya </a:t>
            </a:r>
            <a:r>
              <a:rPr lang="id-ID" b="1" dirty="0" smtClean="0"/>
              <a:t>proses produksi </a:t>
            </a:r>
            <a:r>
              <a:rPr lang="id-ID" dirty="0" smtClean="0"/>
              <a:t>dan </a:t>
            </a:r>
            <a:r>
              <a:rPr lang="id-ID" b="1" dirty="0" smtClean="0"/>
              <a:t>proses transaksi </a:t>
            </a:r>
            <a:r>
              <a:rPr lang="id-ID" dirty="0" smtClean="0"/>
              <a:t>bisnis, semakin </a:t>
            </a:r>
            <a:r>
              <a:rPr lang="id-ID" b="1" dirty="0" smtClean="0"/>
              <a:t>kompleks rencana bisnis</a:t>
            </a:r>
            <a:r>
              <a:rPr lang="id-ID" dirty="0" smtClean="0"/>
              <a:t>nya.</a:t>
            </a:r>
          </a:p>
          <a:p>
            <a:r>
              <a:rPr lang="id-ID" dirty="0" smtClean="0"/>
              <a:t>Rencana bisnis merupakan sebuah panduan atau </a:t>
            </a:r>
            <a:r>
              <a:rPr lang="id-ID" b="1" dirty="0" smtClean="0"/>
              <a:t>gudang ide-ide </a:t>
            </a:r>
            <a:r>
              <a:rPr lang="id-ID" dirty="0" smtClean="0"/>
              <a:t>dalam menjalankan bisnis anda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20759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PERBEDAAN RENCANA BISNIS DAN PERENCANAAN BISNIS</a:t>
            </a:r>
            <a:endParaRPr lang="id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70"/>
                <a:gridCol w="3286148"/>
                <a:gridCol w="3328982"/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id-ID" sz="1400" dirty="0" smtClean="0"/>
                        <a:t>DIMENSI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 smtClean="0"/>
                        <a:t>RENCANA BISNIS </a:t>
                      </a:r>
                    </a:p>
                    <a:p>
                      <a:pPr algn="ctr"/>
                      <a:r>
                        <a:rPr lang="id-ID" sz="1400" dirty="0" smtClean="0"/>
                        <a:t>(BUSINESS PLAN)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 smtClean="0"/>
                        <a:t>PERENCANAAN BISNIS (BUSINESS PLANNING)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WAKTU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Pembentukan organisasi baru (organisasi, produk/jasa)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Pengembanganorganisasi, produk atau jasa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KOMPLEKSITAS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sederhana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Sangat kompleks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STRUKTUR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Fokus pada 3 hal utama, yaitu ide bisnis, pemasaran</a:t>
                      </a:r>
                      <a:r>
                        <a:rPr lang="id-ID" sz="1400" baseline="0" dirty="0" smtClean="0"/>
                        <a:t> dan sumber modal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Menyeluruh,</a:t>
                      </a:r>
                      <a:r>
                        <a:rPr lang="id-ID" sz="1400" baseline="0" dirty="0" smtClean="0"/>
                        <a:t> mencakup pengembangan semua struktur dan fungsi organisasi</a:t>
                      </a:r>
                      <a:endParaRPr lang="id-ID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JANGKA WAKTU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Perencanaan jangka pendek 3-7 tahun</a:t>
                      </a:r>
                      <a:endParaRPr lang="id-ID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Perencanaaan strategis jangka panjang</a:t>
                      </a:r>
                      <a:r>
                        <a:rPr lang="id-ID" sz="1400" baseline="0" dirty="0" smtClean="0"/>
                        <a:t> 10 tahun</a:t>
                      </a:r>
                      <a:endParaRPr lang="id-ID" sz="14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82758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96838"/>
            <a:ext cx="585311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71083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HAL MENDASAR DALAM RENCANA BISNIS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id-ID" dirty="0" smtClean="0"/>
              <a:t>Rencana bisnis diawali dengan ide bisnis yang ingin dijalankan</a:t>
            </a:r>
          </a:p>
          <a:p>
            <a:pPr>
              <a:buFont typeface="+mj-lt"/>
              <a:buAutoNum type="arabicPeriod"/>
            </a:pPr>
            <a:r>
              <a:rPr lang="id-ID" dirty="0" smtClean="0"/>
              <a:t>Penjelasan yang menunjukkan bahwa rencana bisnis merupakan jawaban kebutuhan, permintaan pasar atau dapat menciptakan pasar baru</a:t>
            </a:r>
          </a:p>
          <a:p>
            <a:pPr>
              <a:buFont typeface="+mj-lt"/>
              <a:buAutoNum type="arabicPeriod"/>
            </a:pPr>
            <a:r>
              <a:rPr lang="id-ID" dirty="0" smtClean="0"/>
              <a:t>Penjelasan bahwa anda adalah orang yang paling tepat untuk menjalankan bisnis ini</a:t>
            </a:r>
          </a:p>
          <a:p>
            <a:pPr>
              <a:buFont typeface="+mj-lt"/>
              <a:buAutoNum type="arabicPeriod"/>
            </a:pPr>
            <a:r>
              <a:rPr lang="id-ID" dirty="0" smtClean="0"/>
              <a:t>Penjelasan cara pengembangan bisnis dan bagaiman bisnis anda dapat menghasilkan uang dan keuntungan</a:t>
            </a:r>
          </a:p>
          <a:p>
            <a:pPr>
              <a:buFont typeface="+mj-lt"/>
              <a:buAutoNum type="arabicPeriod"/>
            </a:pPr>
            <a:r>
              <a:rPr lang="id-ID" dirty="0" smtClean="0"/>
              <a:t>Target pasar, siapa pembeli produk dan bagaimana cara anda mendapatkan penjualan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979721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TIGA BAGIAN UTAMA DALAM RENCANA BISNIS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id-ID" b="1" dirty="0" smtClean="0"/>
              <a:t>Konsep bisnis</a:t>
            </a:r>
            <a:r>
              <a:rPr lang="id-ID" dirty="0" smtClean="0"/>
              <a:t>; menjelaskan secara rinci mengenai industri yang digeluti, struktur bisnis, produk dan jasa yang ditawarkan dan bagaimana membuat bisnis tersebut sukses</a:t>
            </a:r>
          </a:p>
          <a:p>
            <a:pPr>
              <a:buAutoNum type="arabicPeriod"/>
            </a:pPr>
            <a:r>
              <a:rPr lang="id-ID" b="1" dirty="0" smtClean="0"/>
              <a:t>Pasar (</a:t>
            </a:r>
            <a:r>
              <a:rPr lang="id-ID" b="1" i="1" dirty="0" smtClean="0"/>
              <a:t>market</a:t>
            </a:r>
            <a:r>
              <a:rPr lang="id-ID" b="1" dirty="0" smtClean="0"/>
              <a:t>)</a:t>
            </a:r>
            <a:r>
              <a:rPr lang="id-ID" dirty="0" smtClean="0"/>
              <a:t>; membahas dan menganalisis konsumen potensial, yaitu siapa dan dimana mereka berada, apa yang menyebabkan mereka mau membeli serta menjelaskan persaingan yang akan dihadapi dan bagaimana kita memposisikan diri untuk memenangkannya</a:t>
            </a:r>
          </a:p>
          <a:p>
            <a:pPr>
              <a:buAutoNum type="arabicPeriod"/>
            </a:pPr>
            <a:r>
              <a:rPr lang="id-ID" b="1" dirty="0" smtClean="0"/>
              <a:t>Rencana keuangan</a:t>
            </a:r>
            <a:r>
              <a:rPr lang="id-ID" dirty="0" smtClean="0"/>
              <a:t>; menjelaskan estimasi pendapatan dan analisis </a:t>
            </a:r>
            <a:r>
              <a:rPr lang="id-ID" i="1" dirty="0" smtClean="0"/>
              <a:t>break even</a:t>
            </a:r>
            <a:r>
              <a:rPr lang="id-ID" dirty="0" smtClean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5652507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KOMPONEN DALAM RENCANA BISNIS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id-ID" dirty="0" smtClean="0"/>
              <a:t>Ringasan eksekutif</a:t>
            </a:r>
          </a:p>
          <a:p>
            <a:pPr marL="514350" indent="-514350">
              <a:buAutoNum type="arabicPeriod"/>
            </a:pPr>
            <a:r>
              <a:rPr lang="id-ID" dirty="0" smtClean="0"/>
              <a:t>Konsep bisnis (industri, stuktur bisnis, cara berbisnis)</a:t>
            </a:r>
          </a:p>
          <a:p>
            <a:pPr marL="514350" indent="-514350">
              <a:buAutoNum type="arabicPeriod"/>
            </a:pPr>
            <a:r>
              <a:rPr lang="id-ID" dirty="0" smtClean="0"/>
              <a:t>Gambaran pasar</a:t>
            </a:r>
          </a:p>
          <a:p>
            <a:pPr marL="514350" indent="-514350">
              <a:buAutoNum type="arabicPeriod"/>
            </a:pPr>
            <a:r>
              <a:rPr lang="id-ID" dirty="0" smtClean="0"/>
              <a:t>Target pasar</a:t>
            </a:r>
          </a:p>
          <a:p>
            <a:pPr marL="514350" indent="-514350">
              <a:buAutoNum type="arabicPeriod"/>
            </a:pPr>
            <a:r>
              <a:rPr lang="id-ID" dirty="0" smtClean="0"/>
              <a:t>Pesaing dan kondisi persaingan</a:t>
            </a:r>
          </a:p>
          <a:p>
            <a:pPr marL="514350" indent="-514350">
              <a:buAutoNum type="arabicPeriod"/>
            </a:pPr>
            <a:r>
              <a:rPr lang="id-ID" dirty="0" smtClean="0"/>
              <a:t>Organisasi dan manajemen</a:t>
            </a:r>
          </a:p>
          <a:p>
            <a:pPr marL="514350" indent="-514350">
              <a:buAutoNum type="arabicPeriod"/>
            </a:pPr>
            <a:r>
              <a:rPr lang="id-ID" dirty="0" smtClean="0"/>
              <a:t>Rencana keuangan</a:t>
            </a:r>
          </a:p>
          <a:p>
            <a:pPr marL="514350" indent="-514350">
              <a:buAutoNum type="arabicPeriod"/>
            </a:pPr>
            <a:r>
              <a:rPr lang="en-US" dirty="0"/>
              <a:t>L</a:t>
            </a:r>
            <a:r>
              <a:rPr lang="id-ID" dirty="0" smtClean="0"/>
              <a:t>ampiran</a:t>
            </a:r>
            <a:endParaRPr lang="id-ID" dirty="0" smtClean="0"/>
          </a:p>
          <a:p>
            <a:pPr marL="514350" indent="-514350">
              <a:buAutoNum type="arabicPeriod"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415205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BERFIKIR KREATIF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36407314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556</Words>
  <Application>Microsoft Office PowerPoint</Application>
  <PresentationFormat>On-screen Show (16:9)</PresentationFormat>
  <Paragraphs>113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MultimediaChoreography</vt:lpstr>
      <vt:lpstr>KEWIRAUSAHAAN</vt:lpstr>
      <vt:lpstr>Perencanaan bisnis</vt:lpstr>
      <vt:lpstr>PENDAHULUAN</vt:lpstr>
      <vt:lpstr>PERBEDAAN RENCANA BISNIS DAN PERENCANAAN BISNIS</vt:lpstr>
      <vt:lpstr>PowerPoint Presentation</vt:lpstr>
      <vt:lpstr>HAL MENDASAR DALAM RENCANA BISNIS</vt:lpstr>
      <vt:lpstr>TIGA BAGIAN UTAMA DALAM RENCANA BISNIS</vt:lpstr>
      <vt:lpstr>KOMPONEN DALAM RENCANA BISNIS</vt:lpstr>
      <vt:lpstr>BERFIKIR KREATIF</vt:lpstr>
      <vt:lpstr>PENDAHULUAN</vt:lpstr>
      <vt:lpstr>HAMBATAN KREATIVITAS</vt:lpstr>
      <vt:lpstr>PENGHAMBAT DAN PENDORONG KREATIVITAS</vt:lpstr>
      <vt:lpstr>TEKNIK MENINGKATKAN KREATIVITAS</vt:lpstr>
      <vt:lpstr>Quotation:</vt:lpstr>
      <vt:lpstr>Quotation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2016-08-29T03:32:10Z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