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19"/>
  </p:notesMasterIdLst>
  <p:handoutMasterIdLst>
    <p:handoutMasterId r:id="rId20"/>
  </p:handoutMasterIdLst>
  <p:sldIdLst>
    <p:sldId id="260" r:id="rId3"/>
    <p:sldId id="270" r:id="rId4"/>
    <p:sldId id="271" r:id="rId5"/>
    <p:sldId id="306" r:id="rId6"/>
    <p:sldId id="307" r:id="rId7"/>
    <p:sldId id="308" r:id="rId8"/>
    <p:sldId id="309" r:id="rId9"/>
    <p:sldId id="310" r:id="rId10"/>
    <p:sldId id="311" r:id="rId11"/>
    <p:sldId id="312" r:id="rId12"/>
    <p:sldId id="313" r:id="rId13"/>
    <p:sldId id="316" r:id="rId14"/>
    <p:sldId id="317" r:id="rId15"/>
    <p:sldId id="318" r:id="rId16"/>
    <p:sldId id="314" r:id="rId17"/>
    <p:sldId id="315" r:id="rId1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02" autoAdjust="0"/>
    <p:restoredTop sz="88087" autoAdjust="0"/>
  </p:normalViewPr>
  <p:slideViewPr>
    <p:cSldViewPr snapToGrid="0">
      <p:cViewPr>
        <p:scale>
          <a:sx n="50" d="100"/>
          <a:sy n="50" d="100"/>
        </p:scale>
        <p:origin x="-1186" y="-240"/>
      </p:cViewPr>
      <p:guideLst>
        <p:guide orient="horz" pos="1620"/>
        <p:guide orient="horz" pos="1560"/>
        <p:guide orient="horz" pos="2129"/>
        <p:guide pos="4889"/>
        <p:guide pos="2881"/>
        <p:guide pos="192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-3156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329676-9C87-4D7C-944A-0DD307B2C7B1}" type="datetimeFigureOut">
              <a:rPr lang="en-US" smtClean="0"/>
              <a:t>8/28/2016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96363B-7B8B-4E86-9185-97E5B0480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2969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7238EB-1332-402A-89CC-5E06E40D1C9E}" type="datetimeFigureOut">
              <a:rPr lang="en-US" smtClean="0"/>
              <a:pPr/>
              <a:t>8/28/2016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8C02BD-617F-443A-9DC6-BE620467D6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377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This template is in wide-screen format and demonstrates how transitions,</a:t>
            </a:r>
            <a:r>
              <a:rPr lang="en-US" baseline="0" dirty="0" smtClean="0"/>
              <a:t> animations, and multimedia choreography can be used to enrich a presentation.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C02BD-617F-443A-9DC6-BE620467D6B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333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C02BD-617F-443A-9DC6-BE620467D6B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043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C02BD-617F-443A-9DC6-BE620467D6B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822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2.wmv"/><Relationship Id="rId7" Type="http://schemas.openxmlformats.org/officeDocument/2006/relationships/slideMaster" Target="../slideMasters/slideMaster1.xml"/><Relationship Id="rId12" Type="http://schemas.openxmlformats.org/officeDocument/2006/relationships/image" Target="../media/image5.jpe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video" Target="../media/media3.wmv"/><Relationship Id="rId11" Type="http://schemas.openxmlformats.org/officeDocument/2006/relationships/image" Target="../media/image4.png"/><Relationship Id="rId5" Type="http://schemas.microsoft.com/office/2007/relationships/media" Target="../media/media3.wmv"/><Relationship Id="rId10" Type="http://schemas.openxmlformats.org/officeDocument/2006/relationships/image" Target="../media/image3.jpeg"/><Relationship Id="rId4" Type="http://schemas.openxmlformats.org/officeDocument/2006/relationships/video" Target="../media/media2.wmv"/><Relationship Id="rId9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Water_new.wmv"/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-238" t="25119" r="-357" b="-637"/>
          <a:stretch/>
        </p:blipFill>
        <p:spPr>
          <a:xfrm>
            <a:off x="-1" y="10886"/>
            <a:ext cx="9198429" cy="517071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 userDrawn="1"/>
        </p:nvSpPr>
        <p:spPr>
          <a:xfrm>
            <a:off x="3886200" y="0"/>
            <a:ext cx="4114800" cy="514350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noFill/>
          </a:ln>
          <a:effectLst>
            <a:outerShdw blurRad="901700" dir="27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GettyImages_sdd30005019vm_n.wmv">
            <a:hlinkClick r:id="" action="ppaction://media"/>
          </p:cNvPr>
          <p:cNvPicPr>
            <a:picLocks noChangeAspect="1"/>
          </p:cNvPicPr>
          <p:nvPr userDrawn="1"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5841" r="3869"/>
          <a:stretch/>
        </p:blipFill>
        <p:spPr>
          <a:xfrm>
            <a:off x="4721087" y="375388"/>
            <a:ext cx="1997764" cy="1499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443" y="375388"/>
            <a:ext cx="2255157" cy="15064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GettyImages_rlhoceanlife_058_n.wmv">
            <a:hlinkClick r:id="" action="ppaction://media"/>
          </p:cNvPr>
          <p:cNvPicPr>
            <a:picLocks noChangeAspect="1"/>
          </p:cNvPicPr>
          <p:nvPr userDrawn="1"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1" cstate="print"/>
          <a:srcRect l="-2"/>
          <a:stretch/>
        </p:blipFill>
        <p:spPr>
          <a:xfrm>
            <a:off x="-149088" y="375388"/>
            <a:ext cx="1997765" cy="1499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 descr="GettyImages_200300145-001.jpg"/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7029114" y="375388"/>
            <a:ext cx="2231136" cy="15015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38638" y="2277269"/>
            <a:ext cx="3599132" cy="1102519"/>
          </a:xfrm>
        </p:spPr>
        <p:txBody>
          <a:bodyPr>
            <a:normAutofit/>
          </a:bodyPr>
          <a:lstStyle>
            <a:lvl1pPr algn="l">
              <a:defRPr sz="2500" b="1" cap="small" baseline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38637" y="3379788"/>
            <a:ext cx="3589405" cy="849312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8/28/2016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8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8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33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550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6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video>
              <p:cMediaNode>
                <p:cTn id="1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8/28/2016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457199"/>
            <a:ext cx="3008313" cy="619125"/>
          </a:xfrm>
        </p:spPr>
        <p:txBody>
          <a:bodyPr anchor="b">
            <a:noAutofit/>
          </a:bodyPr>
          <a:lstStyle>
            <a:lvl1pPr algn="l">
              <a:defRPr lang="en-US" sz="20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466928"/>
            <a:ext cx="5111750" cy="412769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8/28/2016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>
            <a:normAutofit/>
          </a:bodyPr>
          <a:lstStyle>
            <a:lvl1pPr algn="l">
              <a:defRPr sz="1900" b="1" cap="small" baseline="0">
                <a:solidFill>
                  <a:schemeClr val="bg1"/>
                </a:solidFill>
                <a:latin typeface="Constant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8/28/2016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500" b="1" cap="small" baseline="0">
                <a:latin typeface="Constant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8/28/2016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47471"/>
            <a:ext cx="2057400" cy="4147151"/>
          </a:xfrm>
        </p:spPr>
        <p:txBody>
          <a:bodyPr vert="eaVert">
            <a:normAutofit/>
          </a:bodyPr>
          <a:lstStyle>
            <a:lvl1pPr>
              <a:defRPr sz="2400" b="1" cap="small" baseline="0">
                <a:latin typeface="Constant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47471"/>
            <a:ext cx="6019800" cy="4147151"/>
          </a:xfrm>
        </p:spPr>
        <p:txBody>
          <a:bodyPr vert="eaVert"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8/28/2016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: Sta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5710"/>
            <a:ext cx="8229600" cy="633514"/>
          </a:xfrm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>
                <a:latin typeface="+mn-lt"/>
                <a:cs typeface="Tahoma" pitchFamily="34" charset="0"/>
              </a:defRPr>
            </a:lvl1pPr>
            <a:lvl2pPr>
              <a:defRPr sz="1600">
                <a:latin typeface="+mn-lt"/>
                <a:cs typeface="Tahoma" pitchFamily="34" charset="0"/>
              </a:defRPr>
            </a:lvl2pPr>
            <a:lvl3pPr>
              <a:defRPr sz="1400">
                <a:latin typeface="+mn-lt"/>
                <a:cs typeface="Tahoma" pitchFamily="34" charset="0"/>
              </a:defRPr>
            </a:lvl3pPr>
            <a:lvl4pPr>
              <a:defRPr sz="1200">
                <a:latin typeface="+mn-lt"/>
                <a:cs typeface="Tahoma" pitchFamily="34" charset="0"/>
              </a:defRPr>
            </a:lvl4pPr>
            <a:lvl5pPr>
              <a:defRPr sz="1200">
                <a:latin typeface="+mn-lt"/>
                <a:cs typeface="Tahom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8/28/2016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: Sid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914400" y="0"/>
            <a:ext cx="8229600" cy="5143500"/>
          </a:xfrm>
          <a:prstGeom prst="rect">
            <a:avLst/>
          </a:prstGeom>
          <a:solidFill>
            <a:schemeClr val="tx2">
              <a:lumMod val="50000"/>
            </a:schemeClr>
          </a:solidFill>
          <a:effectLst>
            <a:outerShdw blurRad="10287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 rot="5400000">
            <a:off x="-1595899" y="2571750"/>
            <a:ext cx="51435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8136" y="465710"/>
            <a:ext cx="7548664" cy="633514"/>
          </a:xfrm>
        </p:spPr>
        <p:txBody>
          <a:bodyPr anchor="ctr" anchorCtr="0">
            <a:normAutofit/>
          </a:bodyPr>
          <a:lstStyle>
            <a:lvl1pPr algn="l"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8136" y="1200151"/>
            <a:ext cx="7548664" cy="3255117"/>
          </a:xfrm>
        </p:spPr>
        <p:txBody>
          <a:bodyPr>
            <a:normAutofit/>
          </a:bodyPr>
          <a:lstStyle>
            <a:lvl1pPr>
              <a:defRPr sz="1800">
                <a:latin typeface="+mn-lt"/>
                <a:cs typeface="Tahoma" pitchFamily="34" charset="0"/>
              </a:defRPr>
            </a:lvl1pPr>
            <a:lvl2pPr>
              <a:defRPr sz="1600">
                <a:latin typeface="+mn-lt"/>
                <a:cs typeface="Tahoma" pitchFamily="34" charset="0"/>
              </a:defRPr>
            </a:lvl2pPr>
            <a:lvl3pPr>
              <a:defRPr sz="1400">
                <a:latin typeface="+mn-lt"/>
                <a:cs typeface="Tahoma" pitchFamily="34" charset="0"/>
              </a:defRPr>
            </a:lvl3pPr>
            <a:lvl4pPr>
              <a:defRPr sz="1200">
                <a:latin typeface="+mn-lt"/>
                <a:cs typeface="Tahoma" pitchFamily="34" charset="0"/>
              </a:defRPr>
            </a:lvl4pPr>
            <a:lvl5pPr>
              <a:defRPr sz="1200">
                <a:latin typeface="+mn-lt"/>
                <a:cs typeface="Tahom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28738" y="4776836"/>
            <a:ext cx="2133600" cy="273844"/>
          </a:xfrm>
        </p:spPr>
        <p:txBody>
          <a:bodyPr/>
          <a:lstStyle/>
          <a:p>
            <a:fld id="{0C817505-E79A-4CE3-955B-46529E59C72C}" type="datetimeFigureOut">
              <a:rPr lang="en-US" smtClean="0"/>
              <a:pPr/>
              <a:t>8/28/2016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28228" y="4776836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89717" y="4776836"/>
            <a:ext cx="2133600" cy="273844"/>
          </a:xfrm>
        </p:spPr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Water_new.wmv"/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-238" t="25119" r="89566" b="-637"/>
          <a:stretch/>
        </p:blipFill>
        <p:spPr>
          <a:xfrm>
            <a:off x="0" y="10886"/>
            <a:ext cx="975852" cy="51707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67310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50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7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: Full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Water_new.wmv"/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-238" t="25119" r="-357" b="-637"/>
          <a:stretch/>
        </p:blipFill>
        <p:spPr>
          <a:xfrm>
            <a:off x="-1" y="10886"/>
            <a:ext cx="9198429" cy="517071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5710"/>
            <a:ext cx="8229600" cy="633514"/>
          </a:xfrm>
        </p:spPr>
        <p:txBody>
          <a:bodyPr anchor="ctr" anchorCtr="0">
            <a:normAutofit/>
          </a:bodyPr>
          <a:lstStyle>
            <a:lvl1pPr algn="l"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>
                <a:latin typeface="+mn-lt"/>
                <a:cs typeface="Tahoma" pitchFamily="34" charset="0"/>
              </a:defRPr>
            </a:lvl1pPr>
            <a:lvl2pPr>
              <a:defRPr sz="1600">
                <a:latin typeface="+mn-lt"/>
                <a:cs typeface="Tahoma" pitchFamily="34" charset="0"/>
              </a:defRPr>
            </a:lvl2pPr>
            <a:lvl3pPr>
              <a:defRPr sz="1400">
                <a:latin typeface="+mn-lt"/>
                <a:cs typeface="Tahoma" pitchFamily="34" charset="0"/>
              </a:defRPr>
            </a:lvl3pPr>
            <a:lvl4pPr>
              <a:defRPr sz="1200">
                <a:latin typeface="+mn-lt"/>
                <a:cs typeface="Tahoma" pitchFamily="34" charset="0"/>
              </a:defRPr>
            </a:lvl4pPr>
            <a:lvl5pPr>
              <a:defRPr sz="1200">
                <a:latin typeface="+mn-lt"/>
                <a:cs typeface="Tahom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8/28/2016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7678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: Half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Water_new.wmv"/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-238" t="25119" r="-357" b="-637"/>
          <a:stretch/>
        </p:blipFill>
        <p:spPr>
          <a:xfrm>
            <a:off x="-1" y="10886"/>
            <a:ext cx="9198429" cy="517071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 userDrawn="1"/>
        </p:nvSpPr>
        <p:spPr>
          <a:xfrm>
            <a:off x="3900791" y="402770"/>
            <a:ext cx="4902749" cy="4158343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solidFill>
              <a:schemeClr val="bg1"/>
            </a:solidFill>
          </a:ln>
          <a:effectLst>
            <a:outerShdw blurRad="10287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6682" y="465710"/>
            <a:ext cx="4826144" cy="633514"/>
          </a:xfrm>
        </p:spPr>
        <p:txBody>
          <a:bodyPr anchor="ctr" anchorCtr="0">
            <a:noAutofit/>
          </a:bodyPr>
          <a:lstStyle>
            <a:lvl1pPr algn="l"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6682" y="1200151"/>
            <a:ext cx="4826144" cy="3255117"/>
          </a:xfrm>
        </p:spPr>
        <p:txBody>
          <a:bodyPr>
            <a:normAutofit/>
          </a:bodyPr>
          <a:lstStyle>
            <a:lvl1pPr>
              <a:defRPr sz="1800">
                <a:latin typeface="+mn-lt"/>
                <a:cs typeface="Tahoma" pitchFamily="34" charset="0"/>
              </a:defRPr>
            </a:lvl1pPr>
            <a:lvl2pPr>
              <a:defRPr sz="1600">
                <a:latin typeface="+mn-lt"/>
                <a:cs typeface="Tahoma" pitchFamily="34" charset="0"/>
              </a:defRPr>
            </a:lvl2pPr>
            <a:lvl3pPr>
              <a:defRPr sz="1400">
                <a:latin typeface="+mn-lt"/>
                <a:cs typeface="Tahoma" pitchFamily="34" charset="0"/>
              </a:defRPr>
            </a:lvl3pPr>
            <a:lvl4pPr>
              <a:defRPr sz="1200">
                <a:latin typeface="+mn-lt"/>
                <a:cs typeface="Tahoma" pitchFamily="34" charset="0"/>
              </a:defRPr>
            </a:lvl4pPr>
            <a:lvl5pPr>
              <a:defRPr sz="1200">
                <a:latin typeface="+mn-lt"/>
                <a:cs typeface="Tahom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8/28/2016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2752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Water_new.wmv"/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-238" t="25119" r="-357" b="-637"/>
          <a:stretch/>
        </p:blipFill>
        <p:spPr>
          <a:xfrm>
            <a:off x="-1" y="10886"/>
            <a:ext cx="9198429" cy="517071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 userDrawn="1"/>
        </p:nvSpPr>
        <p:spPr>
          <a:xfrm>
            <a:off x="-228600" y="1943100"/>
            <a:ext cx="9601200" cy="971550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>
            <a:solidFill>
              <a:schemeClr val="bg1"/>
            </a:solidFill>
          </a:ln>
          <a:effectLst>
            <a:outerShdw blurRad="5207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3249" y="2305878"/>
            <a:ext cx="1523181" cy="1123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 descr="GettyImages_200300145-001.jpg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5218045" y="2295939"/>
            <a:ext cx="1500808" cy="1106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1830" y="2197164"/>
            <a:ext cx="4837113" cy="510778"/>
          </a:xfrm>
        </p:spPr>
        <p:txBody>
          <a:bodyPr anchor="t">
            <a:noAutofit/>
          </a:bodyPr>
          <a:lstStyle>
            <a:lvl1pPr algn="l"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8/28/2016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550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6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8/28/2016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lang="en-US" sz="2500" b="1" kern="1200" cap="small" baseline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8/28/2016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8/28/2016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video" Target="../media/media1.wmv"/><Relationship Id="rId2" Type="http://schemas.openxmlformats.org/officeDocument/2006/relationships/slideLayout" Target="../slideLayouts/slideLayout2.xml"/><Relationship Id="rId16" Type="http://schemas.microsoft.com/office/2007/relationships/media" Target="../media/media1.wmv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Water_new.wmv"/>
          <p:cNvPicPr>
            <a:picLocks noChangeAspect="1"/>
          </p:cNvPicPr>
          <p:nvPr>
            <a:vide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 rotWithShape="1">
          <a:blip r:embed="rId18"/>
          <a:srcRect l="-238" t="25119" r="-357" b="-637"/>
          <a:stretch/>
        </p:blipFill>
        <p:spPr>
          <a:xfrm>
            <a:off x="-1" y="10886"/>
            <a:ext cx="9198429" cy="517071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402771" y="402770"/>
            <a:ext cx="8360229" cy="4158343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solidFill>
              <a:schemeClr val="bg1"/>
            </a:solidFill>
          </a:ln>
          <a:effectLst>
            <a:outerShdw blurRad="10287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66929"/>
            <a:ext cx="8229600" cy="635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255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17505-E79A-4CE3-955B-46529E59C72C}" type="datetimeFigureOut">
              <a:rPr lang="en-US" smtClean="0"/>
              <a:pPr/>
              <a:t>8/28/2016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3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2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2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4343400" y="2985413"/>
            <a:ext cx="5181600" cy="1165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600" dirty="0"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latin typeface="Copperplate Gothic Light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44203" y="2031609"/>
            <a:ext cx="3993567" cy="1102519"/>
          </a:xfrm>
        </p:spPr>
        <p:txBody>
          <a:bodyPr>
            <a:normAutofit/>
          </a:bodyPr>
          <a:lstStyle/>
          <a:p>
            <a:r>
              <a:rPr lang="en-US" sz="2800" b="1" cap="small" dirty="0" smtClean="0">
                <a:effectLst/>
                <a:latin typeface="Constantia" pitchFamily="18" charset="0"/>
              </a:rPr>
              <a:t>INNOVATION &amp;</a:t>
            </a:r>
            <a:br>
              <a:rPr lang="en-US" sz="2800" b="1" cap="small" dirty="0" smtClean="0">
                <a:effectLst/>
                <a:latin typeface="Constantia" pitchFamily="18" charset="0"/>
              </a:rPr>
            </a:br>
            <a:r>
              <a:rPr lang="en-US" sz="2800" b="1" cap="small" dirty="0" smtClean="0">
                <a:effectLst/>
                <a:latin typeface="Constantia" pitchFamily="18" charset="0"/>
              </a:rPr>
              <a:t>ENTREPRENEURSHIP</a:t>
            </a:r>
            <a:endParaRPr lang="en-US" sz="2800" b="1" cap="small" dirty="0">
              <a:latin typeface="Constantia" pitchFamily="18" charset="0"/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3971499" y="3166281"/>
            <a:ext cx="3956543" cy="1787856"/>
          </a:xfrm>
        </p:spPr>
        <p:txBody>
          <a:bodyPr>
            <a:noAutofit/>
          </a:bodyPr>
          <a:lstStyle/>
          <a:p>
            <a:r>
              <a:rPr lang="en-US" sz="2000" dirty="0" smtClean="0"/>
              <a:t>Dr. </a:t>
            </a:r>
            <a:r>
              <a:rPr lang="en-US" sz="2000" dirty="0" err="1" smtClean="0"/>
              <a:t>Astri</a:t>
            </a:r>
            <a:r>
              <a:rPr lang="en-US" sz="2000" dirty="0" smtClean="0"/>
              <a:t> </a:t>
            </a:r>
            <a:r>
              <a:rPr lang="en-US" sz="2000" dirty="0" err="1" smtClean="0"/>
              <a:t>Ghina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dirty="0" smtClean="0"/>
              <a:t>E-mail: astri.ghina24@gmail.com</a:t>
            </a:r>
          </a:p>
          <a:p>
            <a:r>
              <a:rPr lang="en-US" dirty="0" smtClean="0"/>
              <a:t>Blog: aghina.staff.telkomuniversity.ac.id</a:t>
            </a:r>
          </a:p>
          <a:p>
            <a:r>
              <a:rPr lang="en-US" dirty="0" err="1" smtClean="0"/>
              <a:t>Whatsapp</a:t>
            </a:r>
            <a:r>
              <a:rPr lang="en-US" dirty="0" smtClean="0"/>
              <a:t>: 082233887886</a:t>
            </a:r>
          </a:p>
          <a:p>
            <a:r>
              <a:rPr lang="en-US" dirty="0" smtClean="0"/>
              <a:t>Line id: </a:t>
            </a:r>
            <a:r>
              <a:rPr lang="en-US" dirty="0" err="1" smtClean="0"/>
              <a:t>astri.ghina</a:t>
            </a:r>
            <a:endParaRPr lang="en-US" dirty="0" smtClean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120288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entrepreneurs think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Learning from Business Failure</a:t>
            </a:r>
          </a:p>
          <a:p>
            <a:pPr marL="685800">
              <a:buFont typeface="Wingdings" pitchFamily="2" charset="2"/>
              <a:buChar char="Ø"/>
            </a:pPr>
            <a:r>
              <a:rPr lang="en-US" dirty="0"/>
              <a:t>Uncertainty, changing conditions, and insufficient experience can contribute to failure among entrepreneurial firms.</a:t>
            </a:r>
          </a:p>
          <a:p>
            <a:pPr marL="685800">
              <a:buFont typeface="Wingdings" pitchFamily="2" charset="2"/>
              <a:buChar char="Ø"/>
            </a:pPr>
            <a:r>
              <a:rPr lang="en-US" dirty="0"/>
              <a:t>Loss of a business can result in a negative emotional response from the </a:t>
            </a:r>
            <a:r>
              <a:rPr lang="en-US" dirty="0" smtClean="0"/>
              <a:t>entrepreneur. It </a:t>
            </a:r>
            <a:r>
              <a:rPr lang="en-US" dirty="0"/>
              <a:t>can interfere with:</a:t>
            </a:r>
          </a:p>
          <a:p>
            <a:pPr marL="1028700">
              <a:buFont typeface="Wingdings" pitchFamily="2" charset="2"/>
              <a:buChar char="ü"/>
            </a:pPr>
            <a:r>
              <a:rPr lang="en-US" dirty="0"/>
              <a:t>Entrepreneur’s ability to learn from the failure. </a:t>
            </a:r>
          </a:p>
          <a:p>
            <a:pPr marL="1028700">
              <a:buFont typeface="Wingdings" pitchFamily="2" charset="2"/>
              <a:buChar char="ü"/>
            </a:pPr>
            <a:r>
              <a:rPr lang="en-US" dirty="0"/>
              <a:t>Motivation to try again.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5927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349" y="94828"/>
            <a:ext cx="5849302" cy="4953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72119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355" y="30656"/>
            <a:ext cx="6277291" cy="508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2234599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955" y="54389"/>
            <a:ext cx="5566091" cy="5034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4876769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612" y="29415"/>
            <a:ext cx="5888776" cy="5084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0205663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5" descr="tim81551_ex03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49158"/>
            <a:ext cx="3459480" cy="5045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881" y="49158"/>
            <a:ext cx="5514619" cy="5045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7829040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484" y="46725"/>
            <a:ext cx="4565033" cy="5050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5747049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 MID TEST</a:t>
            </a:r>
            <a:endParaRPr lang="en-US" dirty="0">
              <a:latin typeface="Constant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3652"/>
            <a:ext cx="8229600" cy="2634955"/>
          </a:xfrm>
        </p:spPr>
        <p:txBody>
          <a:bodyPr>
            <a:noAutofit/>
          </a:bodyPr>
          <a:lstStyle/>
          <a:p>
            <a:pPr>
              <a:buFont typeface="+mj-lt"/>
              <a:buAutoNum type="arabicPeriod"/>
            </a:pPr>
            <a:r>
              <a:rPr lang="en-US" sz="1600" dirty="0" smtClean="0"/>
              <a:t>Introduction </a:t>
            </a:r>
            <a:r>
              <a:rPr lang="en-US" sz="1600" dirty="0"/>
              <a:t>and course </a:t>
            </a:r>
            <a:r>
              <a:rPr lang="en-US" sz="1600" dirty="0" smtClean="0"/>
              <a:t>overview, The </a:t>
            </a:r>
            <a:r>
              <a:rPr lang="en-US" sz="1600" dirty="0"/>
              <a:t>basic concepts of </a:t>
            </a:r>
            <a:r>
              <a:rPr lang="en-US" sz="1600" dirty="0" smtClean="0"/>
              <a:t>innovation, The </a:t>
            </a:r>
            <a:r>
              <a:rPr lang="en-US" sz="1600" dirty="0"/>
              <a:t>basic concepts of entrepreneurship</a:t>
            </a:r>
          </a:p>
          <a:p>
            <a:pPr marL="341313" indent="-341313">
              <a:buFont typeface="Arial" pitchFamily="34" charset="0"/>
              <a:buAutoNum type="arabicPeriod"/>
            </a:pPr>
            <a:r>
              <a:rPr lang="id-ID" sz="1600" dirty="0" smtClean="0">
                <a:solidFill>
                  <a:srgbClr val="FFFF00"/>
                </a:solidFill>
              </a:rPr>
              <a:t>The </a:t>
            </a:r>
            <a:r>
              <a:rPr lang="id-ID" sz="1600" dirty="0">
                <a:solidFill>
                  <a:srgbClr val="FFFF00"/>
                </a:solidFill>
              </a:rPr>
              <a:t>Entrepreneurial </a:t>
            </a:r>
            <a:r>
              <a:rPr lang="en-US" sz="1600" dirty="0">
                <a:solidFill>
                  <a:srgbClr val="FFFF00"/>
                </a:solidFill>
              </a:rPr>
              <a:t>P</a:t>
            </a:r>
            <a:r>
              <a:rPr lang="id-ID" sz="1600" dirty="0" smtClean="0">
                <a:solidFill>
                  <a:srgbClr val="FFFF00"/>
                </a:solidFill>
              </a:rPr>
              <a:t>rocess</a:t>
            </a:r>
            <a:endParaRPr lang="en-US" sz="1600" dirty="0">
              <a:solidFill>
                <a:srgbClr val="FFFF00"/>
              </a:solidFill>
            </a:endParaRPr>
          </a:p>
          <a:p>
            <a:pPr marL="341313" indent="-341313">
              <a:buAutoNum type="arabicPeriod"/>
            </a:pPr>
            <a:r>
              <a:rPr lang="id-ID" sz="1600" dirty="0" smtClean="0"/>
              <a:t>The </a:t>
            </a:r>
            <a:r>
              <a:rPr lang="en-US" sz="1600" dirty="0" smtClean="0"/>
              <a:t>C</a:t>
            </a:r>
            <a:r>
              <a:rPr lang="id-ID" sz="1600" dirty="0" smtClean="0"/>
              <a:t>oncept </a:t>
            </a:r>
            <a:r>
              <a:rPr lang="id-ID" sz="1600" dirty="0"/>
              <a:t>of </a:t>
            </a:r>
            <a:r>
              <a:rPr lang="en-US" sz="1600" dirty="0" smtClean="0"/>
              <a:t>I</a:t>
            </a:r>
            <a:r>
              <a:rPr lang="id-ID" sz="1600" dirty="0" smtClean="0"/>
              <a:t>ntrapreneurship</a:t>
            </a:r>
            <a:endParaRPr lang="id-ID" sz="1600" dirty="0"/>
          </a:p>
          <a:p>
            <a:pPr marL="341313" indent="-341313">
              <a:buAutoNum type="arabicPeriod"/>
            </a:pPr>
            <a:r>
              <a:rPr lang="en-US" sz="1600" dirty="0" smtClean="0"/>
              <a:t>The </a:t>
            </a:r>
            <a:r>
              <a:rPr lang="en-US" sz="1600" dirty="0"/>
              <a:t>Global </a:t>
            </a:r>
            <a:r>
              <a:rPr lang="en-US" sz="1600" dirty="0" smtClean="0"/>
              <a:t>Entrepreneurial Revolution </a:t>
            </a:r>
            <a:r>
              <a:rPr lang="en-US" sz="1600" dirty="0"/>
              <a:t>for Flatter W</a:t>
            </a:r>
            <a:r>
              <a:rPr lang="en-US" sz="1600" dirty="0" smtClean="0"/>
              <a:t>orld</a:t>
            </a:r>
          </a:p>
          <a:p>
            <a:pPr marL="341313" indent="-341313">
              <a:buAutoNum type="arabicPeriod"/>
            </a:pPr>
            <a:r>
              <a:rPr lang="en-US" sz="1600" dirty="0" smtClean="0"/>
              <a:t>The Entrepreneurial Mind: Crafting a Personal Entrepreneurial Strategy </a:t>
            </a:r>
          </a:p>
          <a:p>
            <a:pPr marL="341313" indent="-341313">
              <a:buAutoNum type="arabicPeriod"/>
            </a:pPr>
            <a:r>
              <a:rPr lang="en-US" sz="1600" dirty="0" smtClean="0"/>
              <a:t>UTS</a:t>
            </a:r>
            <a:endParaRPr lang="id-ID" sz="1600" dirty="0"/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endParaRPr lang="en-US" sz="1600" dirty="0"/>
          </a:p>
        </p:txBody>
      </p:sp>
      <p:grpSp>
        <p:nvGrpSpPr>
          <p:cNvPr id="10" name="Group 9"/>
          <p:cNvGrpSpPr/>
          <p:nvPr/>
        </p:nvGrpSpPr>
        <p:grpSpPr>
          <a:xfrm>
            <a:off x="1850065" y="3653597"/>
            <a:ext cx="7740502" cy="673402"/>
            <a:chOff x="1850065" y="3189767"/>
            <a:chExt cx="7740502" cy="673402"/>
          </a:xfrm>
        </p:grpSpPr>
        <p:sp>
          <p:nvSpPr>
            <p:cNvPr id="7" name="Chevron 6"/>
            <p:cNvSpPr/>
            <p:nvPr/>
          </p:nvSpPr>
          <p:spPr>
            <a:xfrm>
              <a:off x="1850065" y="3189767"/>
              <a:ext cx="7740502" cy="190021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Chevron 7"/>
            <p:cNvSpPr/>
            <p:nvPr/>
          </p:nvSpPr>
          <p:spPr>
            <a:xfrm>
              <a:off x="1850065" y="3673148"/>
              <a:ext cx="7740502" cy="190021"/>
            </a:xfrm>
            <a:prstGeom prst="chevr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Chevron 8"/>
            <p:cNvSpPr/>
            <p:nvPr/>
          </p:nvSpPr>
          <p:spPr>
            <a:xfrm>
              <a:off x="1850065" y="3431458"/>
              <a:ext cx="7740502" cy="190021"/>
            </a:xfrm>
            <a:prstGeom prst="chevron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87211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500" b="1" cap="small" dirty="0" smtClean="0">
                <a:latin typeface="Constantia" pitchFamily="18" charset="0"/>
                <a:cs typeface="+mj-cs"/>
              </a:rPr>
              <a:t>AFTER MID TEST</a:t>
            </a:r>
            <a:endParaRPr lang="en-US" sz="2500" b="1" cap="small" dirty="0">
              <a:latin typeface="Constantia" pitchFamily="18" charset="0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5914571" cy="2525687"/>
          </a:xfrm>
        </p:spPr>
        <p:txBody>
          <a:bodyPr>
            <a:noAutofit/>
          </a:bodyPr>
          <a:lstStyle/>
          <a:p>
            <a:pPr>
              <a:buFont typeface="+mj-lt"/>
              <a:buAutoNum type="arabicPeriod" startAt="7"/>
            </a:pPr>
            <a:r>
              <a:rPr lang="en-US" sz="1600" dirty="0"/>
              <a:t>Clean Commerce: Seeing opportunity through a sustainability lens</a:t>
            </a:r>
          </a:p>
          <a:p>
            <a:pPr>
              <a:buFont typeface="+mj-lt"/>
              <a:buAutoNum type="arabicPeriod" startAt="7"/>
            </a:pPr>
            <a:r>
              <a:rPr lang="en-US" sz="1600" dirty="0" smtClean="0"/>
              <a:t>Innovation imperative; Organizing </a:t>
            </a:r>
            <a:r>
              <a:rPr lang="en-US" sz="1600" dirty="0"/>
              <a:t>innovation and entrepreneurship</a:t>
            </a:r>
          </a:p>
          <a:p>
            <a:pPr>
              <a:buFont typeface="+mj-lt"/>
              <a:buAutoNum type="arabicPeriod" startAt="7"/>
            </a:pPr>
            <a:r>
              <a:rPr lang="en-US" sz="1600" dirty="0" smtClean="0"/>
              <a:t>Network </a:t>
            </a:r>
            <a:r>
              <a:rPr lang="en-US" sz="1600" dirty="0"/>
              <a:t>and </a:t>
            </a:r>
            <a:r>
              <a:rPr lang="en-US" sz="1600" dirty="0" smtClean="0"/>
              <a:t>systems; Innovative manufacturing</a:t>
            </a:r>
          </a:p>
          <a:p>
            <a:pPr>
              <a:buFont typeface="+mj-lt"/>
              <a:buAutoNum type="arabicPeriod" startAt="7"/>
            </a:pPr>
            <a:r>
              <a:rPr lang="en-US" sz="1600" dirty="0" smtClean="0"/>
              <a:t>Individual Presentation</a:t>
            </a:r>
          </a:p>
          <a:p>
            <a:pPr>
              <a:buFont typeface="+mj-lt"/>
              <a:buAutoNum type="arabicPeriod" startAt="7"/>
            </a:pPr>
            <a:r>
              <a:rPr lang="en-US" sz="1600" dirty="0" smtClean="0"/>
              <a:t>Individual Presentation</a:t>
            </a:r>
            <a:endParaRPr lang="en-US" sz="1600" dirty="0"/>
          </a:p>
          <a:p>
            <a:pPr>
              <a:buFont typeface="+mj-lt"/>
              <a:buAutoNum type="arabicPeriod" startAt="7"/>
            </a:pPr>
            <a:r>
              <a:rPr lang="en-US" sz="1600" dirty="0" smtClean="0"/>
              <a:t>UAS</a:t>
            </a:r>
            <a:endParaRPr lang="en-US" sz="1600" dirty="0"/>
          </a:p>
        </p:txBody>
      </p:sp>
      <p:grpSp>
        <p:nvGrpSpPr>
          <p:cNvPr id="6" name="Group 5"/>
          <p:cNvGrpSpPr/>
          <p:nvPr/>
        </p:nvGrpSpPr>
        <p:grpSpPr>
          <a:xfrm>
            <a:off x="-988707" y="4076872"/>
            <a:ext cx="8291513" cy="673402"/>
            <a:chOff x="1850064" y="3189767"/>
            <a:chExt cx="8021556" cy="673402"/>
          </a:xfrm>
        </p:grpSpPr>
        <p:sp>
          <p:nvSpPr>
            <p:cNvPr id="7" name="Chevron 6"/>
            <p:cNvSpPr/>
            <p:nvPr/>
          </p:nvSpPr>
          <p:spPr>
            <a:xfrm>
              <a:off x="1850065" y="3189767"/>
              <a:ext cx="7546989" cy="190021"/>
            </a:xfrm>
            <a:prstGeom prst="chevron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Chevron 7"/>
            <p:cNvSpPr/>
            <p:nvPr/>
          </p:nvSpPr>
          <p:spPr>
            <a:xfrm>
              <a:off x="1850064" y="3673148"/>
              <a:ext cx="8021556" cy="190021"/>
            </a:xfrm>
            <a:prstGeom prst="chevron">
              <a:avLst>
                <a:gd name="adj" fmla="val 4886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Chevron 8"/>
            <p:cNvSpPr/>
            <p:nvPr/>
          </p:nvSpPr>
          <p:spPr>
            <a:xfrm>
              <a:off x="1850064" y="3431458"/>
              <a:ext cx="7786576" cy="190021"/>
            </a:xfrm>
            <a:prstGeom prst="chevron">
              <a:avLst>
                <a:gd name="adj" fmla="val 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 rot="16200000">
            <a:off x="3087428" y="461958"/>
            <a:ext cx="7740503" cy="673402"/>
            <a:chOff x="1864355" y="3189768"/>
            <a:chExt cx="7740503" cy="673402"/>
          </a:xfrm>
        </p:grpSpPr>
        <p:sp>
          <p:nvSpPr>
            <p:cNvPr id="11" name="Chevron 10"/>
            <p:cNvSpPr/>
            <p:nvPr/>
          </p:nvSpPr>
          <p:spPr>
            <a:xfrm>
              <a:off x="2340529" y="3189768"/>
              <a:ext cx="7250039" cy="190021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Chevron 11"/>
            <p:cNvSpPr/>
            <p:nvPr/>
          </p:nvSpPr>
          <p:spPr>
            <a:xfrm>
              <a:off x="1864355" y="3673149"/>
              <a:ext cx="7740502" cy="190021"/>
            </a:xfrm>
            <a:prstGeom prst="chevr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Chevron 12"/>
            <p:cNvSpPr/>
            <p:nvPr/>
          </p:nvSpPr>
          <p:spPr>
            <a:xfrm>
              <a:off x="2096057" y="3431460"/>
              <a:ext cx="7508801" cy="190021"/>
            </a:xfrm>
            <a:prstGeom prst="chevron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796679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goal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By the end of this chapter you will develop an understanding of:</a:t>
            </a:r>
          </a:p>
          <a:p>
            <a:pPr>
              <a:buFont typeface="+mj-lt"/>
              <a:buAutoNum type="alphaLcPeriod"/>
            </a:pPr>
            <a:r>
              <a:rPr lang="en-US" dirty="0" smtClean="0"/>
              <a:t>The basic concept of entrepreneurial process</a:t>
            </a:r>
          </a:p>
          <a:p>
            <a:pPr>
              <a:buFont typeface="+mj-lt"/>
              <a:buAutoNum type="alphaLcPeriod"/>
            </a:pPr>
            <a:r>
              <a:rPr lang="en-US" dirty="0" smtClean="0"/>
              <a:t>The aspects of entrepreneurial process</a:t>
            </a:r>
          </a:p>
          <a:p>
            <a:pPr>
              <a:buFont typeface="+mj-lt"/>
              <a:buAutoNum type="alphaLcPeriod"/>
            </a:pPr>
            <a:r>
              <a:rPr lang="en-US" dirty="0" smtClean="0"/>
              <a:t>The model of entrepreneurial process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3102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Nature and development of entrepreneurship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Entrepreneur – An individual who takes initiative to bundle resources in innovative ways and is willing to bear the risk and/or uncertainty to act.</a:t>
            </a:r>
          </a:p>
          <a:p>
            <a:r>
              <a:rPr lang="en-US" dirty="0"/>
              <a:t>Entrepreneurial action - Behavior in response to a judgmental decision under uncertainty about a possible opportunity for profit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The </a:t>
            </a:r>
            <a:r>
              <a:rPr lang="en-US" dirty="0" smtClean="0"/>
              <a:t>entrepreneurial </a:t>
            </a:r>
            <a:r>
              <a:rPr lang="en-US" dirty="0"/>
              <a:t>process is a course of action that involves all </a:t>
            </a:r>
            <a:r>
              <a:rPr lang="en-US" dirty="0" smtClean="0"/>
              <a:t>functions, activities </a:t>
            </a:r>
            <a:r>
              <a:rPr lang="en-US" dirty="0"/>
              <a:t>and actions associated with identifying and evaluating perceived </a:t>
            </a:r>
            <a:r>
              <a:rPr lang="en-US" dirty="0" smtClean="0"/>
              <a:t>opportunities and </a:t>
            </a:r>
            <a:r>
              <a:rPr lang="en-US" dirty="0"/>
              <a:t>the bringing together of resources necessary for the successful formation of a </a:t>
            </a:r>
            <a:r>
              <a:rPr lang="en-US" dirty="0" smtClean="0"/>
              <a:t>new firm </a:t>
            </a:r>
            <a:r>
              <a:rPr lang="en-US" dirty="0"/>
              <a:t>to pursue and seize the said opportunities (</a:t>
            </a:r>
            <a:r>
              <a:rPr lang="en-US" dirty="0" err="1"/>
              <a:t>Bygrave</a:t>
            </a:r>
            <a:r>
              <a:rPr lang="en-US" dirty="0"/>
              <a:t>, 1997:2; Cornwall &amp; </a:t>
            </a:r>
            <a:r>
              <a:rPr lang="en-US" dirty="0" err="1" smtClean="0"/>
              <a:t>Naughton</a:t>
            </a:r>
            <a:r>
              <a:rPr lang="en-US" dirty="0" smtClean="0"/>
              <a:t>, 2003:62</a:t>
            </a:r>
            <a:r>
              <a:rPr lang="en-US" dirty="0"/>
              <a:t>).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808641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Aspects of entrepreneurial process </a:t>
            </a:r>
            <a:br>
              <a:rPr lang="en-US" dirty="0" smtClean="0"/>
            </a:br>
            <a:r>
              <a:rPr lang="en-US" dirty="0" err="1" smtClean="0"/>
              <a:t>Hisrich</a:t>
            </a:r>
            <a:r>
              <a:rPr lang="en-US" dirty="0" smtClean="0"/>
              <a:t>, et al. (2010)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00" y="1177922"/>
            <a:ext cx="6578601" cy="3729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6064515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Opportunity identification - The process by which an entrepreneur comes up with the opportunity for a new venture.</a:t>
            </a:r>
          </a:p>
          <a:p>
            <a:r>
              <a:rPr lang="en-US" dirty="0" smtClean="0"/>
              <a:t>Window </a:t>
            </a:r>
            <a:r>
              <a:rPr lang="en-US" dirty="0"/>
              <a:t>of opportunity - The time period available for creating the new venture.</a:t>
            </a:r>
          </a:p>
          <a:p>
            <a:r>
              <a:rPr lang="en-US" dirty="0"/>
              <a:t>Business plan - The description of the future direction of the business.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678016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entrepreneurs think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Entrepreneurs in particular situations may think differently when faced with a different task or decision environment.</a:t>
            </a:r>
          </a:p>
          <a:p>
            <a:r>
              <a:rPr lang="en-US" dirty="0"/>
              <a:t>Given the nature of their decision-making environment, entrepreneurs need to sometimes: </a:t>
            </a:r>
          </a:p>
          <a:p>
            <a:pPr marL="685800">
              <a:buFont typeface="Wingdings" pitchFamily="2" charset="2"/>
              <a:buChar char="Ø"/>
            </a:pPr>
            <a:r>
              <a:rPr lang="en-US" dirty="0" smtClean="0"/>
              <a:t>Effectuate vs. Causal</a:t>
            </a:r>
            <a:endParaRPr lang="en-US" dirty="0"/>
          </a:p>
          <a:p>
            <a:pPr marL="685800">
              <a:buFont typeface="Wingdings" pitchFamily="2" charset="2"/>
              <a:buChar char="Ø"/>
            </a:pPr>
            <a:r>
              <a:rPr lang="en-US" dirty="0"/>
              <a:t>Be cognitively adaptable.</a:t>
            </a:r>
          </a:p>
          <a:p>
            <a:pPr marL="685800">
              <a:buFont typeface="Wingdings" pitchFamily="2" charset="2"/>
              <a:buChar char="Ø"/>
            </a:pPr>
            <a:r>
              <a:rPr lang="en-US" dirty="0"/>
              <a:t>Learn from failure.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271628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entrepreneurs think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Causal process</a:t>
            </a:r>
          </a:p>
          <a:p>
            <a:pPr marL="685800">
              <a:buFont typeface="Wingdings" pitchFamily="2" charset="2"/>
              <a:buChar char="Ø"/>
            </a:pPr>
            <a:r>
              <a:rPr lang="en-US" dirty="0"/>
              <a:t>Starts with a desired outcome.</a:t>
            </a:r>
          </a:p>
          <a:p>
            <a:pPr marL="685800">
              <a:buFont typeface="Wingdings" pitchFamily="2" charset="2"/>
              <a:buChar char="Ø"/>
            </a:pPr>
            <a:r>
              <a:rPr lang="en-US" dirty="0"/>
              <a:t>Focuses on the means to generate that outcome.</a:t>
            </a:r>
          </a:p>
          <a:p>
            <a:r>
              <a:rPr lang="en-US" dirty="0"/>
              <a:t>Effectuation process</a:t>
            </a:r>
          </a:p>
          <a:p>
            <a:pPr marL="685800">
              <a:buFont typeface="Wingdings" pitchFamily="2" charset="2"/>
              <a:buChar char="Ø"/>
            </a:pPr>
            <a:r>
              <a:rPr lang="en-US" dirty="0"/>
              <a:t>Starts with what one has (who they are, what they know, and whom they know).</a:t>
            </a:r>
          </a:p>
          <a:p>
            <a:pPr marL="685800">
              <a:buFont typeface="Wingdings" pitchFamily="2" charset="2"/>
              <a:buChar char="Ø"/>
            </a:pPr>
            <a:r>
              <a:rPr lang="en-US" dirty="0"/>
              <a:t>Selects among possible outcomes.</a:t>
            </a:r>
          </a:p>
          <a:p>
            <a:r>
              <a:rPr lang="en-US" dirty="0"/>
              <a:t>Cognitive adaptability describes the extent to which entrepreneurs are:</a:t>
            </a:r>
          </a:p>
          <a:p>
            <a:pPr marL="685800">
              <a:buFont typeface="Wingdings" pitchFamily="2" charset="2"/>
              <a:buChar char="Ø"/>
            </a:pPr>
            <a:r>
              <a:rPr lang="en-US" dirty="0"/>
              <a:t>Dynamic, flexible, self-regulating and engaged in the process of generating multiple decision frameworks focused on sensing and processing changes in their environments and then acting on them.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545749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MultimediaChoreograph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Copperplate Gothic Bold"/>
        <a:ea typeface=""/>
        <a:cs typeface=""/>
      </a:majorFont>
      <a:minorFont>
        <a:latin typeface="Arial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8D40529-A348-4B16-A8D7-9003BD94745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MultimediaChoreography</Template>
  <TotalTime>0</TotalTime>
  <Words>482</Words>
  <Application>Microsoft Office PowerPoint</Application>
  <PresentationFormat>On-screen Show (16:9)</PresentationFormat>
  <Paragraphs>58</Paragraphs>
  <Slides>16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MultimediaChoreography</vt:lpstr>
      <vt:lpstr>INNOVATION &amp; ENTREPRENEURSHIP</vt:lpstr>
      <vt:lpstr>PRA MID TEST</vt:lpstr>
      <vt:lpstr>AFTER MID TEST</vt:lpstr>
      <vt:lpstr>Course goal</vt:lpstr>
      <vt:lpstr>Nature and development of entrepreneurship</vt:lpstr>
      <vt:lpstr>Aspects of entrepreneurial process  Hisrich, et al. (2010)</vt:lpstr>
      <vt:lpstr>PowerPoint Presentation</vt:lpstr>
      <vt:lpstr>How entrepreneurs think</vt:lpstr>
      <vt:lpstr>How entrepreneurs think</vt:lpstr>
      <vt:lpstr>How entrepreneurs think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2016-01-09T06:49:13Z</dcterms:created>
  <dcterms:modified xsi:type="dcterms:W3CDTF">2016-08-28T12:21:48Z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TC016745539991</vt:lpwstr>
  </property>
</Properties>
</file>