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4"/>
  </p:notesMasterIdLst>
  <p:handoutMasterIdLst>
    <p:handoutMasterId r:id="rId25"/>
  </p:handoutMasterIdLst>
  <p:sldIdLst>
    <p:sldId id="260" r:id="rId3"/>
    <p:sldId id="311" r:id="rId4"/>
    <p:sldId id="292" r:id="rId5"/>
    <p:sldId id="269" r:id="rId6"/>
    <p:sldId id="310" r:id="rId7"/>
    <p:sldId id="309" r:id="rId8"/>
    <p:sldId id="270" r:id="rId9"/>
    <p:sldId id="271" r:id="rId10"/>
    <p:sldId id="320" r:id="rId11"/>
    <p:sldId id="285" r:id="rId12"/>
    <p:sldId id="273" r:id="rId13"/>
    <p:sldId id="290" r:id="rId14"/>
    <p:sldId id="319" r:id="rId15"/>
    <p:sldId id="306" r:id="rId16"/>
    <p:sldId id="317" r:id="rId17"/>
    <p:sldId id="313" r:id="rId18"/>
    <p:sldId id="314" r:id="rId19"/>
    <p:sldId id="315" r:id="rId20"/>
    <p:sldId id="316" r:id="rId21"/>
    <p:sldId id="312" r:id="rId22"/>
    <p:sldId id="318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88087" autoAdjust="0"/>
  </p:normalViewPr>
  <p:slideViewPr>
    <p:cSldViewPr snapToGrid="0">
      <p:cViewPr>
        <p:scale>
          <a:sx n="60" d="100"/>
          <a:sy n="60" d="100"/>
        </p:scale>
        <p:origin x="-898" y="-82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833695-1BE5-4D52-97B3-671D54877F44}">
      <dgm:prSet custT="1"/>
      <dgm:spPr/>
      <dgm:t>
        <a:bodyPr/>
        <a:lstStyle/>
        <a:p>
          <a:r>
            <a:rPr lang="en-US" sz="1200" b="1" dirty="0" smtClean="0"/>
            <a:t>identify and capture the business opportunity</a:t>
          </a:r>
          <a:endParaRPr lang="en-US" sz="1200" b="1" dirty="0"/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  <dgm:extLst/>
    </dgm:pt>
    <dgm:pt modelId="{C4E1567D-09E5-402F-8784-F51EBFD554B1}">
      <dgm:prSet custT="1"/>
      <dgm:spPr/>
      <dgm:t>
        <a:bodyPr/>
        <a:lstStyle/>
        <a:p>
          <a:r>
            <a:rPr lang="en-US" sz="1200" b="1" dirty="0" smtClean="0"/>
            <a:t>make innovation project based on previous observation within SMEs</a:t>
          </a:r>
          <a:endParaRPr lang="en-US" sz="1200" b="1" dirty="0"/>
        </a:p>
      </dgm:t>
    </dgm:pt>
    <dgm:pt modelId="{D56638F1-54CD-42DB-AB2F-20F05DFACF87}" type="parTrans" cxnId="{3A970156-F3F2-45FD-BC57-EEBADBC3B6F4}">
      <dgm:prSet/>
      <dgm:spPr/>
      <dgm:t>
        <a:bodyPr/>
        <a:lstStyle/>
        <a:p>
          <a:endParaRPr lang="en-US"/>
        </a:p>
      </dgm:t>
    </dgm:pt>
    <dgm:pt modelId="{DBB6D408-C87D-4379-BC34-E63F84F2D313}" type="sibTrans" cxnId="{3A970156-F3F2-45FD-BC57-EEBADBC3B6F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US"/>
        </a:p>
      </dgm:t>
    </dgm:pt>
    <dgm:pt modelId="{52EC18FC-9DFF-43FE-A594-E3A958A5E24C}">
      <dgm:prSet custT="1"/>
      <dgm:spPr/>
      <dgm:t>
        <a:bodyPr/>
        <a:lstStyle/>
        <a:p>
          <a:r>
            <a:rPr lang="en-US" sz="1200" b="1" dirty="0" smtClean="0"/>
            <a:t>identify and analyze the SWOT from SMEs</a:t>
          </a:r>
          <a:endParaRPr lang="en-US" sz="1200" b="1" dirty="0"/>
        </a:p>
      </dgm:t>
    </dgm:pt>
    <dgm:pt modelId="{291161EF-1757-4567-A2A4-558BDABFA864}" type="parTrans" cxnId="{352D7BC2-B96C-44EF-94D9-56D8E5FD6C22}">
      <dgm:prSet/>
      <dgm:spPr/>
      <dgm:t>
        <a:bodyPr/>
        <a:lstStyle/>
        <a:p>
          <a:endParaRPr lang="en-US"/>
        </a:p>
      </dgm:t>
    </dgm:pt>
    <dgm:pt modelId="{04228897-1203-4C4B-81D7-208AD7DD55CB}" type="sibTrans" cxnId="{352D7BC2-B96C-44EF-94D9-56D8E5FD6C2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en-US"/>
        </a:p>
      </dgm:t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48060B31-9EEC-488E-8BEC-70A421F7954D}" type="pres">
      <dgm:prSet presAssocID="{34833695-1BE5-4D52-97B3-671D54877F44}" presName="text_1" presStyleCnt="0"/>
      <dgm:spPr/>
    </dgm:pt>
    <dgm:pt modelId="{D55B92B7-E9DB-43E7-8405-BF7FEE3EE02C}" type="pres">
      <dgm:prSet presAssocID="{34833695-1BE5-4D52-97B3-671D54877F44}" presName="textRepeatNode" presStyleLbl="alignNode1" presStyleIdx="0" presStyleCnt="3" custLinFactNeighborX="1775" custLinFactNeighborY="-10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D27-7A33-493A-9311-1FE9CCC76D97}" type="pres">
      <dgm:prSet presAssocID="{34833695-1BE5-4D52-97B3-671D54877F44}" presName="text_accent_1" presStyleCnt="0"/>
      <dgm:spPr/>
    </dgm:pt>
    <dgm:pt modelId="{103DF2B9-C962-4A4C-BA7C-DD120D10DD0B}" type="pres">
      <dgm:prSet presAssocID="{34833695-1BE5-4D52-97B3-671D54877F44}" presName="accentRepeatNode" presStyleLbl="solidAlignAcc1" presStyleIdx="0" presStyleCnt="6"/>
      <dgm:spPr/>
      <dgm:t>
        <a:bodyPr/>
        <a:lstStyle/>
        <a:p>
          <a:endParaRPr lang="en-US"/>
        </a:p>
      </dgm:t>
    </dgm:pt>
    <dgm:pt modelId="{4D9234DB-9B8D-4132-B29C-4241EC940E1D}" type="pres">
      <dgm:prSet presAssocID="{FF964D96-DF34-4262-A6AE-FC584AC7063B}" presName="image_1" presStyleCnt="0"/>
      <dgm:spPr/>
    </dgm:pt>
    <dgm:pt modelId="{B4B3A077-E145-4C30-A9F6-F29FC997785C}" type="pres">
      <dgm:prSet presAssocID="{FF964D96-DF34-4262-A6AE-FC584AC7063B}" presName="imageRepeatNode" presStyleLbl="dkBgShp" presStyleIdx="0" presStyleCnt="3" custLinFactX="54973" custLinFactY="-5569" custLinFactNeighborX="100000" custLinFactNeighborY="-100000"/>
      <dgm:spPr/>
      <dgm:t>
        <a:bodyPr/>
        <a:lstStyle/>
        <a:p>
          <a:endParaRPr lang="en-US"/>
        </a:p>
      </dgm:t>
    </dgm:pt>
    <dgm:pt modelId="{E455513F-4AC3-455E-A941-51E1CF8324FA}" type="pres">
      <dgm:prSet presAssocID="{FF964D96-DF34-4262-A6AE-FC584AC7063B}" presName="image_accent_1" presStyleCnt="0"/>
      <dgm:spPr/>
    </dgm:pt>
    <dgm:pt modelId="{61DC5249-9D1B-4E9A-A4A4-06611A8E8F05}" type="pres">
      <dgm:prSet presAssocID="{FF964D96-DF34-4262-A6AE-FC584AC7063B}" presName="accentRepeatNode" presStyleLbl="solidAlignAcc1" presStyleIdx="1" presStyleCnt="6" custLinFactNeighborX="48261" custLinFactNeighborY="12759"/>
      <dgm:spPr/>
      <dgm:t>
        <a:bodyPr/>
        <a:lstStyle/>
        <a:p>
          <a:endParaRPr lang="en-US"/>
        </a:p>
      </dgm:t>
    </dgm:pt>
    <dgm:pt modelId="{E77F0949-EC22-4ECC-92AD-B3FD45B09F2C}" type="pres">
      <dgm:prSet presAssocID="{C4E1567D-09E5-402F-8784-F51EBFD554B1}" presName="text_2" presStyleCnt="0"/>
      <dgm:spPr/>
    </dgm:pt>
    <dgm:pt modelId="{73147041-446D-4A0B-A7FC-47CB1B78B4C1}" type="pres">
      <dgm:prSet presAssocID="{C4E1567D-09E5-402F-8784-F51EBFD554B1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68098C-9D16-4EDE-B67D-BB27C63EA254}" type="pres">
      <dgm:prSet presAssocID="{C4E1567D-09E5-402F-8784-F51EBFD554B1}" presName="text_accent_2" presStyleCnt="0"/>
      <dgm:spPr/>
    </dgm:pt>
    <dgm:pt modelId="{9C594606-D78F-4609-8593-43DFC44DFEAE}" type="pres">
      <dgm:prSet presAssocID="{C4E1567D-09E5-402F-8784-F51EBFD554B1}" presName="accentRepeatNode" presStyleLbl="solidAlignAcc1" presStyleIdx="2" presStyleCnt="6"/>
      <dgm:spPr/>
    </dgm:pt>
    <dgm:pt modelId="{03DDC6CC-5BC2-4271-8E93-8268F996AC69}" type="pres">
      <dgm:prSet presAssocID="{DBB6D408-C87D-4379-BC34-E63F84F2D313}" presName="image_2" presStyleCnt="0"/>
      <dgm:spPr/>
    </dgm:pt>
    <dgm:pt modelId="{E7BFC155-14FF-4565-81C4-31D15896D4EB}" type="pres">
      <dgm:prSet presAssocID="{DBB6D408-C87D-4379-BC34-E63F84F2D313}" presName="imageRepeatNode" presStyleLbl="dkBgShp" presStyleIdx="1" presStyleCnt="3"/>
      <dgm:spPr/>
      <dgm:t>
        <a:bodyPr/>
        <a:lstStyle/>
        <a:p>
          <a:endParaRPr lang="en-US"/>
        </a:p>
      </dgm:t>
    </dgm:pt>
    <dgm:pt modelId="{DA17EB57-5E02-4E99-8508-59E5E993238B}" type="pres">
      <dgm:prSet presAssocID="{DBB6D408-C87D-4379-BC34-E63F84F2D313}" presName="image_accent_2" presStyleCnt="0"/>
      <dgm:spPr/>
    </dgm:pt>
    <dgm:pt modelId="{19A0CC1D-F5E1-49C1-8516-B64D32C2DB51}" type="pres">
      <dgm:prSet presAssocID="{DBB6D408-C87D-4379-BC34-E63F84F2D313}" presName="accentRepeatNode" presStyleLbl="solidAlignAcc1" presStyleIdx="3" presStyleCnt="6"/>
      <dgm:spPr/>
    </dgm:pt>
    <dgm:pt modelId="{65E44178-B18B-447B-A418-6293B2AF2C6F}" type="pres">
      <dgm:prSet presAssocID="{52EC18FC-9DFF-43FE-A594-E3A958A5E24C}" presName="text_3" presStyleCnt="0"/>
      <dgm:spPr/>
    </dgm:pt>
    <dgm:pt modelId="{2FCCFFB6-49F8-4135-A4FF-1215E2FA60E4}" type="pres">
      <dgm:prSet presAssocID="{52EC18FC-9DFF-43FE-A594-E3A958A5E24C}" presName="textRepeatNode" presStyleLbl="alignNode1" presStyleIdx="2" presStyleCnt="3" custLinFactNeighborX="1775" custLinFactNeighborY="30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DB254-3A15-495E-A18A-ED4B660949B9}" type="pres">
      <dgm:prSet presAssocID="{52EC18FC-9DFF-43FE-A594-E3A958A5E24C}" presName="text_accent_3" presStyleCnt="0"/>
      <dgm:spPr/>
    </dgm:pt>
    <dgm:pt modelId="{80830F17-960C-4042-B2E2-78C66F4F4591}" type="pres">
      <dgm:prSet presAssocID="{52EC18FC-9DFF-43FE-A594-E3A958A5E24C}" presName="accentRepeatNode" presStyleLbl="solidAlignAcc1" presStyleIdx="4" presStyleCnt="6" custLinFactX="-300000" custLinFactY="194595" custLinFactNeighborX="-366096" custLinFactNeighborY="200000"/>
      <dgm:spPr/>
    </dgm:pt>
    <dgm:pt modelId="{EBFC3747-53A3-401C-8B81-1FE642A1C279}" type="pres">
      <dgm:prSet presAssocID="{04228897-1203-4C4B-81D7-208AD7DD55CB}" presName="image_3" presStyleCnt="0"/>
      <dgm:spPr/>
    </dgm:pt>
    <dgm:pt modelId="{B60B26E3-8E31-4F00-8F33-A6F19B1B2A1D}" type="pres">
      <dgm:prSet presAssocID="{04228897-1203-4C4B-81D7-208AD7DD55CB}" presName="imageRepeatNode" presStyleLbl="dkBgShp" presStyleIdx="2" presStyleCnt="3" custLinFactX="-53531" custLinFactY="4435" custLinFactNeighborX="-100000" custLinFactNeighborY="100000"/>
      <dgm:spPr/>
      <dgm:t>
        <a:bodyPr/>
        <a:lstStyle/>
        <a:p>
          <a:endParaRPr lang="en-US"/>
        </a:p>
      </dgm:t>
    </dgm:pt>
    <dgm:pt modelId="{9C51484C-4A5B-4F7B-BA5D-B6C2DA7E9111}" type="pres">
      <dgm:prSet presAssocID="{04228897-1203-4C4B-81D7-208AD7DD55CB}" presName="image_accent_3" presStyleCnt="0"/>
      <dgm:spPr/>
    </dgm:pt>
    <dgm:pt modelId="{743518D8-5689-4F8F-AFE6-E2E76291F58E}" type="pres">
      <dgm:prSet presAssocID="{04228897-1203-4C4B-81D7-208AD7DD55CB}" presName="accentRepeatNode" presStyleLbl="solidAlignAcc1" presStyleIdx="5" presStyleCnt="6" custLinFactNeighborX="-51808" custLinFactNeighborY="51469"/>
      <dgm:spPr/>
    </dgm:pt>
  </dgm:ptLst>
  <dgm:cxnLst>
    <dgm:cxn modelId="{E303865F-8415-479D-830A-DDA1A9D2DBEA}" type="presOf" srcId="{DBB6D408-C87D-4379-BC34-E63F84F2D313}" destId="{E7BFC155-14FF-4565-81C4-31D15896D4EB}" srcOrd="0" destOrd="0" presId="urn:microsoft.com/office/officeart/2008/layout/HexagonCluster#2"/>
    <dgm:cxn modelId="{352D7BC2-B96C-44EF-94D9-56D8E5FD6C22}" srcId="{83F8FD9C-4F09-4E58-854E-6B5F7A28A320}" destId="{52EC18FC-9DFF-43FE-A594-E3A958A5E24C}" srcOrd="2" destOrd="0" parTransId="{291161EF-1757-4567-A2A4-558BDABFA864}" sibTransId="{04228897-1203-4C4B-81D7-208AD7DD55CB}"/>
    <dgm:cxn modelId="{3A970156-F3F2-45FD-BC57-EEBADBC3B6F4}" srcId="{83F8FD9C-4F09-4E58-854E-6B5F7A28A320}" destId="{C4E1567D-09E5-402F-8784-F51EBFD554B1}" srcOrd="1" destOrd="0" parTransId="{D56638F1-54CD-42DB-AB2F-20F05DFACF87}" sibTransId="{DBB6D408-C87D-4379-BC34-E63F84F2D313}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74C8E1A6-63D8-4B2D-B847-423865DC0875}" type="presOf" srcId="{34833695-1BE5-4D52-97B3-671D54877F44}" destId="{D55B92B7-E9DB-43E7-8405-BF7FEE3EE02C}" srcOrd="0" destOrd="0" presId="urn:microsoft.com/office/officeart/2008/layout/HexagonCluster#2"/>
    <dgm:cxn modelId="{2D4DBD79-4B3A-485A-B10F-1E31E4117EEA}" type="presOf" srcId="{FF964D96-DF34-4262-A6AE-FC584AC7063B}" destId="{B4B3A077-E145-4C30-A9F6-F29FC997785C}" srcOrd="0" destOrd="0" presId="urn:microsoft.com/office/officeart/2008/layout/HexagonCluster#2"/>
    <dgm:cxn modelId="{2F363D92-796E-483D-B611-A8B695578728}" type="presOf" srcId="{52EC18FC-9DFF-43FE-A594-E3A958A5E24C}" destId="{2FCCFFB6-49F8-4135-A4FF-1215E2FA60E4}" srcOrd="0" destOrd="0" presId="urn:microsoft.com/office/officeart/2008/layout/HexagonCluster#2"/>
    <dgm:cxn modelId="{B4D4B90E-4CDF-4A3F-AA5C-31B1021325A5}" srcId="{83F8FD9C-4F09-4E58-854E-6B5F7A28A320}" destId="{34833695-1BE5-4D52-97B3-671D54877F44}" srcOrd="0" destOrd="0" parTransId="{89928937-0B5A-404B-86C6-772EF6DE1047}" sibTransId="{FF964D96-DF34-4262-A6AE-FC584AC7063B}"/>
    <dgm:cxn modelId="{611E2EE7-D36F-4F5E-A4C0-95A0840A5FD1}" type="presOf" srcId="{04228897-1203-4C4B-81D7-208AD7DD55CB}" destId="{B60B26E3-8E31-4F00-8F33-A6F19B1B2A1D}" srcOrd="0" destOrd="0" presId="urn:microsoft.com/office/officeart/2008/layout/HexagonCluster#2"/>
    <dgm:cxn modelId="{85ADB787-C8FB-4D79-B439-FA45D92395EA}" type="presOf" srcId="{C4E1567D-09E5-402F-8784-F51EBFD554B1}" destId="{73147041-446D-4A0B-A7FC-47CB1B78B4C1}" srcOrd="0" destOrd="0" presId="urn:microsoft.com/office/officeart/2008/layout/HexagonCluster#2"/>
    <dgm:cxn modelId="{2F64711B-E629-4163-B9A3-ABC6E97A546A}" type="presParOf" srcId="{E6B3DAC9-1E00-4E29-9730-E4ED75F5E7AD}" destId="{48060B31-9EEC-488E-8BEC-70A421F7954D}" srcOrd="0" destOrd="0" presId="urn:microsoft.com/office/officeart/2008/layout/HexagonCluster#2"/>
    <dgm:cxn modelId="{4610A75E-5F77-48C8-815B-F611BD07E4D8}" type="presParOf" srcId="{48060B31-9EEC-488E-8BEC-70A421F7954D}" destId="{D55B92B7-E9DB-43E7-8405-BF7FEE3EE02C}" srcOrd="0" destOrd="0" presId="urn:microsoft.com/office/officeart/2008/layout/HexagonCluster#2"/>
    <dgm:cxn modelId="{C0F1351C-9052-4A3C-B827-CC8CDBB6CCA9}" type="presParOf" srcId="{E6B3DAC9-1E00-4E29-9730-E4ED75F5E7AD}" destId="{703D3D27-7A33-493A-9311-1FE9CCC76D97}" srcOrd="1" destOrd="0" presId="urn:microsoft.com/office/officeart/2008/layout/HexagonCluster#2"/>
    <dgm:cxn modelId="{9A0B5EAD-A3FA-4028-AB08-BF6E5DC49B20}" type="presParOf" srcId="{703D3D27-7A33-493A-9311-1FE9CCC76D97}" destId="{103DF2B9-C962-4A4C-BA7C-DD120D10DD0B}" srcOrd="0" destOrd="0" presId="urn:microsoft.com/office/officeart/2008/layout/HexagonCluster#2"/>
    <dgm:cxn modelId="{BBDCB860-0DD4-44A7-BC49-CFC51F43A0B9}" type="presParOf" srcId="{E6B3DAC9-1E00-4E29-9730-E4ED75F5E7AD}" destId="{4D9234DB-9B8D-4132-B29C-4241EC940E1D}" srcOrd="2" destOrd="0" presId="urn:microsoft.com/office/officeart/2008/layout/HexagonCluster#2"/>
    <dgm:cxn modelId="{1E5EE6A1-539A-480B-B945-A589F0BFA947}" type="presParOf" srcId="{4D9234DB-9B8D-4132-B29C-4241EC940E1D}" destId="{B4B3A077-E145-4C30-A9F6-F29FC997785C}" srcOrd="0" destOrd="0" presId="urn:microsoft.com/office/officeart/2008/layout/HexagonCluster#2"/>
    <dgm:cxn modelId="{596BA05A-07F8-43B8-ABF4-BD3E153D21EF}" type="presParOf" srcId="{E6B3DAC9-1E00-4E29-9730-E4ED75F5E7AD}" destId="{E455513F-4AC3-455E-A941-51E1CF8324FA}" srcOrd="3" destOrd="0" presId="urn:microsoft.com/office/officeart/2008/layout/HexagonCluster#2"/>
    <dgm:cxn modelId="{1C809227-409B-4473-BB3D-5F7B2CA9A508}" type="presParOf" srcId="{E455513F-4AC3-455E-A941-51E1CF8324FA}" destId="{61DC5249-9D1B-4E9A-A4A4-06611A8E8F05}" srcOrd="0" destOrd="0" presId="urn:microsoft.com/office/officeart/2008/layout/HexagonCluster#2"/>
    <dgm:cxn modelId="{850112BF-F73E-4EF3-ADB9-96D3C189F60F}" type="presParOf" srcId="{E6B3DAC9-1E00-4E29-9730-E4ED75F5E7AD}" destId="{E77F0949-EC22-4ECC-92AD-B3FD45B09F2C}" srcOrd="4" destOrd="0" presId="urn:microsoft.com/office/officeart/2008/layout/HexagonCluster#2"/>
    <dgm:cxn modelId="{B867B06F-496C-4C1F-B339-D21C7A0B346B}" type="presParOf" srcId="{E77F0949-EC22-4ECC-92AD-B3FD45B09F2C}" destId="{73147041-446D-4A0B-A7FC-47CB1B78B4C1}" srcOrd="0" destOrd="0" presId="urn:microsoft.com/office/officeart/2008/layout/HexagonCluster#2"/>
    <dgm:cxn modelId="{24299F38-8E8F-4618-824C-B8702AF649BB}" type="presParOf" srcId="{E6B3DAC9-1E00-4E29-9730-E4ED75F5E7AD}" destId="{F368098C-9D16-4EDE-B67D-BB27C63EA254}" srcOrd="5" destOrd="0" presId="urn:microsoft.com/office/officeart/2008/layout/HexagonCluster#2"/>
    <dgm:cxn modelId="{929C4079-79A3-4C76-B342-11F6CBE2DA97}" type="presParOf" srcId="{F368098C-9D16-4EDE-B67D-BB27C63EA254}" destId="{9C594606-D78F-4609-8593-43DFC44DFEAE}" srcOrd="0" destOrd="0" presId="urn:microsoft.com/office/officeart/2008/layout/HexagonCluster#2"/>
    <dgm:cxn modelId="{8A431907-EE5C-47A7-93AC-7B0D3E83E3C6}" type="presParOf" srcId="{E6B3DAC9-1E00-4E29-9730-E4ED75F5E7AD}" destId="{03DDC6CC-5BC2-4271-8E93-8268F996AC69}" srcOrd="6" destOrd="0" presId="urn:microsoft.com/office/officeart/2008/layout/HexagonCluster#2"/>
    <dgm:cxn modelId="{19802E1F-C407-4D8B-A3CE-1C32DA1339F9}" type="presParOf" srcId="{03DDC6CC-5BC2-4271-8E93-8268F996AC69}" destId="{E7BFC155-14FF-4565-81C4-31D15896D4EB}" srcOrd="0" destOrd="0" presId="urn:microsoft.com/office/officeart/2008/layout/HexagonCluster#2"/>
    <dgm:cxn modelId="{43B8FE43-495F-4CCD-8141-C856D1871CEC}" type="presParOf" srcId="{E6B3DAC9-1E00-4E29-9730-E4ED75F5E7AD}" destId="{DA17EB57-5E02-4E99-8508-59E5E993238B}" srcOrd="7" destOrd="0" presId="urn:microsoft.com/office/officeart/2008/layout/HexagonCluster#2"/>
    <dgm:cxn modelId="{83EB1071-2D0F-40FF-89F0-D6617C3517E5}" type="presParOf" srcId="{DA17EB57-5E02-4E99-8508-59E5E993238B}" destId="{19A0CC1D-F5E1-49C1-8516-B64D32C2DB51}" srcOrd="0" destOrd="0" presId="urn:microsoft.com/office/officeart/2008/layout/HexagonCluster#2"/>
    <dgm:cxn modelId="{9C6B1DFD-E0A4-4DB0-9AFA-12C003E349F8}" type="presParOf" srcId="{E6B3DAC9-1E00-4E29-9730-E4ED75F5E7AD}" destId="{65E44178-B18B-447B-A418-6293B2AF2C6F}" srcOrd="8" destOrd="0" presId="urn:microsoft.com/office/officeart/2008/layout/HexagonCluster#2"/>
    <dgm:cxn modelId="{57D57096-B762-48E8-AFA7-301B56CA5642}" type="presParOf" srcId="{65E44178-B18B-447B-A418-6293B2AF2C6F}" destId="{2FCCFFB6-49F8-4135-A4FF-1215E2FA60E4}" srcOrd="0" destOrd="0" presId="urn:microsoft.com/office/officeart/2008/layout/HexagonCluster#2"/>
    <dgm:cxn modelId="{B2A6F9C0-E187-4C91-B667-8391513454F3}" type="presParOf" srcId="{E6B3DAC9-1E00-4E29-9730-E4ED75F5E7AD}" destId="{550DB254-3A15-495E-A18A-ED4B660949B9}" srcOrd="9" destOrd="0" presId="urn:microsoft.com/office/officeart/2008/layout/HexagonCluster#2"/>
    <dgm:cxn modelId="{3E44F26A-6462-4975-98AE-7F264829BC33}" type="presParOf" srcId="{550DB254-3A15-495E-A18A-ED4B660949B9}" destId="{80830F17-960C-4042-B2E2-78C66F4F4591}" srcOrd="0" destOrd="0" presId="urn:microsoft.com/office/officeart/2008/layout/HexagonCluster#2"/>
    <dgm:cxn modelId="{951F1DE3-807A-463A-9BD1-482067E679EA}" type="presParOf" srcId="{E6B3DAC9-1E00-4E29-9730-E4ED75F5E7AD}" destId="{EBFC3747-53A3-401C-8B81-1FE642A1C279}" srcOrd="10" destOrd="0" presId="urn:microsoft.com/office/officeart/2008/layout/HexagonCluster#2"/>
    <dgm:cxn modelId="{D90FB05D-BB40-4D14-ADF3-50A4B1E8DBC0}" type="presParOf" srcId="{EBFC3747-53A3-401C-8B81-1FE642A1C279}" destId="{B60B26E3-8E31-4F00-8F33-A6F19B1B2A1D}" srcOrd="0" destOrd="0" presId="urn:microsoft.com/office/officeart/2008/layout/HexagonCluster#2"/>
    <dgm:cxn modelId="{63F4E121-092C-4FBA-8561-6F5B6B9278DF}" type="presParOf" srcId="{E6B3DAC9-1E00-4E29-9730-E4ED75F5E7AD}" destId="{9C51484C-4A5B-4F7B-BA5D-B6C2DA7E9111}" srcOrd="11" destOrd="0" presId="urn:microsoft.com/office/officeart/2008/layout/HexagonCluster#2"/>
    <dgm:cxn modelId="{483B3284-7856-422A-AD16-52F675F9D357}" type="presParOf" srcId="{9C51484C-4A5B-4F7B-BA5D-B6C2DA7E9111}" destId="{743518D8-5689-4F8F-AFE6-E2E76291F58E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B92B7-E9DB-43E7-8405-BF7FEE3EE02C}">
      <dsp:nvSpPr>
        <dsp:cNvPr id="0" name=""/>
        <dsp:cNvSpPr/>
      </dsp:nvSpPr>
      <dsp:spPr>
        <a:xfrm>
          <a:off x="2236204" y="2126394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identify and capture the business opportunity</a:t>
          </a:r>
          <a:endParaRPr lang="en-US" sz="1200" b="1" kern="1200" dirty="0"/>
        </a:p>
      </dsp:txBody>
      <dsp:txXfrm>
        <a:off x="2492074" y="2347035"/>
        <a:ext cx="1026177" cy="884891"/>
      </dsp:txXfrm>
    </dsp:sp>
    <dsp:sp modelId="{103DF2B9-C962-4A4C-BA7C-DD120D10DD0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3397403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2060812" y="2597429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47041-446D-4A0B-A7FC-47CB1B78B4C1}">
      <dsp:nvSpPr>
        <dsp:cNvPr id="0" name=""/>
        <dsp:cNvSpPr/>
      </dsp:nvSpPr>
      <dsp:spPr>
        <a:xfrm>
          <a:off x="3430178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make innovation project based on previous observation within SMEs</a:t>
          </a:r>
          <a:endParaRPr lang="en-US" sz="1200" b="1" kern="1200" dirty="0"/>
        </a:p>
      </dsp:txBody>
      <dsp:txXfrm>
        <a:off x="3692424" y="1647247"/>
        <a:ext cx="1051886" cy="906902"/>
      </dsp:txXfrm>
    </dsp:sp>
    <dsp:sp modelId="{9C594606-D78F-4609-8593-43DFC44DFEAE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FC155-14FF-4565-81C4-31D15896D4EB}">
      <dsp:nvSpPr>
        <dsp:cNvPr id="0" name=""/>
        <dsp:cNvSpPr/>
      </dsp:nvSpPr>
      <dsp:spPr>
        <a:xfrm>
          <a:off x="4685170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A0CC1D-F5E1-49C1-8516-B64D32C2DB51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CFFB6-49F8-4135-A4FF-1215E2FA60E4}">
      <dsp:nvSpPr>
        <dsp:cNvPr id="0" name=""/>
        <dsp:cNvSpPr/>
      </dsp:nvSpPr>
      <dsp:spPr>
        <a:xfrm>
          <a:off x="2236204" y="767457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identify and analyze the SWOT from SMEs</a:t>
          </a:r>
          <a:endParaRPr lang="en-US" sz="1200" b="1" kern="1200" dirty="0"/>
        </a:p>
      </dsp:txBody>
      <dsp:txXfrm>
        <a:off x="2492074" y="988098"/>
        <a:ext cx="1026177" cy="884891"/>
      </dsp:txXfrm>
    </dsp:sp>
    <dsp:sp modelId="{80830F17-960C-4042-B2E2-78C66F4F4591}">
      <dsp:nvSpPr>
        <dsp:cNvPr id="0" name=""/>
        <dsp:cNvSpPr/>
      </dsp:nvSpPr>
      <dsp:spPr>
        <a:xfrm>
          <a:off x="1982704" y="1390018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B26E3-8E31-4F00-8F33-A6F19B1B2A1D}">
      <dsp:nvSpPr>
        <dsp:cNvPr id="0" name=""/>
        <dsp:cNvSpPr/>
      </dsp:nvSpPr>
      <dsp:spPr>
        <a:xfrm>
          <a:off x="1009948" y="1419378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3518D8-5689-4F8F-AFE6-E2E76291F58E}">
      <dsp:nvSpPr>
        <dsp:cNvPr id="0" name=""/>
        <dsp:cNvSpPr/>
      </dsp:nvSpPr>
      <dsp:spPr>
        <a:xfrm>
          <a:off x="3403662" y="66629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can be used as a background before the presentation begins.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KEWIRAUSAHAAN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astri.ghina24@gmail.com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/>
          <p:cNvSpPr/>
          <p:nvPr/>
        </p:nvSpPr>
        <p:spPr>
          <a:xfrm>
            <a:off x="3729038" y="3028950"/>
            <a:ext cx="4957762" cy="871538"/>
          </a:xfrm>
          <a:prstGeom prst="wedgeRectCallout">
            <a:avLst>
              <a:gd name="adj1" fmla="val -20199"/>
              <a:gd name="adj2" fmla="val 5009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85732" y="3105150"/>
            <a:ext cx="4876800" cy="73387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UTS = 20%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UAS = 20%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PARTICIPATION = 20%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ASSIGNMENT = 40%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CRITERIA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316296" y="1900909"/>
            <a:ext cx="5379485" cy="101374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DEGREE OF INNOVATION</a:t>
            </a:r>
          </a:p>
          <a:p>
            <a:r>
              <a:rPr lang="en-US" dirty="0" smtClean="0"/>
              <a:t>COMPLETENESS OF ASSIGNMENT</a:t>
            </a:r>
            <a:endParaRPr lang="id-ID" dirty="0"/>
          </a:p>
          <a:p>
            <a:r>
              <a:rPr lang="en-US" dirty="0" smtClean="0"/>
              <a:t>PRESENTATION PERFORMANCE (including capability to handle Q&amp;A) </a:t>
            </a:r>
          </a:p>
          <a:p>
            <a:r>
              <a:rPr lang="en-US" dirty="0" smtClean="0"/>
              <a:t>PEER EVALUATION</a:t>
            </a:r>
            <a:endParaRPr lang="id-ID" dirty="0"/>
          </a:p>
        </p:txBody>
      </p:sp>
      <p:pic>
        <p:nvPicPr>
          <p:cNvPr id="12" name="GettyImages_sdd30005019vm_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  <p14:bmkLst>
                    <p14:bmk name="Bookmark 1" time="0"/>
                    <p14:bmk name="Bookmark 2" time="5608.8846"/>
                    <p14:bmk name="Bookmark 3" time="12219.3557"/>
                  </p14:bmkLst>
                </p14:media>
              </p:ext>
            </p:extLst>
          </p:nvPr>
        </p:nvPicPr>
        <p:blipFill rotWithShape="1">
          <a:blip r:embed="rId5"/>
          <a:srcRect l="5841" r="3869"/>
          <a:stretch/>
        </p:blipFill>
        <p:spPr>
          <a:xfrm>
            <a:off x="564460" y="1463242"/>
            <a:ext cx="3004240" cy="2255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1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0368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60504" y="3379788"/>
            <a:ext cx="12076724" cy="2645378"/>
            <a:chOff x="1030309" y="4254857"/>
            <a:chExt cx="8113691" cy="1777285"/>
          </a:xfrm>
          <a:solidFill>
            <a:schemeClr val="accent1">
              <a:lumMod val="75000"/>
            </a:schemeClr>
          </a:solidFill>
        </p:grpSpPr>
        <p:sp>
          <p:nvSpPr>
            <p:cNvPr id="15" name="Oval 14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REFERENCE</a:t>
            </a:r>
            <a:endParaRPr lang="en-US" sz="2500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2179637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None/>
            </a:pPr>
            <a:r>
              <a:rPr lang="en-US" dirty="0" err="1" smtClean="0"/>
              <a:t>Rhenald</a:t>
            </a:r>
            <a:r>
              <a:rPr lang="en-US" dirty="0" smtClean="0"/>
              <a:t> </a:t>
            </a:r>
            <a:r>
              <a:rPr lang="en-US" dirty="0" err="1"/>
              <a:t>Kasali</a:t>
            </a:r>
            <a:r>
              <a:rPr lang="en-US" dirty="0"/>
              <a:t>, </a:t>
            </a:r>
            <a:r>
              <a:rPr lang="en-US" dirty="0" err="1"/>
              <a:t>dkk</a:t>
            </a:r>
            <a:r>
              <a:rPr lang="en-US" dirty="0"/>
              <a:t>. 2010. </a:t>
            </a:r>
            <a:r>
              <a:rPr lang="en-US" dirty="0" err="1"/>
              <a:t>Modul</a:t>
            </a:r>
            <a:r>
              <a:rPr lang="en-US" dirty="0"/>
              <a:t> </a:t>
            </a:r>
            <a:r>
              <a:rPr lang="en-US" dirty="0" err="1"/>
              <a:t>Kewirausahaan</a:t>
            </a:r>
            <a:r>
              <a:rPr lang="en-US" dirty="0"/>
              <a:t>. Jakarta Selatan: </a:t>
            </a:r>
            <a:r>
              <a:rPr lang="en-US" dirty="0" err="1"/>
              <a:t>Penerbit</a:t>
            </a:r>
            <a:r>
              <a:rPr lang="en-US" dirty="0"/>
              <a:t> </a:t>
            </a:r>
            <a:r>
              <a:rPr lang="en-US" dirty="0" err="1" smtClean="0"/>
              <a:t>Hikmah</a:t>
            </a:r>
            <a:r>
              <a:rPr lang="en-US" dirty="0" smtClean="0"/>
              <a:t>.</a:t>
            </a:r>
            <a:endParaRPr lang="en-US" dirty="0"/>
          </a:p>
          <a:p>
            <a:pPr marL="457200" indent="-457200" algn="just">
              <a:buNone/>
            </a:pPr>
            <a:endParaRPr lang="en-US" dirty="0" smtClean="0"/>
          </a:p>
          <a:p>
            <a:pPr marL="457200" indent="-457200" algn="just">
              <a:buNone/>
            </a:pPr>
            <a:r>
              <a:rPr lang="en-US" dirty="0" smtClean="0"/>
              <a:t>SUPPORT REFERENCES</a:t>
            </a:r>
            <a:endParaRPr lang="en-US" dirty="0"/>
          </a:p>
          <a:p>
            <a:pPr marL="457200" indent="-457200" algn="just">
              <a:buNone/>
            </a:pPr>
            <a:r>
              <a:rPr lang="en-US" dirty="0" err="1"/>
              <a:t>Bygrave</a:t>
            </a:r>
            <a:r>
              <a:rPr lang="en-US" dirty="0"/>
              <a:t>, William; </a:t>
            </a:r>
            <a:r>
              <a:rPr lang="en-US" dirty="0" err="1"/>
              <a:t>Zacharakis</a:t>
            </a:r>
            <a:r>
              <a:rPr lang="en-US" dirty="0"/>
              <a:t>, Andrew. (2008), Entrepreneurship, John Wiley &amp; Sons, </a:t>
            </a:r>
            <a:r>
              <a:rPr lang="en-US" dirty="0" smtClean="0"/>
              <a:t>Inc.</a:t>
            </a:r>
            <a:endParaRPr lang="en-US" dirty="0"/>
          </a:p>
          <a:p>
            <a:pPr marL="457200" indent="-457200" algn="just">
              <a:buNone/>
            </a:pPr>
            <a:r>
              <a:rPr lang="en-US" dirty="0" err="1"/>
              <a:t>Hisrich</a:t>
            </a:r>
            <a:r>
              <a:rPr lang="en-US" dirty="0"/>
              <a:t>, Robert D.; Peters, Michael P.; Shepherd, Dean A (2009), Entrepreneurship, 8th Edition, McGraw-Hill Higher </a:t>
            </a:r>
            <a:r>
              <a:rPr lang="en-US" dirty="0" smtClean="0"/>
              <a:t>Education.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46" y="4157662"/>
            <a:ext cx="2437209" cy="1448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84" y="4157662"/>
            <a:ext cx="2437209" cy="14486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62" y="4157662"/>
            <a:ext cx="2437209" cy="14486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696239" y="3884212"/>
            <a:ext cx="12076724" cy="2645378"/>
            <a:chOff x="1030309" y="4254857"/>
            <a:chExt cx="8113691" cy="1777285"/>
          </a:xfrm>
        </p:grpSpPr>
        <p:sp>
          <p:nvSpPr>
            <p:cNvPr id="4" name="Oval 3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670841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2000" accel="29000" decel="71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2000" accel="29000" decel="71000" autoRev="1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87608"/>
            <a:ext cx="8251902" cy="685800"/>
          </a:xfrm>
        </p:spPr>
        <p:txBody>
          <a:bodyPr>
            <a:noAutofit/>
          </a:bodyPr>
          <a:lstStyle/>
          <a:p>
            <a:pPr algn="ctr"/>
            <a:r>
              <a:rPr lang="en-US" sz="1900" b="1" cap="small" spc="0" dirty="0" smtClean="0">
                <a:latin typeface="Constantia" pitchFamily="18" charset="0"/>
              </a:rPr>
              <a:t>THANK YOU</a:t>
            </a:r>
            <a:endParaRPr lang="en-US" sz="1900" b="1" cap="small" dirty="0">
              <a:latin typeface="Constantia" pitchFamily="18" charset="0"/>
            </a:endParaRPr>
          </a:p>
        </p:txBody>
      </p:sp>
      <p:pic>
        <p:nvPicPr>
          <p:cNvPr id="5" name="GettyImages_rlhoceanlife_058_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-2"/>
          <a:stretch/>
        </p:blipFill>
        <p:spPr>
          <a:xfrm>
            <a:off x="3177791" y="1428750"/>
            <a:ext cx="2791594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itle 14"/>
          <p:cNvSpPr txBox="1">
            <a:spLocks/>
          </p:cNvSpPr>
          <p:nvPr/>
        </p:nvSpPr>
        <p:spPr>
          <a:xfrm>
            <a:off x="546409" y="3853722"/>
            <a:ext cx="8184995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ea typeface="+mj-ea"/>
                <a:cs typeface="+mj-cs"/>
              </a:rPr>
              <a:t>ANY QUESTIONS?</a:t>
            </a:r>
            <a:endParaRPr kumimoji="0" lang="en-US" sz="16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115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BECOMING ENTREPRENEUR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73880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end of this chapter you will develop an understanding of: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Basic terms of entrepreneurship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The importance of entrepreneur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10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terms of entrepreneurship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Entrepreneurship</a:t>
            </a:r>
          </a:p>
          <a:p>
            <a:r>
              <a:rPr lang="en-US" dirty="0" smtClean="0"/>
              <a:t>Entrepreneur</a:t>
            </a:r>
          </a:p>
          <a:p>
            <a:r>
              <a:rPr lang="en-US" dirty="0" err="1" smtClean="0"/>
              <a:t>Intrapreneurship</a:t>
            </a:r>
            <a:endParaRPr lang="en-US" dirty="0" smtClean="0"/>
          </a:p>
          <a:p>
            <a:r>
              <a:rPr lang="en-US" dirty="0" err="1" smtClean="0"/>
              <a:t>Intrapreneur</a:t>
            </a:r>
            <a:endParaRPr lang="en-US" dirty="0" smtClean="0"/>
          </a:p>
          <a:p>
            <a:r>
              <a:rPr lang="en-US" dirty="0" smtClean="0"/>
              <a:t>Necessity Entrepreneur</a:t>
            </a:r>
          </a:p>
          <a:p>
            <a:r>
              <a:rPr lang="en-US" dirty="0" smtClean="0"/>
              <a:t>Opportunity Entrepreneur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1737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rodamemn.files.wordpress.com/2014/04/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6" y="910817"/>
            <a:ext cx="8858280" cy="3851426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355600"/>
            <a:ext cx="8229600" cy="501650"/>
          </a:xfrm>
        </p:spPr>
        <p:txBody>
          <a:bodyPr>
            <a:normAutofit/>
          </a:bodyPr>
          <a:lstStyle/>
          <a:p>
            <a:r>
              <a:rPr lang="en-US" dirty="0" smtClean="0"/>
              <a:t>The importance of entrepreneur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480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imutmainah.files.wordpress.com/2014/04/data-pengangguran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076" y="763587"/>
            <a:ext cx="8847625" cy="3465513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8077200" y="1257300"/>
            <a:ext cx="838200" cy="297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27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3.bp.blogspot.com/-ncIH7Z1fi1s/U7eSt5Sk7ZI/AAAAAAAABgc/6LreFYkOPxc/s1600/BP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702" y="565138"/>
            <a:ext cx="8883698" cy="3871001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 rot="16200000">
            <a:off x="7448550" y="2770592"/>
            <a:ext cx="3429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97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ssets.kompas.com/data/photo/2016/03/08/2119588wirausaha2780x3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609"/>
            <a:ext cx="9144062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231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DESCRIPTION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Entrepreneurship course provides basic entrepreneurship concept which consist of business plan (market, operational, financial, finding innovative ideas). The </a:t>
            </a:r>
            <a:r>
              <a:rPr lang="en-US" dirty="0"/>
              <a:t>students </a:t>
            </a:r>
            <a:r>
              <a:rPr lang="en-US" dirty="0" smtClean="0"/>
              <a:t>are given </a:t>
            </a:r>
            <a:r>
              <a:rPr lang="en-US" dirty="0"/>
              <a:t>materials and assignments to train </a:t>
            </a:r>
            <a:r>
              <a:rPr lang="en-US" dirty="0" smtClean="0"/>
              <a:t>them in </a:t>
            </a:r>
            <a:r>
              <a:rPr lang="en-US" dirty="0"/>
              <a:t>finding innovative ideas and can </a:t>
            </a:r>
            <a:r>
              <a:rPr lang="en-US" dirty="0" smtClean="0"/>
              <a:t>turn it into </a:t>
            </a:r>
            <a:r>
              <a:rPr lang="en-US" dirty="0"/>
              <a:t>business opportunities.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6023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entrepreneur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unemployment particularly for educated unemployment</a:t>
            </a:r>
          </a:p>
          <a:p>
            <a:r>
              <a:rPr lang="en-US" dirty="0" smtClean="0"/>
              <a:t>Improve the economic growth of 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9124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</a:t>
            </a:r>
            <a:r>
              <a:rPr lang="en-US" dirty="0"/>
              <a:t>Ds The Most Important Characteristics of a successful entrepreneur by </a:t>
            </a:r>
            <a:r>
              <a:rPr lang="en-US" dirty="0" err="1"/>
              <a:t>Bygrave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Dream/vision – having one and willingness to achieve</a:t>
            </a:r>
          </a:p>
          <a:p>
            <a:r>
              <a:rPr lang="en-US" dirty="0"/>
              <a:t>Decisiveness – ability to quickly &amp; effectively make decisions</a:t>
            </a:r>
          </a:p>
          <a:p>
            <a:r>
              <a:rPr lang="en-US" dirty="0"/>
              <a:t>Doers – willingness to act not just talk/dream</a:t>
            </a:r>
          </a:p>
          <a:p>
            <a:r>
              <a:rPr lang="en-US" dirty="0"/>
              <a:t>Determination – firmness of purpose</a:t>
            </a:r>
          </a:p>
          <a:p>
            <a:r>
              <a:rPr lang="en-US" dirty="0"/>
              <a:t>Dedication – devoted to task/purpose</a:t>
            </a:r>
          </a:p>
          <a:p>
            <a:r>
              <a:rPr lang="en-US" dirty="0"/>
              <a:t>Devotion – loyalty, love of an </a:t>
            </a:r>
            <a:r>
              <a:rPr lang="en-US" dirty="0" smtClean="0"/>
              <a:t>activity/cause</a:t>
            </a:r>
            <a:endParaRPr lang="en-US" dirty="0"/>
          </a:p>
          <a:p>
            <a:r>
              <a:rPr lang="en-US" dirty="0"/>
              <a:t>Details – consider every aspect of the process</a:t>
            </a:r>
          </a:p>
          <a:p>
            <a:r>
              <a:rPr lang="en-US" dirty="0"/>
              <a:t>Destiny – set own goals &amp; route to achieve</a:t>
            </a:r>
          </a:p>
          <a:p>
            <a:r>
              <a:rPr lang="en-US" dirty="0"/>
              <a:t>Dollars – Money/rich is only a measurement tools</a:t>
            </a:r>
          </a:p>
          <a:p>
            <a:r>
              <a:rPr lang="en-US" dirty="0"/>
              <a:t>Distribute – share with the key person to </a:t>
            </a:r>
            <a:r>
              <a:rPr lang="en-US" dirty="0" smtClean="0"/>
              <a:t>maintain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9288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830" y="2197164"/>
            <a:ext cx="5131070" cy="510778"/>
          </a:xfrm>
        </p:spPr>
        <p:txBody>
          <a:bodyPr/>
          <a:lstStyle/>
          <a:p>
            <a:r>
              <a:rPr lang="en-US" sz="2000" dirty="0">
                <a:latin typeface="Copperplate Gothic Bold"/>
              </a:rPr>
              <a:t>What are your </a:t>
            </a:r>
            <a:r>
              <a:rPr lang="en-US" sz="2000" dirty="0" smtClean="0">
                <a:latin typeface="Copperplate Gothic Bold"/>
              </a:rPr>
              <a:t>goals in </a:t>
            </a:r>
            <a:r>
              <a:rPr lang="en-US" sz="2000" dirty="0">
                <a:latin typeface="Copperplate Gothic Bold"/>
              </a:rPr>
              <a:t>this class?</a:t>
            </a:r>
            <a:r>
              <a:rPr lang="en-US" sz="2000" dirty="0"/>
              <a:t/>
            </a:r>
            <a:br>
              <a:rPr lang="en-US" sz="20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411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427097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3824514" cy="633514"/>
          </a:xfrm>
        </p:spPr>
        <p:txBody>
          <a:bodyPr>
            <a:normAutofit/>
          </a:bodyPr>
          <a:lstStyle/>
          <a:p>
            <a:r>
              <a:rPr lang="en-US" sz="2500" b="1" cap="small" dirty="0">
                <a:latin typeface="Constantia" pitchFamily="18" charset="0"/>
              </a:rPr>
              <a:t>The </a:t>
            </a:r>
            <a:r>
              <a:rPr lang="en-US" sz="2500" b="1" cap="small" dirty="0" smtClean="0">
                <a:latin typeface="Constantia" pitchFamily="18" charset="0"/>
              </a:rPr>
              <a:t>goals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628" y="1200151"/>
            <a:ext cx="2860686" cy="5270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students are capable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91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of course goals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21" y="395287"/>
            <a:ext cx="4171963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14699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WITH OTHER COURSES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42910" y="1906582"/>
            <a:ext cx="8058180" cy="1662118"/>
            <a:chOff x="285720" y="2643182"/>
            <a:chExt cx="8572560" cy="1928826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6593830" y="2643182"/>
              <a:ext cx="2264450" cy="192882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0" lang="id-ID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PROYEK KEWIRAUSAHAAN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5720" y="2643182"/>
              <a:ext cx="2264450" cy="192882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0" lang="id-ID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BERFIKIR KREATIF DALAM BISNIS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439775" y="2643182"/>
              <a:ext cx="2264450" cy="192882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0" lang="id-ID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KEWIRAUSAHAAN</a:t>
              </a:r>
            </a:p>
          </p:txBody>
        </p:sp>
        <p:cxnSp>
          <p:nvCxnSpPr>
            <p:cNvPr id="9" name="Straight Arrow Connector 8"/>
            <p:cNvCxnSpPr>
              <a:stCxn id="7" idx="3"/>
              <a:endCxn id="8" idx="1"/>
            </p:cNvCxnSpPr>
            <p:nvPr/>
          </p:nvCxnSpPr>
          <p:spPr>
            <a:xfrm>
              <a:off x="2550170" y="3607595"/>
              <a:ext cx="889605" cy="2680"/>
            </a:xfrm>
            <a:prstGeom prst="straightConnector1">
              <a:avLst/>
            </a:prstGeom>
            <a:grpFill/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704225" y="3607595"/>
              <a:ext cx="889605" cy="2680"/>
            </a:xfrm>
            <a:prstGeom prst="straightConnector1">
              <a:avLst/>
            </a:prstGeom>
            <a:grpFill/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038062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 MID TEST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652"/>
            <a:ext cx="8229600" cy="263495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err="1"/>
              <a:t>Pengantar</a:t>
            </a:r>
            <a:r>
              <a:rPr lang="en-US" sz="1600" dirty="0"/>
              <a:t> </a:t>
            </a:r>
            <a:r>
              <a:rPr lang="en-US" sz="1600" dirty="0" err="1"/>
              <a:t>Kuliah</a:t>
            </a:r>
            <a:r>
              <a:rPr lang="en-US" sz="1600" dirty="0"/>
              <a:t> </a:t>
            </a:r>
            <a:r>
              <a:rPr lang="en-US" sz="1600" dirty="0" err="1"/>
              <a:t>Kewirausahaan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err="1"/>
              <a:t>Pengantar</a:t>
            </a:r>
            <a:r>
              <a:rPr lang="en-US" sz="1600" dirty="0"/>
              <a:t> </a:t>
            </a:r>
            <a:r>
              <a:rPr lang="en-US" sz="1600" dirty="0" err="1"/>
              <a:t>Perencanaan</a:t>
            </a:r>
            <a:r>
              <a:rPr lang="en-US" sz="1600" dirty="0"/>
              <a:t> </a:t>
            </a:r>
            <a:r>
              <a:rPr lang="en-US" sz="1600" dirty="0" err="1"/>
              <a:t>bisnis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Inovasi</a:t>
            </a:r>
            <a:r>
              <a:rPr lang="en-US" sz="1600" dirty="0"/>
              <a:t> </a:t>
            </a:r>
          </a:p>
          <a:p>
            <a:pPr>
              <a:buFont typeface="+mj-lt"/>
              <a:buAutoNum type="arabicPeriod"/>
            </a:pPr>
            <a:r>
              <a:rPr lang="en-US" sz="1600" dirty="0" err="1"/>
              <a:t>Aspek</a:t>
            </a:r>
            <a:r>
              <a:rPr lang="en-US" sz="1600" dirty="0"/>
              <a:t> </a:t>
            </a:r>
            <a:r>
              <a:rPr lang="en-US" sz="1600" dirty="0" err="1"/>
              <a:t>Pasar</a:t>
            </a:r>
            <a:r>
              <a:rPr lang="en-US" sz="1600" dirty="0"/>
              <a:t> </a:t>
            </a:r>
          </a:p>
          <a:p>
            <a:pPr>
              <a:buFont typeface="+mj-lt"/>
              <a:buAutoNum type="arabicPeriod"/>
            </a:pPr>
            <a:r>
              <a:rPr lang="en-US" sz="1600" dirty="0" err="1"/>
              <a:t>Aspek</a:t>
            </a:r>
            <a:r>
              <a:rPr lang="en-US" sz="1600" dirty="0"/>
              <a:t> </a:t>
            </a:r>
            <a:r>
              <a:rPr lang="en-US" sz="1600" dirty="0" err="1"/>
              <a:t>Operasional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err="1"/>
              <a:t>Aspek</a:t>
            </a:r>
            <a:r>
              <a:rPr lang="en-US" sz="1600" dirty="0"/>
              <a:t> </a:t>
            </a:r>
            <a:r>
              <a:rPr lang="en-US" sz="1600" dirty="0" err="1"/>
              <a:t>Keuangan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err="1"/>
              <a:t>Studi</a:t>
            </a:r>
            <a:r>
              <a:rPr lang="en-US" sz="1600" dirty="0"/>
              <a:t> </a:t>
            </a:r>
            <a:r>
              <a:rPr lang="en-US" sz="1600" dirty="0" err="1"/>
              <a:t>Lapangan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err="1"/>
              <a:t>Studi</a:t>
            </a:r>
            <a:r>
              <a:rPr lang="en-US" sz="1600" dirty="0"/>
              <a:t> </a:t>
            </a:r>
            <a:r>
              <a:rPr lang="en-US" sz="1600" dirty="0" err="1"/>
              <a:t>Lapangan</a:t>
            </a:r>
            <a:endParaRPr lang="en-US" sz="1600" dirty="0"/>
          </a:p>
          <a:p>
            <a:pPr marL="341313" indent="-341313">
              <a:buAutoNum type="arabicPeriod"/>
            </a:pPr>
            <a:r>
              <a:rPr lang="en-US" sz="1600" dirty="0" smtClean="0"/>
              <a:t>UTS</a:t>
            </a:r>
            <a:endParaRPr lang="id-ID" sz="16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850065" y="365359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2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cap="small" dirty="0" smtClean="0">
                <a:latin typeface="Constantia" pitchFamily="18" charset="0"/>
                <a:cs typeface="+mj-cs"/>
              </a:rPr>
              <a:t>AFTER MID TEST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6784071" cy="2525687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en-US" sz="1600" dirty="0" err="1"/>
              <a:t>Peluang</a:t>
            </a:r>
            <a:r>
              <a:rPr lang="en-US" sz="1600" dirty="0"/>
              <a:t> </a:t>
            </a:r>
            <a:r>
              <a:rPr lang="en-US" sz="1600" dirty="0" err="1"/>
              <a:t>Inovasi</a:t>
            </a:r>
            <a:r>
              <a:rPr lang="en-US" sz="1600" dirty="0"/>
              <a:t> </a:t>
            </a:r>
            <a:r>
              <a:rPr lang="en-US" sz="1600" dirty="0" err="1"/>
              <a:t>sesuai</a:t>
            </a:r>
            <a:r>
              <a:rPr lang="en-US" sz="1600" dirty="0"/>
              <a:t> </a:t>
            </a:r>
            <a:r>
              <a:rPr lang="en-US" sz="1600" dirty="0" err="1"/>
              <a:t>Keahlian</a:t>
            </a:r>
            <a:r>
              <a:rPr lang="en-US" sz="1600" dirty="0"/>
              <a:t> (1)</a:t>
            </a:r>
          </a:p>
          <a:p>
            <a:pPr>
              <a:buFont typeface="+mj-lt"/>
              <a:buAutoNum type="arabicPeriod" startAt="7"/>
            </a:pPr>
            <a:r>
              <a:rPr lang="en-US" sz="1600" dirty="0" err="1"/>
              <a:t>Peluang</a:t>
            </a:r>
            <a:r>
              <a:rPr lang="en-US" sz="1600" dirty="0"/>
              <a:t> </a:t>
            </a:r>
            <a:r>
              <a:rPr lang="en-US" sz="1600" dirty="0" err="1"/>
              <a:t>Inovasi</a:t>
            </a:r>
            <a:r>
              <a:rPr lang="en-US" sz="1600" dirty="0"/>
              <a:t> </a:t>
            </a:r>
            <a:r>
              <a:rPr lang="en-US" sz="1600" dirty="0" err="1"/>
              <a:t>sesuai</a:t>
            </a:r>
            <a:r>
              <a:rPr lang="en-US" sz="1600" dirty="0"/>
              <a:t> </a:t>
            </a:r>
            <a:r>
              <a:rPr lang="en-US" sz="1600" dirty="0" err="1"/>
              <a:t>Keahlian</a:t>
            </a:r>
            <a:r>
              <a:rPr lang="en-US" sz="1600" dirty="0"/>
              <a:t> (2) </a:t>
            </a:r>
          </a:p>
          <a:p>
            <a:pPr>
              <a:buFont typeface="+mj-lt"/>
              <a:buAutoNum type="arabicPeriod" startAt="7"/>
            </a:pPr>
            <a:r>
              <a:rPr lang="en-US" sz="1600" dirty="0" err="1"/>
              <a:t>Penjelasan</a:t>
            </a:r>
            <a:r>
              <a:rPr lang="en-US" sz="1600" dirty="0"/>
              <a:t> </a:t>
            </a:r>
            <a:r>
              <a:rPr lang="en-US" sz="1600" dirty="0" err="1"/>
              <a:t>Detil</a:t>
            </a:r>
            <a:r>
              <a:rPr lang="en-US" sz="1600" dirty="0"/>
              <a:t> </a:t>
            </a:r>
            <a:r>
              <a:rPr lang="en-US" sz="1600" dirty="0" err="1"/>
              <a:t>Proyek</a:t>
            </a:r>
            <a:r>
              <a:rPr lang="en-US" sz="1600" dirty="0"/>
              <a:t> </a:t>
            </a:r>
            <a:r>
              <a:rPr lang="en-US" sz="1600" dirty="0" err="1"/>
              <a:t>Inovasi</a:t>
            </a:r>
            <a:r>
              <a:rPr lang="en-US" sz="1600" dirty="0"/>
              <a:t>/ </a:t>
            </a:r>
            <a:r>
              <a:rPr lang="en-US" sz="1600" dirty="0" err="1"/>
              <a:t>Perencanaan</a:t>
            </a:r>
            <a:r>
              <a:rPr lang="en-US" sz="1600" dirty="0"/>
              <a:t> </a:t>
            </a:r>
            <a:r>
              <a:rPr lang="en-US" sz="1600" dirty="0" err="1"/>
              <a:t>bisnis</a:t>
            </a:r>
            <a:r>
              <a:rPr lang="en-US" sz="1600" dirty="0"/>
              <a:t> </a:t>
            </a:r>
          </a:p>
          <a:p>
            <a:pPr>
              <a:buFont typeface="+mj-lt"/>
              <a:buAutoNum type="arabicPeriod" startAt="7"/>
            </a:pPr>
            <a:r>
              <a:rPr lang="en-US" sz="1600" dirty="0" err="1"/>
              <a:t>Pembuatan</a:t>
            </a:r>
            <a:r>
              <a:rPr lang="en-US" sz="1600" dirty="0"/>
              <a:t> </a:t>
            </a:r>
            <a:r>
              <a:rPr lang="en-US" sz="1600" dirty="0" err="1"/>
              <a:t>Inovasi</a:t>
            </a:r>
            <a:r>
              <a:rPr lang="en-US" sz="1600" dirty="0"/>
              <a:t>/ </a:t>
            </a:r>
            <a:r>
              <a:rPr lang="en-US" sz="1600" dirty="0" err="1"/>
              <a:t>Perencanaan</a:t>
            </a:r>
            <a:r>
              <a:rPr lang="en-US" sz="1600" dirty="0"/>
              <a:t> </a:t>
            </a:r>
            <a:r>
              <a:rPr lang="en-US" sz="1600" dirty="0" err="1"/>
              <a:t>bisnis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/>
              <a:t>Pembuatan</a:t>
            </a:r>
            <a:r>
              <a:rPr lang="en-US" sz="1600" dirty="0"/>
              <a:t> </a:t>
            </a:r>
            <a:r>
              <a:rPr lang="en-US" sz="1600" dirty="0" err="1"/>
              <a:t>Inovasi</a:t>
            </a:r>
            <a:r>
              <a:rPr lang="en-US" sz="1600" dirty="0"/>
              <a:t>/ </a:t>
            </a:r>
            <a:r>
              <a:rPr lang="en-US" sz="1600" dirty="0" err="1"/>
              <a:t>Perencanaan</a:t>
            </a:r>
            <a:r>
              <a:rPr lang="en-US" sz="1600" dirty="0"/>
              <a:t> </a:t>
            </a:r>
            <a:r>
              <a:rPr lang="en-US" sz="1600" dirty="0" err="1"/>
              <a:t>bisnis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/>
              <a:t>Presentasi</a:t>
            </a:r>
            <a:r>
              <a:rPr lang="en-US" sz="1600" dirty="0"/>
              <a:t> </a:t>
            </a:r>
            <a:r>
              <a:rPr lang="en-US" sz="1600" dirty="0" err="1"/>
              <a:t>Inovasi</a:t>
            </a:r>
            <a:r>
              <a:rPr lang="en-US" sz="1600" dirty="0"/>
              <a:t>/ </a:t>
            </a:r>
            <a:r>
              <a:rPr lang="en-US" sz="1600" dirty="0" err="1"/>
              <a:t>Perencanaan</a:t>
            </a:r>
            <a:r>
              <a:rPr lang="en-US" sz="1600" dirty="0"/>
              <a:t> </a:t>
            </a:r>
            <a:r>
              <a:rPr lang="en-US" sz="1600" dirty="0" err="1"/>
              <a:t>bisnis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/>
              <a:t>Presentasi</a:t>
            </a:r>
            <a:r>
              <a:rPr lang="en-US" sz="1600" dirty="0"/>
              <a:t> </a:t>
            </a:r>
            <a:r>
              <a:rPr lang="en-US" sz="1600" dirty="0" err="1"/>
              <a:t>Inovasi</a:t>
            </a:r>
            <a:r>
              <a:rPr lang="en-US" sz="1600" dirty="0"/>
              <a:t>/ </a:t>
            </a:r>
            <a:r>
              <a:rPr lang="en-US" sz="1600" dirty="0" err="1"/>
              <a:t>Perencanaan</a:t>
            </a:r>
            <a:r>
              <a:rPr lang="en-US" sz="1600" dirty="0"/>
              <a:t> </a:t>
            </a:r>
            <a:r>
              <a:rPr lang="en-US" sz="1600" dirty="0" err="1"/>
              <a:t>bisnis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UAS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-376840" y="4076872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707720" y="543321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966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assignment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/>
              <a:t>Determine SMEs as object study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Identify and analyze the Strength, Weakness, Opportunity, Threat (SWOT) based on product, operation, marketing, and financial aspects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Make proposal (innovative project planning) based on the findings from point (2)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Present your innovative 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3261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481</Words>
  <Application>Microsoft Office PowerPoint</Application>
  <PresentationFormat>On-screen Show (16:9)</PresentationFormat>
  <Paragraphs>95</Paragraphs>
  <Slides>21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MultimediaChoreography</vt:lpstr>
      <vt:lpstr>KEWIRAUSAHAAN</vt:lpstr>
      <vt:lpstr>COURSE DESCRIPTION</vt:lpstr>
      <vt:lpstr>What are your goals in this class? </vt:lpstr>
      <vt:lpstr>The goals</vt:lpstr>
      <vt:lpstr>Mapping of course goals</vt:lpstr>
      <vt:lpstr>CORRELATION WITH OTHER COURSES</vt:lpstr>
      <vt:lpstr>PRA MID TEST</vt:lpstr>
      <vt:lpstr>AFTER MID TEST</vt:lpstr>
      <vt:lpstr>Group assignment</vt:lpstr>
      <vt:lpstr>EVALUATION CRITERIA</vt:lpstr>
      <vt:lpstr>MAIN REFERENCE</vt:lpstr>
      <vt:lpstr>THANK YOU</vt:lpstr>
      <vt:lpstr>BECOMING ENTREPRENEUR</vt:lpstr>
      <vt:lpstr>Course goal</vt:lpstr>
      <vt:lpstr>Basic terms of entrepreneurship</vt:lpstr>
      <vt:lpstr>The importance of entrepreneur</vt:lpstr>
      <vt:lpstr>PowerPoint Presentation</vt:lpstr>
      <vt:lpstr>PowerPoint Presentation</vt:lpstr>
      <vt:lpstr>PowerPoint Presentation</vt:lpstr>
      <vt:lpstr>The importance of entrepreneur</vt:lpstr>
      <vt:lpstr>10 Ds The Most Important Characteristics of a successful entrepreneur by Bygrave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2016-08-24T11:54:29Z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