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260" r:id="rId3"/>
    <p:sldId id="270" r:id="rId4"/>
    <p:sldId id="271" r:id="rId5"/>
    <p:sldId id="306" r:id="rId6"/>
    <p:sldId id="307" r:id="rId7"/>
    <p:sldId id="318" r:id="rId8"/>
    <p:sldId id="319" r:id="rId9"/>
    <p:sldId id="316" r:id="rId10"/>
    <p:sldId id="308" r:id="rId11"/>
    <p:sldId id="309" r:id="rId12"/>
    <p:sldId id="310" r:id="rId13"/>
    <p:sldId id="311" r:id="rId14"/>
    <p:sldId id="320" r:id="rId15"/>
    <p:sldId id="312" r:id="rId16"/>
    <p:sldId id="313" r:id="rId17"/>
    <p:sldId id="321" r:id="rId18"/>
    <p:sldId id="314" r:id="rId19"/>
    <p:sldId id="315" r:id="rId20"/>
    <p:sldId id="32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97" autoAdjust="0"/>
    <p:restoredTop sz="88087" autoAdjust="0"/>
  </p:normalViewPr>
  <p:slideViewPr>
    <p:cSldViewPr snapToGrid="0">
      <p:cViewPr>
        <p:scale>
          <a:sx n="50" d="100"/>
          <a:sy n="50" d="100"/>
        </p:scale>
        <p:origin x="-917" y="-24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INNOVATION &amp;</a:t>
            </a:r>
            <a:br>
              <a:rPr lang="en-US" sz="2800" b="1" cap="small" dirty="0" smtClean="0">
                <a:effectLst/>
                <a:latin typeface="Constantia" pitchFamily="18" charset="0"/>
              </a:rPr>
            </a:br>
            <a:r>
              <a:rPr lang="en-US" sz="2800" b="1" cap="small" dirty="0" smtClean="0">
                <a:effectLst/>
                <a:latin typeface="Constantia" pitchFamily="18" charset="0"/>
              </a:rPr>
              <a:t>ENTREPRENEURSHIP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astri.ghina24@gmail.com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0"/>
            <a:ext cx="7548664" cy="633514"/>
          </a:xfrm>
        </p:spPr>
        <p:txBody>
          <a:bodyPr>
            <a:normAutofit fontScale="90000"/>
          </a:bodyPr>
          <a:lstStyle/>
          <a:p>
            <a:r>
              <a:rPr lang="fr-FR" sz="2400" dirty="0" err="1"/>
              <a:t>Comparison</a:t>
            </a:r>
            <a:r>
              <a:rPr lang="fr-FR" sz="2400" dirty="0"/>
              <a:t> of Independent Entrepreneurs, </a:t>
            </a:r>
            <a:r>
              <a:rPr lang="fr-FR" sz="2400" dirty="0" err="1"/>
              <a:t>Corporate</a:t>
            </a:r>
            <a:r>
              <a:rPr lang="fr-FR" sz="2400" dirty="0"/>
              <a:t> Entrepreneurs, </a:t>
            </a:r>
            <a:r>
              <a:rPr lang="en-US" sz="2400" dirty="0"/>
              <a:t>and Traditional Managers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719492"/>
            <a:ext cx="7298264" cy="44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14526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for Corporate Entrepreneurship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78332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Organization operates on frontiers of technology.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New ideas encouraged.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Trial and error encouraged.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Failures allowed.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No opportunity parameters.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Resources available and accessible.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Multidiscipline teamwork approach.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Long time horizon.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Volunteer program.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Appropriate reward system.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Sponsors and champions available.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Support of top management.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5365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Characteristics of Corporate Entrepreneurs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70712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Understands the </a:t>
            </a:r>
            <a:r>
              <a:rPr lang="en-US" dirty="0" smtClean="0"/>
              <a:t>environment: Reflected </a:t>
            </a:r>
            <a:r>
              <a:rPr lang="en-US" dirty="0"/>
              <a:t>in individual’s level of creativity.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Visionary and flexible.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Creates management options.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Encourages teamwork.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Encourages open discussion.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Builds a coalition of supporters.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Persistence.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0387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Developing Individual Managers </a:t>
            </a:r>
            <a:br>
              <a:rPr lang="en-US" dirty="0"/>
            </a:br>
            <a:r>
              <a:rPr lang="en-US" dirty="0"/>
              <a:t>for Corporate Entrepreneurship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Corporate Entrepreneurship Training Program (Corporate Breakthrough Training)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Breakthrough Experience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Breakthrough Thinking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Idea Acceleration Process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Barriers and Facilitators to Innovative Thinking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Sustaining Breakthrough Teams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Breakthrough Plan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9530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Establishing Corporate Entrepreneurship in the </a:t>
            </a:r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94334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Step One: </a:t>
            </a:r>
          </a:p>
          <a:p>
            <a:pPr marL="692150">
              <a:buFont typeface="Wingdings" pitchFamily="2" charset="2"/>
              <a:buChar char="Ø"/>
            </a:pPr>
            <a:r>
              <a:rPr lang="en-US" dirty="0"/>
              <a:t>Secure a commitment to corporate entrepreneurship in the organization by top, upper, and middle management levels. </a:t>
            </a:r>
          </a:p>
          <a:p>
            <a:pPr marL="692150">
              <a:buFont typeface="Wingdings" pitchFamily="2" charset="2"/>
              <a:buChar char="Ø"/>
            </a:pPr>
            <a:r>
              <a:rPr lang="en-US" dirty="0"/>
              <a:t>Establish initial framework and embrace the concept.</a:t>
            </a:r>
          </a:p>
          <a:p>
            <a:pPr marL="692150">
              <a:buFont typeface="Wingdings" pitchFamily="2" charset="2"/>
              <a:buChar char="Ø"/>
            </a:pPr>
            <a:r>
              <a:rPr lang="en-US" dirty="0"/>
              <a:t>Identify, select, and train corporate entrepreneurs.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Step Two: </a:t>
            </a:r>
          </a:p>
          <a:p>
            <a:pPr marL="692150">
              <a:buFont typeface="Wingdings" pitchFamily="2" charset="2"/>
              <a:buChar char="Ø"/>
            </a:pPr>
            <a:r>
              <a:rPr lang="en-US" dirty="0"/>
              <a:t>Identify ideas and areas that top management is interested in supporting.</a:t>
            </a:r>
          </a:p>
          <a:p>
            <a:pPr marL="692150">
              <a:buFont typeface="Wingdings" pitchFamily="2" charset="2"/>
              <a:buChar char="Ø"/>
            </a:pPr>
            <a:r>
              <a:rPr lang="en-US" dirty="0"/>
              <a:t>Identify amount of risk money available to develop the concept.</a:t>
            </a:r>
          </a:p>
          <a:p>
            <a:pPr marL="692150">
              <a:buFont typeface="Wingdings" pitchFamily="2" charset="2"/>
              <a:buChar char="Ø"/>
            </a:pPr>
            <a:r>
              <a:rPr lang="en-US" dirty="0"/>
              <a:t>Establish overall program expectations and target results of each corporate venture. </a:t>
            </a:r>
          </a:p>
          <a:p>
            <a:pPr marL="692150">
              <a:buFont typeface="Wingdings" pitchFamily="2" charset="2"/>
              <a:buChar char="Ø"/>
            </a:pPr>
            <a:r>
              <a:rPr lang="en-US" dirty="0"/>
              <a:t>Establish mentor/sponsor system.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Step Three: use of technology to ensure organizational flexibility.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Step Four: Identify interested managers to train employees and share their experiences. 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7731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Step Five: Develop ways for organization to get closer to its customers.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Step Six: Learn to be more productive with fewer resources.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Step Seven: Establish </a:t>
            </a:r>
            <a:r>
              <a:rPr lang="en-US" dirty="0"/>
              <a:t>a strong support structure for corporate </a:t>
            </a:r>
            <a:r>
              <a:rPr lang="en-US" dirty="0" smtClean="0"/>
              <a:t>entrepreneurship.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Step Eight: Involve </a:t>
            </a:r>
            <a:r>
              <a:rPr lang="en-US" dirty="0"/>
              <a:t>tying rewards to the performance of the entrepreneurial unit. 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Finally: Implement </a:t>
            </a:r>
            <a:r>
              <a:rPr lang="en-US" dirty="0"/>
              <a:t>an evaluation system that allows successful entrepreneurial units to expand and unsuccessful ones to be eliminated.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4845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Corporate</a:t>
            </a:r>
            <a:r>
              <a:rPr lang="fr-FR" dirty="0"/>
              <a:t> </a:t>
            </a:r>
            <a:r>
              <a:rPr lang="fr-FR" dirty="0" err="1" smtClean="0"/>
              <a:t>Entrepreneurship</a:t>
            </a:r>
            <a:r>
              <a:rPr lang="fr-FR" dirty="0" smtClean="0"/>
              <a:t> </a:t>
            </a:r>
            <a:r>
              <a:rPr lang="fr-FR" dirty="0" err="1" smtClean="0"/>
              <a:t>Assessment</a:t>
            </a:r>
            <a:r>
              <a:rPr lang="fr-FR" dirty="0" smtClean="0"/>
              <a:t> </a:t>
            </a:r>
            <a:r>
              <a:rPr lang="fr-FR" dirty="0"/>
              <a:t>Instrument (CEAI)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Key Internal Climate Factors in an Organization’s Readiness for Entrepreneurial Activity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Management support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Autonomy/work discretion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Rewards/reinforcement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Time availability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Internal organizational boundaries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2732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and Successful Efforts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study found that new ventures started within a corporation performed worse than those started independently by entrepreneurs.</a:t>
            </a:r>
          </a:p>
          <a:p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Reasons cited: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Corporation’s difficulty in maintaining a long-term commitment. 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A lack of freedom to make autonomous decisions. 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A constrained environment.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1304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 average, independents become: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Profitable twice as fast.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End up twice as profitable.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Examples of companies that have adopted their own version of the implementation process to launch new ventures successfully: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Minnesota Mining and Manufacturing (3M).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Hewlett-Packard (HP).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IBM.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4132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Innovator’s Commandments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94334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Come to work each day willing to give up your job for the innovation.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Circumvent any bureaucratic orders aimed at stopping your innovation.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Ignore your job description, do any job needed to make your innovation work.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Build a </a:t>
            </a:r>
            <a:r>
              <a:rPr lang="en-US" dirty="0" smtClean="0"/>
              <a:t>spirit </a:t>
            </a:r>
            <a:r>
              <a:rPr lang="en-US" dirty="0"/>
              <a:t>innovation team that has the “fire” to make it happen.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Keep your innovation “underground” until it is prepared for demonstration to the corporate management.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Find a key upper level manager who believes in you and your ideas and will serve as a sponsor to your innovation.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Permission is rarely granted in organizations, thus always seek forgiveness for the “ignorance” of the rules that you will display.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Always be realistic about the ways to achieve the innovation goals.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Share the glory of the accomplishments with everyone on the team.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Convey the innovation’s vision through a strong venture plan.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140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 MID TEST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52"/>
            <a:ext cx="8229600" cy="263495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/>
              <a:t>Introduction </a:t>
            </a:r>
            <a:r>
              <a:rPr lang="en-US" sz="1600" dirty="0"/>
              <a:t>and course </a:t>
            </a:r>
            <a:r>
              <a:rPr lang="en-US" sz="1600" dirty="0" smtClean="0"/>
              <a:t>overview, The </a:t>
            </a:r>
            <a:r>
              <a:rPr lang="en-US" sz="1600" dirty="0"/>
              <a:t>basic concepts of </a:t>
            </a:r>
            <a:r>
              <a:rPr lang="en-US" sz="1600" dirty="0" smtClean="0"/>
              <a:t>innovation, The </a:t>
            </a:r>
            <a:r>
              <a:rPr lang="en-US" sz="1600" dirty="0"/>
              <a:t>basic concepts of entrepreneurship</a:t>
            </a:r>
          </a:p>
          <a:p>
            <a:pPr marL="341313" indent="-341313">
              <a:buFont typeface="Arial" pitchFamily="34" charset="0"/>
              <a:buAutoNum type="arabicPeriod"/>
            </a:pPr>
            <a:r>
              <a:rPr lang="id-ID" sz="1600" dirty="0" smtClean="0"/>
              <a:t>The </a:t>
            </a:r>
            <a:r>
              <a:rPr lang="id-ID" sz="1600" dirty="0"/>
              <a:t>Entrepreneurial </a:t>
            </a:r>
            <a:r>
              <a:rPr lang="en-US" sz="1600" dirty="0"/>
              <a:t>P</a:t>
            </a:r>
            <a:r>
              <a:rPr lang="id-ID" sz="1600" dirty="0" smtClean="0"/>
              <a:t>rocess</a:t>
            </a:r>
            <a:endParaRPr lang="en-US" sz="1600" dirty="0"/>
          </a:p>
          <a:p>
            <a:pPr marL="341313" indent="-341313">
              <a:buAutoNum type="arabicPeriod"/>
            </a:pPr>
            <a:r>
              <a:rPr lang="id-ID" sz="1600" dirty="0" smtClean="0">
                <a:solidFill>
                  <a:srgbClr val="FFFF00"/>
                </a:solidFill>
              </a:rPr>
              <a:t>The </a:t>
            </a:r>
            <a:r>
              <a:rPr lang="en-US" sz="1600" dirty="0" smtClean="0">
                <a:solidFill>
                  <a:srgbClr val="FFFF00"/>
                </a:solidFill>
              </a:rPr>
              <a:t>C</a:t>
            </a:r>
            <a:r>
              <a:rPr lang="id-ID" sz="1600" dirty="0" smtClean="0">
                <a:solidFill>
                  <a:srgbClr val="FFFF00"/>
                </a:solidFill>
              </a:rPr>
              <a:t>oncept </a:t>
            </a:r>
            <a:r>
              <a:rPr lang="id-ID" sz="1600" dirty="0">
                <a:solidFill>
                  <a:srgbClr val="FFFF00"/>
                </a:solidFill>
              </a:rPr>
              <a:t>of </a:t>
            </a:r>
            <a:r>
              <a:rPr lang="en-US" sz="1600" dirty="0" smtClean="0">
                <a:solidFill>
                  <a:srgbClr val="FFFF00"/>
                </a:solidFill>
              </a:rPr>
              <a:t>I</a:t>
            </a:r>
            <a:r>
              <a:rPr lang="id-ID" sz="1600" dirty="0" smtClean="0">
                <a:solidFill>
                  <a:srgbClr val="FFFF00"/>
                </a:solidFill>
              </a:rPr>
              <a:t>ntrapreneurship</a:t>
            </a:r>
            <a:r>
              <a:rPr lang="en-US" sz="1600" dirty="0" smtClean="0">
                <a:solidFill>
                  <a:srgbClr val="FFFF00"/>
                </a:solidFill>
              </a:rPr>
              <a:t> (Corporate Entrepreneurship)</a:t>
            </a:r>
            <a:endParaRPr lang="id-ID" sz="1600" dirty="0">
              <a:solidFill>
                <a:srgbClr val="FFFF00"/>
              </a:solidFill>
            </a:endParaRPr>
          </a:p>
          <a:p>
            <a:pPr marL="341313" indent="-341313">
              <a:buAutoNum type="arabicPeriod"/>
            </a:pPr>
            <a:r>
              <a:rPr lang="en-US" sz="1600" dirty="0" smtClean="0"/>
              <a:t>The </a:t>
            </a:r>
            <a:r>
              <a:rPr lang="en-US" sz="1600" dirty="0"/>
              <a:t>Global </a:t>
            </a:r>
            <a:r>
              <a:rPr lang="en-US" sz="1600" dirty="0" smtClean="0"/>
              <a:t>Entrepreneurial Revolution </a:t>
            </a:r>
            <a:r>
              <a:rPr lang="en-US" sz="1600" dirty="0"/>
              <a:t>for Flatter W</a:t>
            </a:r>
            <a:r>
              <a:rPr lang="en-US" sz="1600" dirty="0" smtClean="0"/>
              <a:t>orld</a:t>
            </a:r>
          </a:p>
          <a:p>
            <a:pPr marL="341313" indent="-341313">
              <a:buAutoNum type="arabicPeriod"/>
            </a:pPr>
            <a:r>
              <a:rPr lang="en-US" sz="1600" dirty="0" smtClean="0"/>
              <a:t>The Entrepreneurial Mind: Crafting a Personal Entrepreneurial Strategy </a:t>
            </a:r>
          </a:p>
          <a:p>
            <a:pPr marL="341313" indent="-341313">
              <a:buAutoNum type="arabicPeriod"/>
            </a:pPr>
            <a:r>
              <a:rPr lang="en-US" sz="1600" dirty="0" smtClean="0"/>
              <a:t>UTS</a:t>
            </a:r>
            <a:endParaRPr lang="id-ID" sz="16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50065" y="365359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latin typeface="Constantia" pitchFamily="18" charset="0"/>
                <a:cs typeface="+mj-cs"/>
              </a:rPr>
              <a:t>AFTER MID TEST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914571" cy="252568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/>
              <a:t>Clean Commerce: Seeing opportunity through a sustainability lens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Innovation imperative; Organizing </a:t>
            </a:r>
            <a:r>
              <a:rPr lang="en-US" sz="1600" dirty="0"/>
              <a:t>innovation and entrepreneurship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Network </a:t>
            </a:r>
            <a:r>
              <a:rPr lang="en-US" sz="1600" dirty="0"/>
              <a:t>and </a:t>
            </a:r>
            <a:r>
              <a:rPr lang="en-US" sz="1600" dirty="0" smtClean="0"/>
              <a:t>systems; Innovative manufacturing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Individual Presentation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Individual Presentation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UAS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988707" y="4076872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87428" y="461958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66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chapter you will develop an understanding of: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The basic concept of </a:t>
            </a:r>
            <a:r>
              <a:rPr lang="en-US" dirty="0" smtClean="0"/>
              <a:t>corporate entrepreneurship</a:t>
            </a:r>
            <a:endParaRPr lang="en-US" dirty="0" smtClean="0"/>
          </a:p>
          <a:p>
            <a:pPr>
              <a:buFont typeface="+mj-lt"/>
              <a:buAutoNum type="alphaLcPeriod"/>
            </a:pPr>
            <a:r>
              <a:rPr lang="en-US" dirty="0" smtClean="0"/>
              <a:t>How to establish corporate entrepreneurship in the organization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Corporate entrepreneurship assessment instrument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10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entrepreneurship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8290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Term coined by Pinchot in 1982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Term “corporate entrepreneurship” used more </a:t>
            </a:r>
            <a:r>
              <a:rPr lang="en-US" dirty="0" smtClean="0"/>
              <a:t>today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Activities </a:t>
            </a:r>
            <a:r>
              <a:rPr lang="en-US" dirty="0"/>
              <a:t>that receive organizational sanction and resource commitments for the purpose of innovative results.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A process whereby an individual or a group of individuals, in association with an existing organization, creates a new organization or instigates renewal or innovation within the organization.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A process that can facilitate firms’ efforts to innovate constantly and cope effectively with the competitive realities that companies encounter when competing in international markets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8683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entrepreneurship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8290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Interest </a:t>
            </a:r>
            <a:r>
              <a:rPr lang="en-US" dirty="0"/>
              <a:t>in entrepreneurship within established businesses has intensified due to events occurring on: 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Social.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Cultural.</a:t>
            </a:r>
          </a:p>
          <a:p>
            <a:pPr marL="679450">
              <a:buFont typeface="Wingdings" pitchFamily="2" charset="2"/>
              <a:buChar char="Ø"/>
            </a:pPr>
            <a:r>
              <a:rPr lang="en-US" dirty="0"/>
              <a:t>Business levels.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Resistance against flexibility, growth, and diversification can, in part, be overcome by developing a spirit of entrepreneurship within the existing organization.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Increase in corporate entrepreneurship reflects an increase in social, cultural, and business pressures.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7532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of corporate entrepreneurship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Rapid growth in the number of new and sophisticated competitors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Sense of distrust in the traditional methods of corporate management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An exodus of some of the best and brightest people from corporations to become small business entrepreneurs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International competition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Downsizing of major corporations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An overall desire to improve efficiency and productivity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3410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Reengineering Corporate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Steps that will help innovative people to develop an entrepreneurial mindset: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Set explicit goals.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Create a system of feedback and positive reinforcement.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Emphasize individual responsibility.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Give rewards based on results.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Do not punish failures.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72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Entrepreneurial </a:t>
            </a:r>
            <a:r>
              <a:rPr lang="en-US" dirty="0" err="1" smtClean="0"/>
              <a:t>endeavour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Consist of the following four key elements: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New business venturing: corporate venturing; refers to creation of a new business within an existing organization.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Innovativeness: refers to product and service innovation, with emphasis on development and innovation in technology.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Self-renewal: transformation of an organization through renewal of the key ideas on which it is built.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Proactiveness</a:t>
            </a:r>
            <a:r>
              <a:rPr lang="en-US" dirty="0"/>
              <a:t>: includes initiative and risk taking, competitive aggressiveness and boldness – particularly reflected in orientations and activities of top management.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653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1090</Words>
  <Application>Microsoft Office PowerPoint</Application>
  <PresentationFormat>On-screen Show (16:9)</PresentationFormat>
  <Paragraphs>142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MultimediaChoreography</vt:lpstr>
      <vt:lpstr>INNOVATION &amp; ENTREPRENEURSHIP</vt:lpstr>
      <vt:lpstr>PRA MID TEST</vt:lpstr>
      <vt:lpstr>AFTER MID TEST</vt:lpstr>
      <vt:lpstr>Course goal</vt:lpstr>
      <vt:lpstr>Corporate entrepreneurship</vt:lpstr>
      <vt:lpstr>Corporate entrepreneurship</vt:lpstr>
      <vt:lpstr>The need of corporate entrepreneurship</vt:lpstr>
      <vt:lpstr>Reengineering Corporate Thinking</vt:lpstr>
      <vt:lpstr>Entrepreneurial endeavour</vt:lpstr>
      <vt:lpstr>Comparison of Independent Entrepreneurs, Corporate Entrepreneurs, and Traditional Managers</vt:lpstr>
      <vt:lpstr>Climate for Corporate Entrepreneurship</vt:lpstr>
      <vt:lpstr>Leadership Characteristics of Corporate Entrepreneurs</vt:lpstr>
      <vt:lpstr>Developing Individual Managers  for Corporate Entrepreneurship</vt:lpstr>
      <vt:lpstr>Establishing Corporate Entrepreneurship in the Organization</vt:lpstr>
      <vt:lpstr>PowerPoint Presentation</vt:lpstr>
      <vt:lpstr>Corporate Entrepreneurship Assessment Instrument (CEAI)</vt:lpstr>
      <vt:lpstr>Problems and Successful Efforts </vt:lpstr>
      <vt:lpstr>PowerPoint Presentation</vt:lpstr>
      <vt:lpstr>Corporate Innovator’s Commandments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2016-09-04T02:42:10Z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