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4" r:id="rId2"/>
  </p:sldMasterIdLst>
  <p:notesMasterIdLst>
    <p:notesMasterId r:id="rId21"/>
  </p:notesMasterIdLst>
  <p:handoutMasterIdLst>
    <p:handoutMasterId r:id="rId22"/>
  </p:handoutMasterIdLst>
  <p:sldIdLst>
    <p:sldId id="260" r:id="rId3"/>
    <p:sldId id="270" r:id="rId4"/>
    <p:sldId id="271" r:id="rId5"/>
    <p:sldId id="306" r:id="rId6"/>
    <p:sldId id="307" r:id="rId7"/>
    <p:sldId id="309" r:id="rId8"/>
    <p:sldId id="310" r:id="rId9"/>
    <p:sldId id="311" r:id="rId10"/>
    <p:sldId id="312" r:id="rId11"/>
    <p:sldId id="313" r:id="rId12"/>
    <p:sldId id="318" r:id="rId13"/>
    <p:sldId id="317" r:id="rId14"/>
    <p:sldId id="322" r:id="rId15"/>
    <p:sldId id="326" r:id="rId16"/>
    <p:sldId id="327" r:id="rId17"/>
    <p:sldId id="329" r:id="rId18"/>
    <p:sldId id="331" r:id="rId19"/>
    <p:sldId id="338"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88087" autoAdjust="0"/>
  </p:normalViewPr>
  <p:slideViewPr>
    <p:cSldViewPr snapToGrid="0">
      <p:cViewPr>
        <p:scale>
          <a:sx n="50" d="100"/>
          <a:sy n="50" d="100"/>
        </p:scale>
        <p:origin x="-1186" y="-240"/>
      </p:cViewPr>
      <p:guideLst>
        <p:guide orient="horz" pos="1620"/>
        <p:guide orient="horz" pos="1560"/>
        <p:guide orient="horz" pos="2129"/>
        <p:guide pos="4889"/>
        <p:guide pos="2881"/>
        <p:guide pos="192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3" d="100"/>
          <a:sy n="83" d="100"/>
        </p:scale>
        <p:origin x="-315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329676-9C87-4D7C-944A-0DD307B2C7B1}" type="datetimeFigureOut">
              <a:rPr lang="en-US" smtClean="0"/>
              <a:t>9/18/2016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96363B-7B8B-4E86-9185-97E5B0480ABF}" type="slidenum">
              <a:rPr lang="en-US" smtClean="0"/>
              <a:t>‹#›</a:t>
            </a:fld>
            <a:endParaRPr lang="en-US"/>
          </a:p>
        </p:txBody>
      </p:sp>
    </p:spTree>
    <p:extLst>
      <p:ext uri="{BB962C8B-B14F-4D97-AF65-F5344CB8AC3E}">
        <p14:creationId xmlns:p14="http://schemas.microsoft.com/office/powerpoint/2010/main" val="133929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7238EB-1332-402A-89CC-5E06E40D1C9E}" type="datetimeFigureOut">
              <a:rPr lang="en-US" smtClean="0"/>
              <a:pPr/>
              <a:t>9/18/2016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8C02BD-617F-443A-9DC6-BE620467D6B3}" type="slidenum">
              <a:rPr lang="en-US" smtClean="0"/>
              <a:pPr/>
              <a:t>‹#›</a:t>
            </a:fld>
            <a:endParaRPr lang="en-US"/>
          </a:p>
        </p:txBody>
      </p:sp>
    </p:spTree>
    <p:extLst>
      <p:ext uri="{BB962C8B-B14F-4D97-AF65-F5344CB8AC3E}">
        <p14:creationId xmlns:p14="http://schemas.microsoft.com/office/powerpoint/2010/main" val="62737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template is in wide-screen format and demonstrates how transitions,</a:t>
            </a:r>
            <a:r>
              <a:rPr lang="en-US" baseline="0" dirty="0" smtClean="0"/>
              <a:t> animations, and multimedia choreography can be used to enrich a presentation.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1</a:t>
            </a:fld>
            <a:endParaRPr lang="en-US"/>
          </a:p>
        </p:txBody>
      </p:sp>
    </p:spTree>
    <p:extLst>
      <p:ext uri="{BB962C8B-B14F-4D97-AF65-F5344CB8AC3E}">
        <p14:creationId xmlns:p14="http://schemas.microsoft.com/office/powerpoint/2010/main" val="118433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2</a:t>
            </a:fld>
            <a:endParaRPr lang="en-US"/>
          </a:p>
        </p:txBody>
      </p:sp>
    </p:spTree>
    <p:extLst>
      <p:ext uri="{BB962C8B-B14F-4D97-AF65-F5344CB8AC3E}">
        <p14:creationId xmlns:p14="http://schemas.microsoft.com/office/powerpoint/2010/main" val="119404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3</a:t>
            </a:fld>
            <a:endParaRPr lang="en-US"/>
          </a:p>
        </p:txBody>
      </p:sp>
    </p:spTree>
    <p:extLst>
      <p:ext uri="{BB962C8B-B14F-4D97-AF65-F5344CB8AC3E}">
        <p14:creationId xmlns:p14="http://schemas.microsoft.com/office/powerpoint/2010/main" val="2193822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74D2909-3A3B-467E-B260-582F52C21052}" type="slidenum">
              <a:rPr lang="en-US"/>
              <a:pPr/>
              <a:t>5</a:t>
            </a:fld>
            <a:endParaRPr lang="en-US"/>
          </a:p>
        </p:txBody>
      </p:sp>
      <p:sp>
        <p:nvSpPr>
          <p:cNvPr id="670722" name="Rectangle 2"/>
          <p:cNvSpPr>
            <a:spLocks noChangeArrowheads="1" noTextEdit="1"/>
          </p:cNvSpPr>
          <p:nvPr>
            <p:ph type="sldImg"/>
          </p:nvPr>
        </p:nvSpPr>
        <p:spPr>
          <a:ln/>
        </p:spPr>
      </p:sp>
      <p:sp>
        <p:nvSpPr>
          <p:cNvPr id="6707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jpeg"/><Relationship Id="rId3" Type="http://schemas.microsoft.com/office/2007/relationships/media" Target="../media/media2.wmv"/><Relationship Id="rId7" Type="http://schemas.openxmlformats.org/officeDocument/2006/relationships/slideMaster" Target="../slideMasters/slideMaster1.xml"/><Relationship Id="rId12" Type="http://schemas.openxmlformats.org/officeDocument/2006/relationships/image" Target="../media/image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6.jpeg"/><Relationship Id="rId5" Type="http://schemas.microsoft.com/office/2007/relationships/media" Target="../media/media3.wmv"/><Relationship Id="rId10" Type="http://schemas.openxmlformats.org/officeDocument/2006/relationships/image" Target="../media/image5.png"/><Relationship Id="rId4" Type="http://schemas.openxmlformats.org/officeDocument/2006/relationships/video" Target="../media/media2.wmv"/><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8" cstate="print"/>
          <a:stretch>
            <a:fill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D8284DC-B054-45EA-B030-034005E6E510}" type="slidenum">
              <a:rPr lang="en-US" smtClean="0"/>
              <a:pPr/>
              <a:t>‹#›</a:t>
            </a:fld>
            <a:endParaRPr lang="en-US"/>
          </a:p>
        </p:txBody>
      </p:sp>
      <p:grpSp>
        <p:nvGrpSpPr>
          <p:cNvPr id="8" name="Group 7"/>
          <p:cNvGrpSpPr/>
          <p:nvPr/>
        </p:nvGrpSpPr>
        <p:grpSpPr>
          <a:xfrm>
            <a:off x="1194101" y="2165647"/>
            <a:ext cx="6779110" cy="923330"/>
            <a:chOff x="1172584" y="1381459"/>
            <a:chExt cx="6779110" cy="1231106"/>
          </a:xfrm>
          <a:effectLst>
            <a:outerShdw blurRad="38100" dist="12700" dir="16200000" rotWithShape="0">
              <a:prstClr val="black">
                <a:alpha val="30000"/>
              </a:prstClr>
            </a:outerShdw>
          </a:effectLst>
        </p:grpSpPr>
        <p:sp>
          <p:nvSpPr>
            <p:cNvPr id="9" name="TextBox 8"/>
            <p:cNvSpPr txBox="1"/>
            <p:nvPr/>
          </p:nvSpPr>
          <p:spPr>
            <a:xfrm>
              <a:off x="4147073" y="1381459"/>
              <a:ext cx="877163" cy="1231106"/>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040803"/>
            <a:ext cx="6777318" cy="1298987"/>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2825897"/>
            <a:ext cx="6400800" cy="131445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9"/>
          <a:srcRect l="-238" t="25119" r="-357" b="-637"/>
          <a:stretch/>
        </p:blipFill>
        <p:spPr>
          <a:xfrm>
            <a:off x="-1" y="10886"/>
            <a:ext cx="9198429" cy="5170713"/>
          </a:xfrm>
          <a:prstGeom prst="rect">
            <a:avLst/>
          </a:prstGeom>
          <a:noFill/>
          <a:ln>
            <a:noFill/>
          </a:ln>
        </p:spPr>
      </p:pic>
      <p:sp>
        <p:nvSpPr>
          <p:cNvPr id="13" name="Rectangle 12"/>
          <p:cNvSpPr/>
          <p:nvPr userDrawn="1"/>
        </p:nvSpPr>
        <p:spPr>
          <a:xfrm>
            <a:off x="3886200" y="0"/>
            <a:ext cx="4114800" cy="5143500"/>
          </a:xfrm>
          <a:prstGeom prst="rect">
            <a:avLst/>
          </a:prstGeom>
          <a:solidFill>
            <a:schemeClr val="tx2">
              <a:lumMod val="50000"/>
            </a:schemeClr>
          </a:solidFill>
          <a:ln w="38100">
            <a:noFill/>
          </a:ln>
          <a:effectLst>
            <a:outerShdw blurRad="9017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ettyImages_sdd30005019vm_n.wmv">
            <a:hlinkClick r:id="" action="ppaction://media"/>
          </p:cNvPr>
          <p:cNvPicPr>
            <a:picLocks noChangeAspect="1"/>
          </p:cNvPicPr>
          <p:nvPr userDrawn="1">
            <a:videoFile r:link="rId4"/>
            <p:extLst>
              <p:ext uri="{DAA4B4D4-6D71-4841-9C94-3DE7FCFB9230}">
                <p14:media xmlns:p14="http://schemas.microsoft.com/office/powerpoint/2010/main" r:embed="rId3"/>
              </p:ext>
            </p:extLst>
          </p:nvPr>
        </p:nvPicPr>
        <p:blipFill rotWithShape="1">
          <a:blip r:embed="rId10"/>
          <a:srcRect l="5841" r="3869"/>
          <a:stretch/>
        </p:blipFill>
        <p:spPr>
          <a:xfrm>
            <a:off x="4721087" y="375388"/>
            <a:ext cx="1997764"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4443" y="375388"/>
            <a:ext cx="2255157" cy="1506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ettyImages_rlhoceanlife_058_n.wmv">
            <a:hlinkClick r:id="" action="ppaction://media"/>
          </p:cNvPr>
          <p:cNvPicPr>
            <a:picLocks noChangeAspect="1"/>
          </p:cNvPicPr>
          <p:nvPr userDrawn="1">
            <a:videoFile r:link="rId6"/>
            <p:extLst>
              <p:ext uri="{DAA4B4D4-6D71-4841-9C94-3DE7FCFB9230}">
                <p14:media xmlns:p14="http://schemas.microsoft.com/office/powerpoint/2010/main" r:embed="rId5"/>
              </p:ext>
            </p:extLst>
          </p:nvPr>
        </p:nvPicPr>
        <p:blipFill rotWithShape="1">
          <a:blip r:embed="rId12" cstate="print"/>
          <a:srcRect l="-2"/>
          <a:stretch/>
        </p:blipFill>
        <p:spPr>
          <a:xfrm>
            <a:off x="-149088" y="375388"/>
            <a:ext cx="1997765"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GettyImages_200300145-001.jpg"/>
          <p:cNvPicPr>
            <a:picLocks noChangeAspect="1"/>
          </p:cNvPicPr>
          <p:nvPr userDrawn="1"/>
        </p:nvPicPr>
        <p:blipFill>
          <a:blip r:embed="rId13"/>
          <a:srcRect/>
          <a:stretch>
            <a:fillRect/>
          </a:stretch>
        </p:blipFill>
        <p:spPr>
          <a:xfrm>
            <a:off x="7029114" y="375388"/>
            <a:ext cx="2231136" cy="1501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4833" fill="hold"/>
                                        <p:tgtEl>
                                          <p:spTgt spid="16"/>
                                        </p:tgtEl>
                                      </p:cBhvr>
                                    </p:cmd>
                                  </p:childTnLst>
                                </p:cTn>
                              </p:par>
                              <p:par>
                                <p:cTn id="11" presetID="1" presetClass="mediacall" presetSubtype="0" fill="hold" nodeType="withEffect">
                                  <p:stCondLst>
                                    <p:cond delay="0"/>
                                  </p:stCondLst>
                                  <p:childTnLst>
                                    <p:cmd type="call" cmd="playFrom(0.0)">
                                      <p:cBhvr>
                                        <p:cTn id="12" dur="20833" fill="hold"/>
                                        <p:tgtEl>
                                          <p:spTgt spid="14"/>
                                        </p:tgtEl>
                                      </p:cBhvr>
                                    </p:cmd>
                                  </p:childTnLst>
                                </p:cTn>
                              </p:par>
                            </p:childTnLst>
                          </p:cTn>
                        </p:par>
                        <p:par>
                          <p:cTn id="13" fill="hold">
                            <p:stCondLst>
                              <p:cond delay="24833"/>
                            </p:stCondLst>
                            <p:childTnLst>
                              <p:par>
                                <p:cTn id="14" presetID="1" presetClass="mediacall" presetSubtype="0" fill="hold" nodeType="afterEffect">
                                  <p:stCondLst>
                                    <p:cond delay="0"/>
                                  </p:stCondLst>
                                  <p:childTnLst>
                                    <p:cmd type="call" cmd="playFrom(0.0)">
                                      <p:cBhvr>
                                        <p:cTn id="15" dur="1550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video>
              <p:cMediaNode>
                <p:cTn id="21" repeatCount="indefinite" fill="hold" display="0">
                  <p:stCondLst>
                    <p:cond delay="indefinite"/>
                  </p:stCondLst>
                  <p:endCondLst>
                    <p:cond evt="onPrev" delay="0">
                      <p:tgtEl>
                        <p:sldTgt/>
                      </p:tgtEl>
                    </p:cond>
                  </p:endCondLst>
                </p:cTn>
                <p:tgtEl>
                  <p:spTgt spid="16"/>
                </p:tgtEl>
              </p:cMediaNode>
            </p:video>
            <p:video>
              <p:cMediaNode>
                <p:cTn id="22" repeatCount="indefinite" fill="hold" display="0">
                  <p:stCondLst>
                    <p:cond delay="indefinite"/>
                  </p:stCondLst>
                  <p:endCondLst>
                    <p:cond evt="onPrev" delay="0">
                      <p:tgtEl>
                        <p:sldTgt/>
                      </p:tgtEl>
                    </p:cond>
                  </p:endCondLst>
                </p:cTn>
                <p:tgtEl>
                  <p:spTgt spid="14"/>
                </p:tgtEl>
              </p:cMediaNode>
            </p:video>
            <p:video>
              <p:cMediaNode vol="80000">
                <p:cTn id="23" repeatCount="indefinite" fill="hold" display="0">
                  <p:stCondLst>
                    <p:cond delay="indefinite"/>
                  </p:stCondLst>
                </p:cTn>
                <p:tgtEl>
                  <p:spTgt spid="12"/>
                </p:tgtEl>
              </p:cMediaNode>
            </p:video>
          </p:childTnLst>
        </p:cTn>
      </p:par>
    </p:tnLst>
    <p:bldLst>
      <p:bldP spid="13"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grpSp>
        <p:nvGrpSpPr>
          <p:cNvPr id="11" name="Group 10"/>
          <p:cNvGrpSpPr/>
          <p:nvPr/>
        </p:nvGrpSpPr>
        <p:grpSpPr>
          <a:xfrm>
            <a:off x="1172584" y="1044163"/>
            <a:ext cx="6779110" cy="923330"/>
            <a:chOff x="1172584" y="1381459"/>
            <a:chExt cx="6779110" cy="1231106"/>
          </a:xfrm>
        </p:grpSpPr>
        <p:sp>
          <p:nvSpPr>
            <p:cNvPr id="15" name="TextBox 14"/>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1" y="419549"/>
            <a:ext cx="1678193" cy="417507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9" y="637391"/>
            <a:ext cx="5507917" cy="37678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grpSp>
        <p:nvGrpSpPr>
          <p:cNvPr id="11" name="Group 10"/>
          <p:cNvGrpSpPr/>
          <p:nvPr/>
        </p:nvGrpSpPr>
        <p:grpSpPr>
          <a:xfrm rot="5400000">
            <a:off x="4594069" y="2045201"/>
            <a:ext cx="4110116" cy="923330"/>
            <a:chOff x="1815339" y="1381459"/>
            <a:chExt cx="5480154" cy="923330"/>
          </a:xfrm>
        </p:grpSpPr>
        <p:sp>
          <p:nvSpPr>
            <p:cNvPr id="12" name="TextBox 11"/>
            <p:cNvSpPr txBox="1"/>
            <p:nvPr/>
          </p:nvSpPr>
          <p:spPr>
            <a:xfrm>
              <a:off x="4000879" y="1381459"/>
              <a:ext cx="1169551"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11"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38" t="25119" r="-357" b="-637"/>
          <a:stretch/>
        </p:blipFill>
        <p:spPr>
          <a:xfrm>
            <a:off x="-1" y="10886"/>
            <a:ext cx="9198429" cy="5170713"/>
          </a:xfrm>
          <a:prstGeom prst="rect">
            <a:avLst/>
          </a:prstGeom>
          <a:noFill/>
          <a:ln>
            <a:noFill/>
          </a:ln>
        </p:spPr>
      </p:pic>
      <p:sp>
        <p:nvSpPr>
          <p:cNvPr id="8" name="Rectangle 7"/>
          <p:cNvSpPr/>
          <p:nvPr userDrawn="1"/>
        </p:nvSpPr>
        <p:spPr>
          <a:xfrm>
            <a:off x="-228600" y="1943100"/>
            <a:ext cx="9601200" cy="971550"/>
          </a:xfrm>
          <a:prstGeom prst="rect">
            <a:avLst/>
          </a:prstGeom>
          <a:solidFill>
            <a:schemeClr val="tx2">
              <a:lumMod val="50000"/>
            </a:schemeClr>
          </a:solidFill>
          <a:ln w="12700">
            <a:solidFill>
              <a:schemeClr val="bg1"/>
            </a:solidFill>
          </a:ln>
          <a:effectLst>
            <a:outerShdw blurRad="5207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6913249" y="2305878"/>
            <a:ext cx="1523181" cy="112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ettyImages_200300145-001.jpg"/>
          <p:cNvPicPr>
            <a:picLocks noChangeAspect="1"/>
          </p:cNvPicPr>
          <p:nvPr userDrawn="1"/>
        </p:nvPicPr>
        <p:blipFill>
          <a:blip r:embed="rId6"/>
          <a:srcRect/>
          <a:stretch>
            <a:fillRect/>
          </a:stretch>
        </p:blipFill>
        <p:spPr>
          <a:xfrm>
            <a:off x="5218045" y="2295939"/>
            <a:ext cx="1500808" cy="110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hasCustomPrompt="1"/>
          </p:nvPr>
        </p:nvSpPr>
        <p:spPr>
          <a:xfrm>
            <a:off x="291830" y="2197164"/>
            <a:ext cx="4837113" cy="510778"/>
          </a:xfrm>
        </p:spPr>
        <p:txBody>
          <a:bodyPr anchor="t">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53" presetClass="entr" presetSubtype="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ppt_w</p:attrName>
                                        </p:attrNameLst>
                                      </p:cBhvr>
                                      <p:tavLst>
                                        <p:tav tm="0">
                                          <p:val>
                                            <p:fltVal val="0"/>
                                          </p:val>
                                        </p:tav>
                                        <p:tav tm="100000">
                                          <p:val>
                                            <p:strVal val="#ppt_w"/>
                                          </p:val>
                                        </p:tav>
                                      </p:tavLst>
                                    </p:anim>
                                    <p:anim calcmode="lin" valueType="num">
                                      <p:cBhvr>
                                        <p:cTn id="11" dur="2000" fill="hold"/>
                                        <p:tgtEl>
                                          <p:spTgt spid="9"/>
                                        </p:tgtEl>
                                        <p:attrNameLst>
                                          <p:attrName>ppt_h</p:attrName>
                                        </p:attrNameLst>
                                      </p:cBhvr>
                                      <p:tavLst>
                                        <p:tav tm="0">
                                          <p:val>
                                            <p:fltVal val="0"/>
                                          </p:val>
                                        </p:tav>
                                        <p:tav tm="100000">
                                          <p:val>
                                            <p:strVal val="#ppt_h"/>
                                          </p:val>
                                        </p:tav>
                                      </p:tavLst>
                                    </p:anim>
                                    <p:animEffect transition="in" filter="fade">
                                      <p:cBhvr>
                                        <p:cTn id="12" dur="2000"/>
                                        <p:tgtEl>
                                          <p:spTgt spid="9"/>
                                        </p:tgtEl>
                                      </p:cBhvr>
                                    </p:animEffect>
                                  </p:childTnLst>
                                </p:cTn>
                              </p:par>
                              <p:par>
                                <p:cTn id="13" presetID="53" presetClass="entr" presetSubtype="0" fill="hold" nodeType="withEffect">
                                  <p:stCondLst>
                                    <p:cond delay="2000"/>
                                  </p:stCondLst>
                                  <p:childTnLst>
                                    <p:set>
                                      <p:cBhvr>
                                        <p:cTn id="14" dur="1" fill="hold">
                                          <p:stCondLst>
                                            <p:cond delay="0"/>
                                          </p:stCondLst>
                                        </p:cTn>
                                        <p:tgtEl>
                                          <p:spTgt spid="10">
                                            <p:bg/>
                                          </p:spTgt>
                                        </p:tgtEl>
                                        <p:attrNameLst>
                                          <p:attrName>style.visibility</p:attrName>
                                        </p:attrNameLst>
                                      </p:cBhvr>
                                      <p:to>
                                        <p:strVal val="visible"/>
                                      </p:to>
                                    </p:set>
                                    <p:anim calcmode="lin" valueType="num">
                                      <p:cBhvr>
                                        <p:cTn id="15" dur="2000" fill="hold"/>
                                        <p:tgtEl>
                                          <p:spTgt spid="10">
                                            <p:bg/>
                                          </p:spTgt>
                                        </p:tgtEl>
                                        <p:attrNameLst>
                                          <p:attrName>ppt_w</p:attrName>
                                        </p:attrNameLst>
                                      </p:cBhvr>
                                      <p:tavLst>
                                        <p:tav tm="0">
                                          <p:val>
                                            <p:fltVal val="0"/>
                                          </p:val>
                                        </p:tav>
                                        <p:tav tm="100000">
                                          <p:val>
                                            <p:strVal val="#ppt_w"/>
                                          </p:val>
                                        </p:tav>
                                      </p:tavLst>
                                    </p:anim>
                                    <p:anim calcmode="lin" valueType="num">
                                      <p:cBhvr>
                                        <p:cTn id="16" dur="2000" fill="hold"/>
                                        <p:tgtEl>
                                          <p:spTgt spid="10">
                                            <p:bg/>
                                          </p:spTgt>
                                        </p:tgtEl>
                                        <p:attrNameLst>
                                          <p:attrName>ppt_h</p:attrName>
                                        </p:attrNameLst>
                                      </p:cBhvr>
                                      <p:tavLst>
                                        <p:tav tm="0">
                                          <p:val>
                                            <p:fltVal val="0"/>
                                          </p:val>
                                        </p:tav>
                                        <p:tav tm="100000">
                                          <p:val>
                                            <p:strVal val="#ppt_h"/>
                                          </p:val>
                                        </p:tav>
                                      </p:tavLst>
                                    </p:anim>
                                    <p:animEffect transition="in" filter="fade">
                                      <p:cBhvr>
                                        <p:cTn id="17" dur="2000"/>
                                        <p:tgtEl>
                                          <p:spTgt spid="10">
                                            <p:bg/>
                                          </p:spTgt>
                                        </p:tgtEl>
                                      </p:cBhvr>
                                    </p:animEffect>
                                  </p:childTnLst>
                                </p:cTn>
                              </p:par>
                            </p:childTnLst>
                          </p:cTn>
                        </p:par>
                        <p:par>
                          <p:cTn id="18" fill="hold">
                            <p:stCondLst>
                              <p:cond delay="4000"/>
                            </p:stCondLst>
                            <p:childTnLst>
                              <p:par>
                                <p:cTn id="19" presetID="1" presetClass="mediacall" presetSubtype="0" fill="hold" nodeType="afterEffect">
                                  <p:stCondLst>
                                    <p:cond delay="0"/>
                                  </p:stCondLst>
                                  <p:childTnLst>
                                    <p:cmd type="call" cmd="playFrom(0.0)">
                                      <p:cBhvr>
                                        <p:cTn id="20" dur="155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repeatCount="indefinite" fill="hold" display="0">
                  <p:stCondLst>
                    <p:cond delay="indefinite"/>
                  </p:stCondLst>
                </p:cTn>
                <p:tgtEl>
                  <p:spTgt spid="11"/>
                </p:tgtEl>
              </p:cMediaNode>
            </p:video>
          </p:childTnLst>
        </p:cTn>
      </p:par>
    </p:tnLst>
    <p:bldLst>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044163"/>
            <a:ext cx="6779110" cy="923330"/>
            <a:chOff x="1172584" y="1381459"/>
            <a:chExt cx="6779110" cy="1231106"/>
          </a:xfrm>
        </p:grpSpPr>
        <p:sp>
          <p:nvSpPr>
            <p:cNvPr id="13" name="TextBox 12"/>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5143500"/>
          </a:xfrm>
          <a:prstGeom prst="rect">
            <a:avLst/>
          </a:prstGeom>
        </p:spPr>
      </p:pic>
      <p:grpSp>
        <p:nvGrpSpPr>
          <p:cNvPr id="7" name="Group 7"/>
          <p:cNvGrpSpPr/>
          <p:nvPr/>
        </p:nvGrpSpPr>
        <p:grpSpPr>
          <a:xfrm>
            <a:off x="1172584" y="2165684"/>
            <a:ext cx="6779110" cy="923330"/>
            <a:chOff x="1172584" y="1381459"/>
            <a:chExt cx="6779110" cy="1231106"/>
          </a:xfrm>
        </p:grpSpPr>
        <p:sp>
          <p:nvSpPr>
            <p:cNvPr id="9" name="TextBox 8"/>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1" y="903643"/>
            <a:ext cx="7754713" cy="1433037"/>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9" y="2825488"/>
            <a:ext cx="7734747" cy="1125140"/>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817505-E79A-4CE3-955B-46529E59C72C}" type="datetimeFigureOut">
              <a:rPr lang="en-US" smtClean="0"/>
              <a:pPr/>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C817505-E79A-4CE3-955B-46529E59C72C}" type="datetimeFigureOut">
              <a:rPr lang="en-US" smtClean="0"/>
              <a:pPr/>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044163"/>
            <a:ext cx="6779110" cy="923330"/>
            <a:chOff x="1172584" y="1381459"/>
            <a:chExt cx="6779110" cy="1231106"/>
          </a:xfrm>
        </p:grpSpPr>
        <p:sp>
          <p:nvSpPr>
            <p:cNvPr id="14" name="TextBox 13"/>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1680210"/>
            <a:ext cx="3803904" cy="29077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1680210"/>
            <a:ext cx="3803904" cy="29077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1680210"/>
            <a:ext cx="3442446" cy="493776"/>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210696"/>
            <a:ext cx="3803904" cy="23797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1680210"/>
            <a:ext cx="3447288" cy="493776"/>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08276"/>
            <a:ext cx="3799728" cy="23797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C817505-E79A-4CE3-955B-46529E59C72C}" type="datetimeFigureOut">
              <a:rPr lang="en-US" smtClean="0"/>
              <a:pPr/>
              <a:t>9/18/2016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284DC-B054-45EA-B030-034005E6E510}" type="slidenum">
              <a:rPr lang="en-US" smtClean="0"/>
              <a:pPr/>
              <a:t>‹#›</a:t>
            </a:fld>
            <a:endParaRPr lang="en-US"/>
          </a:p>
        </p:txBody>
      </p:sp>
      <p:grpSp>
        <p:nvGrpSpPr>
          <p:cNvPr id="14" name="Group 13"/>
          <p:cNvGrpSpPr/>
          <p:nvPr/>
        </p:nvGrpSpPr>
        <p:grpSpPr>
          <a:xfrm>
            <a:off x="1172584" y="1044163"/>
            <a:ext cx="6779110" cy="923330"/>
            <a:chOff x="1172584" y="1381459"/>
            <a:chExt cx="6779110" cy="1231106"/>
          </a:xfrm>
        </p:grpSpPr>
        <p:sp>
          <p:nvSpPr>
            <p:cNvPr id="16" name="TextBox 15"/>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C817505-E79A-4CE3-955B-46529E59C72C}" type="datetimeFigureOut">
              <a:rPr lang="en-US" smtClean="0"/>
              <a:pPr/>
              <a:t>9/18/2016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8284DC-B054-45EA-B030-034005E6E510}" type="slidenum">
              <a:rPr lang="en-US" smtClean="0"/>
              <a:pPr/>
              <a:t>‹#›</a:t>
            </a:fld>
            <a:endParaRPr lang="en-US"/>
          </a:p>
        </p:txBody>
      </p:sp>
      <p:grpSp>
        <p:nvGrpSpPr>
          <p:cNvPr id="10" name="Group 9"/>
          <p:cNvGrpSpPr/>
          <p:nvPr/>
        </p:nvGrpSpPr>
        <p:grpSpPr>
          <a:xfrm>
            <a:off x="1172584" y="1044163"/>
            <a:ext cx="6779110" cy="923330"/>
            <a:chOff x="1172584" y="1381459"/>
            <a:chExt cx="6779110" cy="1231106"/>
          </a:xfrm>
        </p:grpSpPr>
        <p:sp>
          <p:nvSpPr>
            <p:cNvPr id="14" name="TextBox 13"/>
            <p:cNvSpPr txBox="1"/>
            <p:nvPr/>
          </p:nvSpPr>
          <p:spPr>
            <a:xfrm>
              <a:off x="4147073" y="1381459"/>
              <a:ext cx="877163" cy="1231106"/>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17505-E79A-4CE3-955B-46529E59C72C}" type="datetimeFigureOut">
              <a:rPr lang="en-US" smtClean="0"/>
              <a:pPr/>
              <a:t>9/18/2016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80" y="1258647"/>
            <a:ext cx="3422483" cy="141519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2" y="419549"/>
            <a:ext cx="4116667" cy="4175074"/>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80" y="2702859"/>
            <a:ext cx="3411725" cy="1887967"/>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2" y="3501614"/>
            <a:ext cx="7767021" cy="483547"/>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500224"/>
            <a:ext cx="4772156" cy="2698512"/>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3993229"/>
            <a:ext cx="7756264" cy="603647"/>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1" y="427617"/>
            <a:ext cx="7756263" cy="790688"/>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8" y="1686261"/>
            <a:ext cx="7745505" cy="290836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4621082"/>
            <a:ext cx="2133600" cy="273844"/>
          </a:xfrm>
          <a:prstGeom prst="rect">
            <a:avLst/>
          </a:prstGeom>
        </p:spPr>
        <p:txBody>
          <a:bodyPr vert="horz" lIns="91440" tIns="45720" rIns="91440" bIns="45720" rtlCol="0" anchor="ctr"/>
          <a:lstStyle>
            <a:lvl1pPr algn="l">
              <a:defRPr sz="1200">
                <a:solidFill>
                  <a:schemeClr val="tx2"/>
                </a:solidFill>
              </a:defRPr>
            </a:lvl1pPr>
          </a:lstStyle>
          <a:p>
            <a:fld id="{0C817505-E79A-4CE3-955B-46529E59C72C}" type="datetimeFigureOut">
              <a:rPr lang="en-US" smtClean="0"/>
              <a:pPr/>
              <a:t>9/18/2016</a:t>
            </a:fld>
            <a:endParaRPr lang="en-US"/>
          </a:p>
        </p:txBody>
      </p:sp>
      <p:sp>
        <p:nvSpPr>
          <p:cNvPr id="5" name="Footer Placeholder 4"/>
          <p:cNvSpPr>
            <a:spLocks noGrp="1"/>
          </p:cNvSpPr>
          <p:nvPr>
            <p:ph type="ftr" sz="quarter" idx="3"/>
          </p:nvPr>
        </p:nvSpPr>
        <p:spPr>
          <a:xfrm>
            <a:off x="3124200" y="4621082"/>
            <a:ext cx="2895600" cy="273844"/>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4621082"/>
            <a:ext cx="2133600" cy="273844"/>
          </a:xfrm>
          <a:prstGeom prst="rect">
            <a:avLst/>
          </a:prstGeom>
        </p:spPr>
        <p:txBody>
          <a:bodyPr vert="horz" lIns="91440" tIns="45720" rIns="91440" bIns="45720" rtlCol="0" anchor="ctr"/>
          <a:lstStyle>
            <a:lvl1pPr algn="r">
              <a:defRPr sz="1200">
                <a:solidFill>
                  <a:schemeClr val="tx2"/>
                </a:solidFill>
              </a:defRPr>
            </a:lvl1pPr>
          </a:lstStyle>
          <a:p>
            <a:fld id="{4D8284DC-B054-45EA-B030-034005E6E5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51" r:id="rId12"/>
  </p:sldLayoutIdLst>
  <p:transition spd="slow">
    <p:fade/>
  </p:transition>
  <p:timing>
    <p:tnLst>
      <p:par>
        <p:cTn id="1" dur="indefinite" restart="never" nodeType="tmRoot"/>
      </p:par>
    </p:tnLst>
  </p:timing>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343400" y="2985413"/>
            <a:ext cx="5181600" cy="11656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600" dirty="0">
              <a:solidFill>
                <a:schemeClr val="bg1"/>
              </a:solidFill>
              <a:effectLst>
                <a:reflection blurRad="6350" stA="55000" endA="300" endPos="45500" dir="5400000" sy="-100000" algn="bl" rotWithShape="0"/>
              </a:effectLst>
              <a:latin typeface="Copperplate Gothic Light" pitchFamily="34" charset="0"/>
            </a:endParaRPr>
          </a:p>
        </p:txBody>
      </p:sp>
      <p:sp>
        <p:nvSpPr>
          <p:cNvPr id="2" name="Title 1"/>
          <p:cNvSpPr>
            <a:spLocks noGrp="1"/>
          </p:cNvSpPr>
          <p:nvPr>
            <p:ph type="ctrTitle"/>
          </p:nvPr>
        </p:nvSpPr>
        <p:spPr>
          <a:xfrm>
            <a:off x="3944203" y="2031609"/>
            <a:ext cx="3993567" cy="1102519"/>
          </a:xfrm>
        </p:spPr>
        <p:txBody>
          <a:bodyPr>
            <a:normAutofit/>
          </a:bodyPr>
          <a:lstStyle/>
          <a:p>
            <a:r>
              <a:rPr lang="en-US" sz="2800" b="1" cap="small" dirty="0" smtClean="0">
                <a:effectLst/>
                <a:latin typeface="Constantia" pitchFamily="18" charset="0"/>
              </a:rPr>
              <a:t>INNOVATION &amp;</a:t>
            </a:r>
            <a:br>
              <a:rPr lang="en-US" sz="2800" b="1" cap="small" dirty="0" smtClean="0">
                <a:effectLst/>
                <a:latin typeface="Constantia" pitchFamily="18" charset="0"/>
              </a:rPr>
            </a:br>
            <a:r>
              <a:rPr lang="en-US" sz="2800" b="1" cap="small" dirty="0" smtClean="0">
                <a:effectLst/>
                <a:latin typeface="Constantia" pitchFamily="18" charset="0"/>
              </a:rPr>
              <a:t>ENTREPRENEURSHIP</a:t>
            </a:r>
            <a:endParaRPr lang="en-US" sz="2800" b="1" cap="small" dirty="0">
              <a:latin typeface="Constantia" pitchFamily="18" charset="0"/>
            </a:endParaRPr>
          </a:p>
        </p:txBody>
      </p:sp>
      <p:sp>
        <p:nvSpPr>
          <p:cNvPr id="8" name="Subtitle 7"/>
          <p:cNvSpPr>
            <a:spLocks noGrp="1"/>
          </p:cNvSpPr>
          <p:nvPr>
            <p:ph type="subTitle" idx="1"/>
          </p:nvPr>
        </p:nvSpPr>
        <p:spPr>
          <a:xfrm>
            <a:off x="3971499" y="3166281"/>
            <a:ext cx="3956543" cy="1787856"/>
          </a:xfrm>
        </p:spPr>
        <p:txBody>
          <a:bodyPr>
            <a:noAutofit/>
          </a:bodyPr>
          <a:lstStyle/>
          <a:p>
            <a:r>
              <a:rPr lang="en-US" sz="1600" dirty="0"/>
              <a:t>Dr. </a:t>
            </a:r>
            <a:r>
              <a:rPr lang="en-US" sz="1600" dirty="0" err="1"/>
              <a:t>Astri</a:t>
            </a:r>
            <a:r>
              <a:rPr lang="en-US" sz="1600" dirty="0"/>
              <a:t> </a:t>
            </a:r>
            <a:r>
              <a:rPr lang="en-US" sz="1600" dirty="0" err="1"/>
              <a:t>Ghina</a:t>
            </a:r>
            <a:r>
              <a:rPr lang="en-US" sz="1600" dirty="0"/>
              <a:t/>
            </a:r>
            <a:br>
              <a:rPr lang="en-US" sz="1600" dirty="0"/>
            </a:br>
            <a:endParaRPr lang="en-US" sz="1600" dirty="0"/>
          </a:p>
          <a:p>
            <a:r>
              <a:rPr lang="en-US" sz="1600" dirty="0"/>
              <a:t>E-mail: astri.ghina24@gmail.com</a:t>
            </a:r>
          </a:p>
          <a:p>
            <a:r>
              <a:rPr lang="en-US" sz="1600" dirty="0"/>
              <a:t>Blog: aghina.staff.telkomuniversity.ac.id</a:t>
            </a:r>
          </a:p>
          <a:p>
            <a:r>
              <a:rPr lang="en-US" sz="1600" dirty="0" err="1"/>
              <a:t>Whatsapp</a:t>
            </a:r>
            <a:r>
              <a:rPr lang="en-US" sz="1600" dirty="0"/>
              <a:t>: 082233887886</a:t>
            </a:r>
          </a:p>
          <a:p>
            <a:r>
              <a:rPr lang="en-US" sz="1600" dirty="0"/>
              <a:t>Line id: </a:t>
            </a:r>
            <a:r>
              <a:rPr lang="en-US" sz="1600" dirty="0" err="1"/>
              <a:t>astri.ghina</a:t>
            </a:r>
            <a:endParaRPr lang="en-US" sz="1600" dirty="0"/>
          </a:p>
          <a:p>
            <a:endParaRPr lang="en-US" sz="1600" dirty="0"/>
          </a:p>
        </p:txBody>
      </p:sp>
    </p:spTree>
    <p:extLst>
      <p:ext uri="{BB962C8B-B14F-4D97-AF65-F5344CB8AC3E}">
        <p14:creationId xmlns:p14="http://schemas.microsoft.com/office/powerpoint/2010/main" val="211202885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5" name="Rectangle 3"/>
          <p:cNvSpPr>
            <a:spLocks noGrp="1" noChangeArrowheads="1"/>
          </p:cNvSpPr>
          <p:nvPr>
            <p:ph idx="1"/>
          </p:nvPr>
        </p:nvSpPr>
        <p:spPr>
          <a:xfrm>
            <a:off x="249239" y="1706880"/>
            <a:ext cx="8726487" cy="3221118"/>
          </a:xfrm>
        </p:spPr>
        <p:txBody>
          <a:bodyPr/>
          <a:lstStyle/>
          <a:p>
            <a:r>
              <a:rPr lang="en-US" dirty="0"/>
              <a:t>Creates economic and social mobility</a:t>
            </a:r>
          </a:p>
          <a:p>
            <a:r>
              <a:rPr lang="en-US" dirty="0"/>
              <a:t>Is opportunity-centered and rewards talent </a:t>
            </a:r>
            <a:r>
              <a:rPr lang="en-US" dirty="0" smtClean="0"/>
              <a:t>and performance</a:t>
            </a:r>
            <a:endParaRPr lang="en-US" dirty="0"/>
          </a:p>
          <a:p>
            <a:r>
              <a:rPr lang="en-US" dirty="0"/>
              <a:t>Entrepreneurship is not about religion, gender, skin color, social class, or national origin</a:t>
            </a:r>
          </a:p>
          <a:p>
            <a:r>
              <a:rPr lang="en-US" dirty="0"/>
              <a:t>Women and a number of ethnic and racial groups are excelling at entrepreneurship</a:t>
            </a:r>
          </a:p>
        </p:txBody>
      </p:sp>
      <p:sp>
        <p:nvSpPr>
          <p:cNvPr id="622594" name="Rectangle 2"/>
          <p:cNvSpPr>
            <a:spLocks noGrp="1" noChangeArrowheads="1"/>
          </p:cNvSpPr>
          <p:nvPr>
            <p:ph type="title"/>
          </p:nvPr>
        </p:nvSpPr>
        <p:spPr>
          <a:xfrm>
            <a:off x="271463" y="154781"/>
            <a:ext cx="8666162" cy="982266"/>
          </a:xfrm>
        </p:spPr>
        <p:txBody>
          <a:bodyPr/>
          <a:lstStyle/>
          <a:p>
            <a:r>
              <a:rPr lang="en-US">
                <a:solidFill>
                  <a:schemeClr val="tx1"/>
                </a:solidFill>
              </a:rPr>
              <a:t>New Venture Formation</a:t>
            </a:r>
          </a:p>
        </p:txBody>
      </p:sp>
    </p:spTree>
    <p:extLst>
      <p:ext uri="{BB962C8B-B14F-4D97-AF65-F5344CB8AC3E}">
        <p14:creationId xmlns:p14="http://schemas.microsoft.com/office/powerpoint/2010/main" val="3006321738"/>
      </p:ext>
    </p:extLst>
  </p:cSld>
  <p:clrMapOvr>
    <a:masterClrMapping/>
  </p:clrMapOvr>
  <p:transition>
    <p:push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5" name="Rectangle 3"/>
          <p:cNvSpPr>
            <a:spLocks noGrp="1" noChangeArrowheads="1"/>
          </p:cNvSpPr>
          <p:nvPr>
            <p:ph idx="1"/>
          </p:nvPr>
        </p:nvSpPr>
        <p:spPr>
          <a:xfrm>
            <a:off x="457201" y="1737360"/>
            <a:ext cx="8518525" cy="3190638"/>
          </a:xfrm>
        </p:spPr>
        <p:txBody>
          <a:bodyPr/>
          <a:lstStyle/>
          <a:p>
            <a:r>
              <a:rPr lang="en-US" i="1" dirty="0">
                <a:latin typeface="Times" charset="0"/>
              </a:rPr>
              <a:t>Microsoft</a:t>
            </a:r>
            <a:r>
              <a:rPr lang="en-US" dirty="0">
                <a:latin typeface="Times" charset="0"/>
              </a:rPr>
              <a:t>—Bill Gates and Paul Allen</a:t>
            </a:r>
          </a:p>
          <a:p>
            <a:r>
              <a:rPr lang="en-US" i="1" dirty="0">
                <a:latin typeface="Times" charset="0"/>
              </a:rPr>
              <a:t>Dell Computers</a:t>
            </a:r>
            <a:r>
              <a:rPr lang="en-US" dirty="0">
                <a:latin typeface="Times" charset="0"/>
              </a:rPr>
              <a:t>—Michael Dell</a:t>
            </a:r>
          </a:p>
          <a:p>
            <a:r>
              <a:rPr lang="en-US" i="1" dirty="0">
                <a:latin typeface="Times" charset="0"/>
              </a:rPr>
              <a:t>Apple Computers</a:t>
            </a:r>
            <a:r>
              <a:rPr lang="en-US" dirty="0">
                <a:latin typeface="Times" charset="0"/>
              </a:rPr>
              <a:t>—Steve Jobs and Steve Wozniak</a:t>
            </a:r>
          </a:p>
          <a:p>
            <a:r>
              <a:rPr lang="en-US" i="1" dirty="0">
                <a:latin typeface="Times" charset="0"/>
              </a:rPr>
              <a:t>Federal Express</a:t>
            </a:r>
            <a:r>
              <a:rPr lang="en-US" dirty="0">
                <a:latin typeface="Times" charset="0"/>
              </a:rPr>
              <a:t>—Fred Smith</a:t>
            </a:r>
          </a:p>
          <a:p>
            <a:r>
              <a:rPr lang="en-US" i="1" dirty="0">
                <a:latin typeface="Times" charset="0"/>
              </a:rPr>
              <a:t>Polaroid</a:t>
            </a:r>
            <a:r>
              <a:rPr lang="en-US" dirty="0">
                <a:latin typeface="Times" charset="0"/>
              </a:rPr>
              <a:t>—Edward Land</a:t>
            </a:r>
          </a:p>
          <a:p>
            <a:r>
              <a:rPr lang="en-US" i="1" dirty="0">
                <a:latin typeface="Times" charset="0"/>
              </a:rPr>
              <a:t>Nike</a:t>
            </a:r>
            <a:r>
              <a:rPr lang="en-US" dirty="0">
                <a:latin typeface="Times" charset="0"/>
              </a:rPr>
              <a:t>—Phil Knight</a:t>
            </a:r>
          </a:p>
        </p:txBody>
      </p:sp>
      <p:sp>
        <p:nvSpPr>
          <p:cNvPr id="627714" name="Rectangle 2"/>
          <p:cNvSpPr>
            <a:spLocks noGrp="1" noChangeArrowheads="1"/>
          </p:cNvSpPr>
          <p:nvPr>
            <p:ph type="title"/>
          </p:nvPr>
        </p:nvSpPr>
        <p:spPr>
          <a:xfrm>
            <a:off x="457201" y="154781"/>
            <a:ext cx="8480425" cy="982266"/>
          </a:xfrm>
        </p:spPr>
        <p:txBody>
          <a:bodyPr/>
          <a:lstStyle/>
          <a:p>
            <a:r>
              <a:rPr lang="en-US" sz="3700">
                <a:solidFill>
                  <a:schemeClr val="tx1"/>
                </a:solidFill>
              </a:rPr>
              <a:t>Examples of Mega-Entrepreneurs Who Started in Their 20s</a:t>
            </a:r>
          </a:p>
        </p:txBody>
      </p:sp>
    </p:spTree>
    <p:extLst>
      <p:ext uri="{BB962C8B-B14F-4D97-AF65-F5344CB8AC3E}">
        <p14:creationId xmlns:p14="http://schemas.microsoft.com/office/powerpoint/2010/main" val="2556726009"/>
      </p:ext>
    </p:extLst>
  </p:cSld>
  <p:clrMapOvr>
    <a:masterClrMapping/>
  </p:clrMapOvr>
  <p:transition>
    <p:push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581" name="Picture 5" descr="tim81551_ex0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03623"/>
            <a:ext cx="4648200" cy="4396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61633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9" name="Picture 5" descr="tim81551_ex01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346473"/>
            <a:ext cx="6538913" cy="4396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109526"/>
      </p:ext>
    </p:extLst>
  </p:cSld>
  <p:clrMapOvr>
    <a:masterClrMapping/>
  </p:clrMapOvr>
  <p:transition>
    <p:push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1" name="Rectangle 3"/>
          <p:cNvSpPr>
            <a:spLocks noGrp="1" noChangeArrowheads="1"/>
          </p:cNvSpPr>
          <p:nvPr>
            <p:ph idx="1"/>
          </p:nvPr>
        </p:nvSpPr>
        <p:spPr>
          <a:xfrm>
            <a:off x="533401" y="1844040"/>
            <a:ext cx="8442325" cy="3083958"/>
          </a:xfrm>
        </p:spPr>
        <p:txBody>
          <a:bodyPr/>
          <a:lstStyle/>
          <a:p>
            <a:r>
              <a:rPr lang="en-US" dirty="0"/>
              <a:t>Moderately wealthy to very wealthy individuals</a:t>
            </a:r>
          </a:p>
          <a:p>
            <a:r>
              <a:rPr lang="en-US" dirty="0"/>
              <a:t>Successful entrepreneurs</a:t>
            </a:r>
          </a:p>
          <a:p>
            <a:pPr lvl="1"/>
            <a:r>
              <a:rPr lang="en-US" dirty="0"/>
              <a:t>Bring experience, learning curves, networks, wisdom and maturity </a:t>
            </a:r>
          </a:p>
          <a:p>
            <a:pPr lvl="1"/>
            <a:r>
              <a:rPr lang="en-US" dirty="0"/>
              <a:t>Serve as coach, confidant, mentor and cheerleader</a:t>
            </a:r>
          </a:p>
        </p:txBody>
      </p:sp>
      <p:sp>
        <p:nvSpPr>
          <p:cNvPr id="636930" name="Rectangle 2"/>
          <p:cNvSpPr>
            <a:spLocks noGrp="1" noChangeArrowheads="1"/>
          </p:cNvSpPr>
          <p:nvPr>
            <p:ph type="title"/>
          </p:nvPr>
        </p:nvSpPr>
        <p:spPr>
          <a:xfrm>
            <a:off x="457201" y="154781"/>
            <a:ext cx="8480425" cy="982266"/>
          </a:xfrm>
        </p:spPr>
        <p:txBody>
          <a:bodyPr/>
          <a:lstStyle/>
          <a:p>
            <a:r>
              <a:rPr lang="en-US">
                <a:solidFill>
                  <a:schemeClr val="tx1"/>
                </a:solidFill>
              </a:rPr>
              <a:t>Angel Investors</a:t>
            </a:r>
          </a:p>
        </p:txBody>
      </p:sp>
    </p:spTree>
    <p:extLst>
      <p:ext uri="{BB962C8B-B14F-4D97-AF65-F5344CB8AC3E}">
        <p14:creationId xmlns:p14="http://schemas.microsoft.com/office/powerpoint/2010/main" val="4181655311"/>
      </p:ext>
    </p:extLst>
  </p:cSld>
  <p:clrMapOvr>
    <a:masterClrMapping/>
  </p:clrMapOvr>
  <p:transition>
    <p:push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909" name="Picture 5" descr="tim81551_ex0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88219"/>
            <a:ext cx="8686800" cy="312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3790"/>
      </p:ext>
    </p:extLst>
  </p:cSld>
  <p:clrMapOvr>
    <a:masterClrMapping/>
  </p:clrMapOvr>
  <p:transition>
    <p:push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9" name="Rectangle 3"/>
          <p:cNvSpPr>
            <a:spLocks noGrp="1" noChangeArrowheads="1"/>
          </p:cNvSpPr>
          <p:nvPr>
            <p:ph idx="1"/>
          </p:nvPr>
        </p:nvSpPr>
        <p:spPr>
          <a:xfrm>
            <a:off x="249239" y="1752600"/>
            <a:ext cx="8726487" cy="3175398"/>
          </a:xfrm>
        </p:spPr>
        <p:txBody>
          <a:bodyPr/>
          <a:lstStyle/>
          <a:p>
            <a:pPr>
              <a:buFontTx/>
              <a:buNone/>
            </a:pPr>
            <a:r>
              <a:rPr lang="en-US" dirty="0"/>
              <a:t>Successful entrepreneurs give back to the community</a:t>
            </a:r>
          </a:p>
          <a:p>
            <a:r>
              <a:rPr lang="en-US" dirty="0"/>
              <a:t>Colleges and universities</a:t>
            </a:r>
          </a:p>
          <a:p>
            <a:pPr lvl="1"/>
            <a:r>
              <a:rPr lang="en-US" dirty="0"/>
              <a:t>New buildings, classrooms, athletic facilities, and endowed professorships</a:t>
            </a:r>
          </a:p>
          <a:p>
            <a:pPr lvl="1"/>
            <a:r>
              <a:rPr lang="en-US" dirty="0"/>
              <a:t>The largest gifts and the greatest proportion of donors to college capital campaigns</a:t>
            </a:r>
          </a:p>
          <a:p>
            <a:r>
              <a:rPr lang="en-US" dirty="0"/>
              <a:t>Local churches, hospitals, museums, orchestras, and schools</a:t>
            </a:r>
          </a:p>
        </p:txBody>
      </p:sp>
      <p:sp>
        <p:nvSpPr>
          <p:cNvPr id="633858" name="Rectangle 2"/>
          <p:cNvSpPr>
            <a:spLocks noGrp="1" noChangeArrowheads="1"/>
          </p:cNvSpPr>
          <p:nvPr>
            <p:ph type="title"/>
          </p:nvPr>
        </p:nvSpPr>
        <p:spPr>
          <a:xfrm>
            <a:off x="271463" y="154781"/>
            <a:ext cx="8666162" cy="982266"/>
          </a:xfrm>
        </p:spPr>
        <p:txBody>
          <a:bodyPr/>
          <a:lstStyle/>
          <a:p>
            <a:r>
              <a:rPr lang="en-US" sz="4000" dirty="0">
                <a:solidFill>
                  <a:schemeClr val="tx1"/>
                </a:solidFill>
              </a:rPr>
              <a:t>Philanthropy and Leadership</a:t>
            </a:r>
          </a:p>
        </p:txBody>
      </p:sp>
    </p:spTree>
    <p:extLst>
      <p:ext uri="{BB962C8B-B14F-4D97-AF65-F5344CB8AC3E}">
        <p14:creationId xmlns:p14="http://schemas.microsoft.com/office/powerpoint/2010/main" val="2036066678"/>
      </p:ext>
    </p:extLst>
  </p:cSld>
  <p:clrMapOvr>
    <a:masterClrMapping/>
  </p:clrMapOvr>
  <p:transition>
    <p:push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1" name="Rectangle 3"/>
          <p:cNvSpPr>
            <a:spLocks noGrp="1" noChangeArrowheads="1"/>
          </p:cNvSpPr>
          <p:nvPr>
            <p:ph idx="1"/>
          </p:nvPr>
        </p:nvSpPr>
        <p:spPr>
          <a:xfrm>
            <a:off x="249239" y="1722120"/>
            <a:ext cx="8726487" cy="3205878"/>
          </a:xfrm>
        </p:spPr>
        <p:txBody>
          <a:bodyPr>
            <a:normAutofit fontScale="85000" lnSpcReduction="10000"/>
          </a:bodyPr>
          <a:lstStyle/>
          <a:p>
            <a:pPr>
              <a:buFontTx/>
              <a:buNone/>
            </a:pPr>
            <a:r>
              <a:rPr lang="en-US" sz="2800" dirty="0"/>
              <a:t>Entrepreneurship is:</a:t>
            </a:r>
          </a:p>
          <a:p>
            <a:r>
              <a:rPr lang="en-US" sz="2800" dirty="0"/>
              <a:t>Taught at over 2,000 colleges, universities, and community colleges.</a:t>
            </a:r>
          </a:p>
          <a:p>
            <a:r>
              <a:rPr lang="en-US" sz="2800" dirty="0"/>
              <a:t>The focus of a number of educational grants.</a:t>
            </a:r>
          </a:p>
          <a:p>
            <a:r>
              <a:rPr lang="en-US" sz="2800" dirty="0"/>
              <a:t>Creates most of the net new jobs nationwide.</a:t>
            </a:r>
          </a:p>
          <a:p>
            <a:r>
              <a:rPr lang="en-US" sz="2800" dirty="0"/>
              <a:t>Self-employment eliminates “glass ceilings” and “glass walls” for women and minorities.</a:t>
            </a:r>
          </a:p>
          <a:p>
            <a:r>
              <a:rPr lang="en-US" sz="2800" dirty="0"/>
              <a:t>Gaining and growing in elementary through high schools.</a:t>
            </a:r>
          </a:p>
        </p:txBody>
      </p:sp>
      <p:sp>
        <p:nvSpPr>
          <p:cNvPr id="631810" name="Rectangle 2"/>
          <p:cNvSpPr>
            <a:spLocks noGrp="1" noChangeArrowheads="1"/>
          </p:cNvSpPr>
          <p:nvPr>
            <p:ph type="title"/>
          </p:nvPr>
        </p:nvSpPr>
        <p:spPr>
          <a:xfrm>
            <a:off x="271463" y="154781"/>
            <a:ext cx="8666162" cy="982266"/>
          </a:xfrm>
        </p:spPr>
        <p:txBody>
          <a:bodyPr/>
          <a:lstStyle/>
          <a:p>
            <a:r>
              <a:rPr lang="en-US" sz="4000" dirty="0">
                <a:solidFill>
                  <a:schemeClr val="tx1"/>
                </a:solidFill>
              </a:rPr>
              <a:t>The Entrepreneurial Revolution</a:t>
            </a:r>
          </a:p>
        </p:txBody>
      </p:sp>
    </p:spTree>
    <p:extLst>
      <p:ext uri="{BB962C8B-B14F-4D97-AF65-F5344CB8AC3E}">
        <p14:creationId xmlns:p14="http://schemas.microsoft.com/office/powerpoint/2010/main" val="1658903184"/>
      </p:ext>
    </p:extLst>
  </p:cSld>
  <p:clrMapOvr>
    <a:masterClrMapping/>
  </p:clrMapOvr>
  <p:transition>
    <p:push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5" name="Rectangle 3"/>
          <p:cNvSpPr>
            <a:spLocks noGrp="1" noChangeArrowheads="1"/>
          </p:cNvSpPr>
          <p:nvPr>
            <p:ph idx="1"/>
          </p:nvPr>
        </p:nvSpPr>
        <p:spPr>
          <a:xfrm>
            <a:off x="249239" y="1965960"/>
            <a:ext cx="8726487" cy="2962038"/>
          </a:xfrm>
        </p:spPr>
        <p:txBody>
          <a:bodyPr/>
          <a:lstStyle/>
          <a:p>
            <a:r>
              <a:rPr lang="en-US" dirty="0"/>
              <a:t>The poor get richer</a:t>
            </a:r>
          </a:p>
          <a:p>
            <a:r>
              <a:rPr lang="en-US" dirty="0"/>
              <a:t>Equal opportunities (not equal incomes) are created</a:t>
            </a:r>
          </a:p>
          <a:p>
            <a:r>
              <a:rPr lang="en-US" dirty="0"/>
              <a:t>Economic mobility increases</a:t>
            </a:r>
          </a:p>
          <a:p>
            <a:r>
              <a:rPr lang="en-US" dirty="0"/>
              <a:t>Social mobility increases</a:t>
            </a:r>
          </a:p>
        </p:txBody>
      </p:sp>
      <p:sp>
        <p:nvSpPr>
          <p:cNvPr id="637954" name="Rectangle 2"/>
          <p:cNvSpPr>
            <a:spLocks noGrp="1" noChangeArrowheads="1"/>
          </p:cNvSpPr>
          <p:nvPr>
            <p:ph type="title"/>
          </p:nvPr>
        </p:nvSpPr>
        <p:spPr>
          <a:xfrm>
            <a:off x="271463" y="154781"/>
            <a:ext cx="8666162" cy="982266"/>
          </a:xfrm>
        </p:spPr>
        <p:txBody>
          <a:bodyPr/>
          <a:lstStyle/>
          <a:p>
            <a:r>
              <a:rPr lang="en-US" sz="4000" dirty="0">
                <a:solidFill>
                  <a:schemeClr val="tx1"/>
                </a:solidFill>
              </a:rPr>
              <a:t>Building an Entrepreneurial Society</a:t>
            </a:r>
          </a:p>
        </p:txBody>
      </p:sp>
    </p:spTree>
    <p:extLst>
      <p:ext uri="{BB962C8B-B14F-4D97-AF65-F5344CB8AC3E}">
        <p14:creationId xmlns:p14="http://schemas.microsoft.com/office/powerpoint/2010/main" val="1814640421"/>
      </p:ext>
    </p:extLst>
  </p:cSld>
  <p:clrMapOvr>
    <a:masterClrMapping/>
  </p:clrMapOvr>
  <p:transition>
    <p:push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13652"/>
            <a:ext cx="8229600" cy="2634955"/>
          </a:xfrm>
        </p:spPr>
        <p:txBody>
          <a:bodyPr>
            <a:noAutofit/>
          </a:bodyPr>
          <a:lstStyle/>
          <a:p>
            <a:pPr>
              <a:buFont typeface="+mj-lt"/>
              <a:buAutoNum type="arabicPeriod"/>
            </a:pPr>
            <a:r>
              <a:rPr lang="en-US" sz="1600" dirty="0" smtClean="0"/>
              <a:t>Introduction </a:t>
            </a:r>
            <a:r>
              <a:rPr lang="en-US" sz="1600" dirty="0"/>
              <a:t>and course </a:t>
            </a:r>
            <a:r>
              <a:rPr lang="en-US" sz="1600" dirty="0" smtClean="0"/>
              <a:t>overview, The </a:t>
            </a:r>
            <a:r>
              <a:rPr lang="en-US" sz="1600" dirty="0"/>
              <a:t>basic concepts of </a:t>
            </a:r>
            <a:r>
              <a:rPr lang="en-US" sz="1600" dirty="0" smtClean="0"/>
              <a:t>innovation, The </a:t>
            </a:r>
            <a:r>
              <a:rPr lang="en-US" sz="1600" dirty="0"/>
              <a:t>basic concepts of entrepreneurship</a:t>
            </a:r>
          </a:p>
          <a:p>
            <a:pPr marL="341313" indent="-341313">
              <a:buFont typeface="Arial" pitchFamily="34" charset="0"/>
              <a:buAutoNum type="arabicPeriod"/>
            </a:pPr>
            <a:r>
              <a:rPr lang="id-ID" sz="1600" dirty="0" smtClean="0"/>
              <a:t>The </a:t>
            </a:r>
            <a:r>
              <a:rPr lang="id-ID" sz="1600" dirty="0"/>
              <a:t>Entrepreneurial </a:t>
            </a:r>
            <a:r>
              <a:rPr lang="en-US" sz="1600" dirty="0"/>
              <a:t>P</a:t>
            </a:r>
            <a:r>
              <a:rPr lang="id-ID" sz="1600" dirty="0" smtClean="0"/>
              <a:t>rocess</a:t>
            </a:r>
            <a:endParaRPr lang="en-US" sz="1600" dirty="0"/>
          </a:p>
          <a:p>
            <a:pPr marL="341313" indent="-341313">
              <a:buAutoNum type="arabicPeriod"/>
            </a:pPr>
            <a:r>
              <a:rPr lang="id-ID" sz="1600" dirty="0" smtClean="0"/>
              <a:t>The </a:t>
            </a:r>
            <a:r>
              <a:rPr lang="en-US" sz="1600" dirty="0" smtClean="0"/>
              <a:t>C</a:t>
            </a:r>
            <a:r>
              <a:rPr lang="id-ID" sz="1600" dirty="0" smtClean="0"/>
              <a:t>oncept </a:t>
            </a:r>
            <a:r>
              <a:rPr lang="id-ID" sz="1600" dirty="0"/>
              <a:t>of </a:t>
            </a:r>
            <a:r>
              <a:rPr lang="en-US" sz="1600" dirty="0" smtClean="0"/>
              <a:t>I</a:t>
            </a:r>
            <a:r>
              <a:rPr lang="id-ID" sz="1600" dirty="0" smtClean="0"/>
              <a:t>ntrapreneurship</a:t>
            </a:r>
            <a:endParaRPr lang="id-ID" sz="1600" dirty="0"/>
          </a:p>
          <a:p>
            <a:pPr marL="341313" indent="-341313">
              <a:buAutoNum type="arabicPeriod"/>
            </a:pPr>
            <a:r>
              <a:rPr lang="en-US" sz="1600" dirty="0" smtClean="0">
                <a:solidFill>
                  <a:srgbClr val="FF0000"/>
                </a:solidFill>
              </a:rPr>
              <a:t>The </a:t>
            </a:r>
            <a:r>
              <a:rPr lang="en-US" sz="1600" dirty="0">
                <a:solidFill>
                  <a:srgbClr val="FF0000"/>
                </a:solidFill>
              </a:rPr>
              <a:t>Global </a:t>
            </a:r>
            <a:r>
              <a:rPr lang="en-US" sz="1600" dirty="0" smtClean="0">
                <a:solidFill>
                  <a:srgbClr val="FF0000"/>
                </a:solidFill>
              </a:rPr>
              <a:t>Entrepreneurial Revolution </a:t>
            </a:r>
            <a:r>
              <a:rPr lang="en-US" sz="1600" dirty="0">
                <a:solidFill>
                  <a:srgbClr val="FF0000"/>
                </a:solidFill>
              </a:rPr>
              <a:t>for Flatter W</a:t>
            </a:r>
            <a:r>
              <a:rPr lang="en-US" sz="1600" dirty="0" smtClean="0">
                <a:solidFill>
                  <a:srgbClr val="FF0000"/>
                </a:solidFill>
              </a:rPr>
              <a:t>orld</a:t>
            </a:r>
          </a:p>
          <a:p>
            <a:pPr marL="341313" indent="-341313">
              <a:buAutoNum type="arabicPeriod"/>
            </a:pPr>
            <a:r>
              <a:rPr lang="en-US" sz="1600" dirty="0" smtClean="0"/>
              <a:t>The Entrepreneurial Mind: Crafting a Personal Entrepreneurial Strategy </a:t>
            </a:r>
          </a:p>
          <a:p>
            <a:pPr marL="341313" indent="-341313">
              <a:buAutoNum type="arabicPeriod"/>
            </a:pPr>
            <a:r>
              <a:rPr lang="en-US" sz="1600" dirty="0" smtClean="0"/>
              <a:t>UTS</a:t>
            </a:r>
            <a:endParaRPr lang="id-ID" sz="1600" dirty="0"/>
          </a:p>
          <a:p>
            <a:pPr marL="0" indent="0">
              <a:lnSpc>
                <a:spcPct val="150000"/>
              </a:lnSpc>
              <a:spcBef>
                <a:spcPts val="600"/>
              </a:spcBef>
              <a:buNone/>
            </a:pPr>
            <a:endParaRPr lang="en-US" sz="1600" dirty="0"/>
          </a:p>
        </p:txBody>
      </p:sp>
      <p:sp>
        <p:nvSpPr>
          <p:cNvPr id="2" name="Title 1"/>
          <p:cNvSpPr>
            <a:spLocks noGrp="1"/>
          </p:cNvSpPr>
          <p:nvPr>
            <p:ph type="title"/>
          </p:nvPr>
        </p:nvSpPr>
        <p:spPr/>
        <p:txBody>
          <a:bodyPr/>
          <a:lstStyle/>
          <a:p>
            <a:r>
              <a:rPr lang="en-US" dirty="0" smtClean="0"/>
              <a:t>PRA MID TEST</a:t>
            </a:r>
            <a:endParaRPr lang="en-US" dirty="0">
              <a:latin typeface="Constantia" pitchFamily="18" charset="0"/>
            </a:endParaRPr>
          </a:p>
        </p:txBody>
      </p:sp>
      <p:grpSp>
        <p:nvGrpSpPr>
          <p:cNvPr id="10" name="Group 9"/>
          <p:cNvGrpSpPr/>
          <p:nvPr/>
        </p:nvGrpSpPr>
        <p:grpSpPr>
          <a:xfrm>
            <a:off x="1850065" y="3653597"/>
            <a:ext cx="7740502" cy="673402"/>
            <a:chOff x="1850065" y="3189767"/>
            <a:chExt cx="7740502" cy="673402"/>
          </a:xfrm>
        </p:grpSpPr>
        <p:sp>
          <p:nvSpPr>
            <p:cNvPr id="7" name="Chevron 6"/>
            <p:cNvSpPr/>
            <p:nvPr/>
          </p:nvSpPr>
          <p:spPr>
            <a:xfrm>
              <a:off x="1850065" y="3189767"/>
              <a:ext cx="7740502"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1850065" y="3673148"/>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1850065" y="3431458"/>
              <a:ext cx="7740502"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74872111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5914571" cy="2525687"/>
          </a:xfrm>
        </p:spPr>
        <p:txBody>
          <a:bodyPr>
            <a:noAutofit/>
          </a:bodyPr>
          <a:lstStyle/>
          <a:p>
            <a:pPr>
              <a:buFont typeface="+mj-lt"/>
              <a:buAutoNum type="arabicPeriod" startAt="7"/>
            </a:pPr>
            <a:r>
              <a:rPr lang="en-US" sz="1600" dirty="0"/>
              <a:t>Clean Commerce: Seeing opportunity through a sustainability lens</a:t>
            </a:r>
          </a:p>
          <a:p>
            <a:pPr>
              <a:buFont typeface="+mj-lt"/>
              <a:buAutoNum type="arabicPeriod" startAt="7"/>
            </a:pPr>
            <a:r>
              <a:rPr lang="en-US" sz="1600" dirty="0" smtClean="0"/>
              <a:t>Innovation imperative; Organizing </a:t>
            </a:r>
            <a:r>
              <a:rPr lang="en-US" sz="1600" dirty="0"/>
              <a:t>innovation and entrepreneurship</a:t>
            </a:r>
          </a:p>
          <a:p>
            <a:pPr>
              <a:buFont typeface="+mj-lt"/>
              <a:buAutoNum type="arabicPeriod" startAt="7"/>
            </a:pPr>
            <a:r>
              <a:rPr lang="en-US" sz="1600" dirty="0" smtClean="0"/>
              <a:t>Network </a:t>
            </a:r>
            <a:r>
              <a:rPr lang="en-US" sz="1600" dirty="0"/>
              <a:t>and </a:t>
            </a:r>
            <a:r>
              <a:rPr lang="en-US" sz="1600" dirty="0" smtClean="0"/>
              <a:t>systems; Innovative manufacturing</a:t>
            </a:r>
          </a:p>
          <a:p>
            <a:pPr>
              <a:buFont typeface="+mj-lt"/>
              <a:buAutoNum type="arabicPeriod" startAt="7"/>
            </a:pPr>
            <a:r>
              <a:rPr lang="en-US" sz="1600" dirty="0" smtClean="0"/>
              <a:t>Individual Presentation</a:t>
            </a:r>
          </a:p>
          <a:p>
            <a:pPr>
              <a:buFont typeface="+mj-lt"/>
              <a:buAutoNum type="arabicPeriod" startAt="7"/>
            </a:pPr>
            <a:r>
              <a:rPr lang="en-US" sz="1600" dirty="0" smtClean="0"/>
              <a:t>Individual Presentation</a:t>
            </a:r>
            <a:endParaRPr lang="en-US" sz="1600" dirty="0"/>
          </a:p>
          <a:p>
            <a:pPr>
              <a:buFont typeface="+mj-lt"/>
              <a:buAutoNum type="arabicPeriod" startAt="7"/>
            </a:pPr>
            <a:r>
              <a:rPr lang="en-US" sz="1600" dirty="0" smtClean="0"/>
              <a:t>UAS</a:t>
            </a:r>
            <a:endParaRPr lang="en-US" sz="1600" dirty="0"/>
          </a:p>
        </p:txBody>
      </p:sp>
      <p:sp>
        <p:nvSpPr>
          <p:cNvPr id="2" name="Title 1"/>
          <p:cNvSpPr>
            <a:spLocks noGrp="1"/>
          </p:cNvSpPr>
          <p:nvPr>
            <p:ph type="title"/>
          </p:nvPr>
        </p:nvSpPr>
        <p:spPr/>
        <p:txBody>
          <a:bodyPr>
            <a:normAutofit/>
          </a:bodyPr>
          <a:lstStyle/>
          <a:p>
            <a:r>
              <a:rPr lang="en-US" sz="2500" b="1" cap="small" dirty="0" smtClean="0">
                <a:latin typeface="Constantia" pitchFamily="18" charset="0"/>
                <a:cs typeface="+mj-cs"/>
              </a:rPr>
              <a:t>AFTER MID TEST</a:t>
            </a:r>
            <a:endParaRPr lang="en-US" sz="2500" b="1" cap="small" dirty="0">
              <a:latin typeface="Constantia" pitchFamily="18" charset="0"/>
              <a:cs typeface="+mj-cs"/>
            </a:endParaRPr>
          </a:p>
        </p:txBody>
      </p:sp>
      <p:grpSp>
        <p:nvGrpSpPr>
          <p:cNvPr id="6" name="Group 5"/>
          <p:cNvGrpSpPr/>
          <p:nvPr/>
        </p:nvGrpSpPr>
        <p:grpSpPr>
          <a:xfrm>
            <a:off x="-988707" y="4076872"/>
            <a:ext cx="8291513" cy="673402"/>
            <a:chOff x="1850064" y="3189767"/>
            <a:chExt cx="8021556" cy="673402"/>
          </a:xfrm>
        </p:grpSpPr>
        <p:sp>
          <p:nvSpPr>
            <p:cNvPr id="7" name="Chevron 6"/>
            <p:cNvSpPr/>
            <p:nvPr/>
          </p:nvSpPr>
          <p:spPr>
            <a:xfrm>
              <a:off x="1850065" y="3189767"/>
              <a:ext cx="7546989" cy="190021"/>
            </a:xfrm>
            <a:prstGeom prst="chevron">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1850064" y="3673148"/>
              <a:ext cx="8021556" cy="190021"/>
            </a:xfrm>
            <a:prstGeom prst="chevron">
              <a:avLst>
                <a:gd name="adj" fmla="val 488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1850064" y="3431458"/>
              <a:ext cx="7786576" cy="190021"/>
            </a:xfrm>
            <a:prstGeom prst="chevron">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p:cNvGrpSpPr/>
          <p:nvPr/>
        </p:nvGrpSpPr>
        <p:grpSpPr>
          <a:xfrm rot="16200000">
            <a:off x="3087428" y="461958"/>
            <a:ext cx="7740503" cy="673402"/>
            <a:chOff x="1864355" y="3189768"/>
            <a:chExt cx="7740503" cy="673402"/>
          </a:xfrm>
        </p:grpSpPr>
        <p:sp>
          <p:nvSpPr>
            <p:cNvPr id="11" name="Chevron 10"/>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887966792"/>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By the end of this chapter you will develop an understanding </a:t>
            </a:r>
            <a:r>
              <a:rPr lang="en-US" dirty="0" smtClean="0"/>
              <a:t>the transformation and revolution of entrepreneurship</a:t>
            </a:r>
            <a:endParaRPr lang="en-US" dirty="0"/>
          </a:p>
        </p:txBody>
      </p:sp>
      <p:sp>
        <p:nvSpPr>
          <p:cNvPr id="2" name="Title 1"/>
          <p:cNvSpPr>
            <a:spLocks noGrp="1"/>
          </p:cNvSpPr>
          <p:nvPr>
            <p:ph type="title"/>
          </p:nvPr>
        </p:nvSpPr>
        <p:spPr/>
        <p:txBody>
          <a:bodyPr/>
          <a:lstStyle/>
          <a:p>
            <a:r>
              <a:rPr lang="en-US" dirty="0" smtClean="0"/>
              <a:t>Course goal</a:t>
            </a:r>
            <a:endParaRPr lang="en-US" dirty="0"/>
          </a:p>
        </p:txBody>
      </p:sp>
    </p:spTree>
    <p:extLst>
      <p:ext uri="{BB962C8B-B14F-4D97-AF65-F5344CB8AC3E}">
        <p14:creationId xmlns:p14="http://schemas.microsoft.com/office/powerpoint/2010/main" val="308531020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1" name="Rectangle 3"/>
          <p:cNvSpPr>
            <a:spLocks noGrp="1" noChangeArrowheads="1"/>
          </p:cNvSpPr>
          <p:nvPr>
            <p:ph idx="1"/>
          </p:nvPr>
        </p:nvSpPr>
        <p:spPr>
          <a:xfrm>
            <a:off x="381001" y="1783080"/>
            <a:ext cx="8594725" cy="3144918"/>
          </a:xfrm>
        </p:spPr>
        <p:txBody>
          <a:bodyPr/>
          <a:lstStyle/>
          <a:p>
            <a:r>
              <a:rPr lang="en-US" dirty="0" smtClean="0"/>
              <a:t>Adoption </a:t>
            </a:r>
            <a:r>
              <a:rPr lang="en-US" dirty="0"/>
              <a:t>of the entrepreneurial mind-set is growing exponentially larger and faster</a:t>
            </a:r>
          </a:p>
        </p:txBody>
      </p:sp>
      <p:sp>
        <p:nvSpPr>
          <p:cNvPr id="616450" name="Rectangle 2"/>
          <p:cNvSpPr>
            <a:spLocks noGrp="1" noChangeArrowheads="1"/>
          </p:cNvSpPr>
          <p:nvPr>
            <p:ph type="title"/>
          </p:nvPr>
        </p:nvSpPr>
        <p:spPr>
          <a:xfrm>
            <a:off x="381001" y="154781"/>
            <a:ext cx="8556625" cy="982266"/>
          </a:xfrm>
        </p:spPr>
        <p:txBody>
          <a:bodyPr>
            <a:normAutofit/>
          </a:bodyPr>
          <a:lstStyle/>
          <a:p>
            <a:r>
              <a:rPr lang="en-US" sz="3700" dirty="0">
                <a:solidFill>
                  <a:schemeClr val="tx1"/>
                </a:solidFill>
              </a:rPr>
              <a:t>Entrepreneurship Flattens the World</a:t>
            </a:r>
          </a:p>
        </p:txBody>
      </p:sp>
    </p:spTree>
    <p:extLst>
      <p:ext uri="{BB962C8B-B14F-4D97-AF65-F5344CB8AC3E}">
        <p14:creationId xmlns:p14="http://schemas.microsoft.com/office/powerpoint/2010/main" val="3323245084"/>
      </p:ext>
    </p:extLst>
  </p:cSld>
  <p:clrMapOvr>
    <a:masterClrMapping/>
  </p:clrMapOvr>
  <p:transition>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1" name="Rectangle 3"/>
          <p:cNvSpPr>
            <a:spLocks noGrp="1" noChangeArrowheads="1"/>
          </p:cNvSpPr>
          <p:nvPr>
            <p:ph idx="1"/>
          </p:nvPr>
        </p:nvSpPr>
        <p:spPr>
          <a:xfrm>
            <a:off x="381000" y="1722120"/>
            <a:ext cx="8726488" cy="3205878"/>
          </a:xfrm>
        </p:spPr>
        <p:txBody>
          <a:bodyPr/>
          <a:lstStyle/>
          <a:p>
            <a:pPr>
              <a:buFontTx/>
              <a:buNone/>
            </a:pPr>
            <a:r>
              <a:rPr lang="en-US" dirty="0"/>
              <a:t>A 2000 EU Economic Action Plan calls for:</a:t>
            </a:r>
          </a:p>
          <a:p>
            <a:pPr lvl="1"/>
            <a:r>
              <a:rPr lang="en-US" dirty="0"/>
              <a:t>Fueling entrepreneurial mind-sets</a:t>
            </a:r>
          </a:p>
          <a:p>
            <a:pPr lvl="1"/>
            <a:r>
              <a:rPr lang="en-US" dirty="0"/>
              <a:t>Encouraging more people to become entrepreneurs</a:t>
            </a:r>
          </a:p>
          <a:p>
            <a:pPr lvl="1"/>
            <a:r>
              <a:rPr lang="en-US" dirty="0"/>
              <a:t>Gearing entrepreneurs for growth and competitiveness</a:t>
            </a:r>
          </a:p>
          <a:p>
            <a:pPr lvl="1"/>
            <a:r>
              <a:rPr lang="en-US" dirty="0"/>
              <a:t>Improving the flow of finance</a:t>
            </a:r>
          </a:p>
          <a:p>
            <a:pPr lvl="1"/>
            <a:r>
              <a:rPr lang="en-US" dirty="0"/>
              <a:t>Creating a more entrepreneurial-friendly regulatory and administrative framework</a:t>
            </a:r>
          </a:p>
          <a:p>
            <a:pPr lvl="1"/>
            <a:endParaRPr lang="en-US" dirty="0"/>
          </a:p>
        </p:txBody>
      </p:sp>
      <p:sp>
        <p:nvSpPr>
          <p:cNvPr id="662530" name="Rectangle 2"/>
          <p:cNvSpPr>
            <a:spLocks noGrp="1" noChangeArrowheads="1"/>
          </p:cNvSpPr>
          <p:nvPr>
            <p:ph type="title"/>
          </p:nvPr>
        </p:nvSpPr>
        <p:spPr>
          <a:xfrm>
            <a:off x="381000" y="194073"/>
            <a:ext cx="8737600" cy="806053"/>
          </a:xfrm>
        </p:spPr>
        <p:txBody>
          <a:bodyPr/>
          <a:lstStyle/>
          <a:p>
            <a:r>
              <a:rPr lang="en-US" sz="4000" dirty="0">
                <a:solidFill>
                  <a:schemeClr val="tx1"/>
                </a:solidFill>
              </a:rPr>
              <a:t>Entrepreneurship Around the Globe</a:t>
            </a:r>
          </a:p>
        </p:txBody>
      </p:sp>
    </p:spTree>
    <p:extLst>
      <p:ext uri="{BB962C8B-B14F-4D97-AF65-F5344CB8AC3E}">
        <p14:creationId xmlns:p14="http://schemas.microsoft.com/office/powerpoint/2010/main" val="2970940605"/>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5" name="Rectangle 3"/>
          <p:cNvSpPr>
            <a:spLocks noGrp="1" noChangeArrowheads="1"/>
          </p:cNvSpPr>
          <p:nvPr>
            <p:ph idx="1"/>
          </p:nvPr>
        </p:nvSpPr>
        <p:spPr>
          <a:xfrm>
            <a:off x="533401" y="1706880"/>
            <a:ext cx="8442325" cy="3221118"/>
          </a:xfrm>
        </p:spPr>
        <p:txBody>
          <a:bodyPr>
            <a:normAutofit fontScale="92500"/>
          </a:bodyPr>
          <a:lstStyle/>
          <a:p>
            <a:pPr marL="514350" indent="-514350">
              <a:buFontTx/>
              <a:buNone/>
            </a:pPr>
            <a:r>
              <a:rPr lang="en-US" dirty="0"/>
              <a:t>That are Changing the World</a:t>
            </a:r>
          </a:p>
          <a:p>
            <a:pPr marL="514350" indent="-514350">
              <a:buFontTx/>
              <a:buAutoNum type="arabicPeriod"/>
            </a:pPr>
            <a:r>
              <a:rPr lang="en-US" dirty="0"/>
              <a:t>Entrepreneurship is the new management paradigm for thinking and reasoning.</a:t>
            </a:r>
          </a:p>
          <a:p>
            <a:pPr marL="514350" indent="-514350">
              <a:buFontTx/>
              <a:buAutoNum type="arabicPeriod"/>
            </a:pPr>
            <a:r>
              <a:rPr lang="en-US" dirty="0"/>
              <a:t>Entrepreneurship has spawned a new education paradigm for learning and teaching.</a:t>
            </a:r>
          </a:p>
          <a:p>
            <a:pPr marL="514350" indent="-514350">
              <a:buFontTx/>
              <a:buAutoNum type="arabicPeriod"/>
            </a:pPr>
            <a:r>
              <a:rPr lang="en-US" dirty="0"/>
              <a:t>Entrepreneurship is becoming a dominant management model for running nonprofit businesses and social ventures.</a:t>
            </a:r>
          </a:p>
          <a:p>
            <a:pPr marL="514350" indent="-514350">
              <a:buFontTx/>
              <a:buAutoNum type="arabicPeriod"/>
            </a:pPr>
            <a:r>
              <a:rPr lang="en-US" dirty="0"/>
              <a:t>Entrepreneurship is transcending business schools.</a:t>
            </a:r>
          </a:p>
          <a:p>
            <a:pPr marL="866775" lvl="1" indent="-476250">
              <a:buFontTx/>
              <a:buAutoNum type="arabicPeriod"/>
            </a:pPr>
            <a:endParaRPr lang="en-US" dirty="0"/>
          </a:p>
        </p:txBody>
      </p:sp>
      <p:sp>
        <p:nvSpPr>
          <p:cNvPr id="663554" name="Rectangle 2"/>
          <p:cNvSpPr>
            <a:spLocks noGrp="1" noChangeArrowheads="1"/>
          </p:cNvSpPr>
          <p:nvPr>
            <p:ph type="title"/>
          </p:nvPr>
        </p:nvSpPr>
        <p:spPr>
          <a:xfrm>
            <a:off x="457200" y="194073"/>
            <a:ext cx="8478838" cy="806053"/>
          </a:xfrm>
        </p:spPr>
        <p:txBody>
          <a:bodyPr>
            <a:normAutofit/>
          </a:bodyPr>
          <a:lstStyle/>
          <a:p>
            <a:r>
              <a:rPr lang="en-US" sz="3700">
                <a:solidFill>
                  <a:schemeClr val="tx1"/>
                </a:solidFill>
              </a:rPr>
              <a:t>Four Entrepreneurial Transformations</a:t>
            </a:r>
          </a:p>
        </p:txBody>
      </p:sp>
    </p:spTree>
    <p:extLst>
      <p:ext uri="{BB962C8B-B14F-4D97-AF65-F5344CB8AC3E}">
        <p14:creationId xmlns:p14="http://schemas.microsoft.com/office/powerpoint/2010/main" val="2923598205"/>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7" name="Rectangle 3"/>
          <p:cNvSpPr>
            <a:spLocks noGrp="1" noChangeArrowheads="1"/>
          </p:cNvSpPr>
          <p:nvPr>
            <p:ph idx="1"/>
          </p:nvPr>
        </p:nvSpPr>
        <p:spPr>
          <a:xfrm>
            <a:off x="457201" y="1706880"/>
            <a:ext cx="8518525" cy="3221118"/>
          </a:xfrm>
        </p:spPr>
        <p:txBody>
          <a:bodyPr/>
          <a:lstStyle/>
          <a:p>
            <a:r>
              <a:rPr lang="en-US" dirty="0"/>
              <a:t>Entrepreneurship is an important political phenomenon.</a:t>
            </a:r>
          </a:p>
          <a:p>
            <a:r>
              <a:rPr lang="en-US" dirty="0"/>
              <a:t>The linkage between entrepreneurship and public policy is increasingly important.</a:t>
            </a:r>
          </a:p>
        </p:txBody>
      </p:sp>
      <p:sp>
        <p:nvSpPr>
          <p:cNvPr id="625666" name="Rectangle 2"/>
          <p:cNvSpPr>
            <a:spLocks noGrp="1" noChangeArrowheads="1"/>
          </p:cNvSpPr>
          <p:nvPr>
            <p:ph type="title"/>
          </p:nvPr>
        </p:nvSpPr>
        <p:spPr>
          <a:xfrm>
            <a:off x="381001" y="154781"/>
            <a:ext cx="8556625" cy="982266"/>
          </a:xfrm>
        </p:spPr>
        <p:txBody>
          <a:bodyPr>
            <a:normAutofit fontScale="90000"/>
          </a:bodyPr>
          <a:lstStyle/>
          <a:p>
            <a:r>
              <a:rPr lang="en-US" sz="3700">
                <a:solidFill>
                  <a:schemeClr val="tx1"/>
                </a:solidFill>
              </a:rPr>
              <a:t>Innovation + Entrepreneurship = Prosperity and Philanthropy</a:t>
            </a:r>
          </a:p>
        </p:txBody>
      </p:sp>
    </p:spTree>
    <p:extLst>
      <p:ext uri="{BB962C8B-B14F-4D97-AF65-F5344CB8AC3E}">
        <p14:creationId xmlns:p14="http://schemas.microsoft.com/office/powerpoint/2010/main" val="61256714"/>
      </p:ext>
    </p:extLst>
  </p:cSld>
  <p:clrMapOvr>
    <a:masterClrMapping/>
  </p:clrMapOvr>
  <p:transition>
    <p:push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3" name="Rectangle 3"/>
          <p:cNvSpPr>
            <a:spLocks noGrp="1" noChangeArrowheads="1"/>
          </p:cNvSpPr>
          <p:nvPr>
            <p:ph idx="1"/>
          </p:nvPr>
        </p:nvSpPr>
        <p:spPr>
          <a:xfrm>
            <a:off x="381001" y="1844040"/>
            <a:ext cx="8594725" cy="3083958"/>
          </a:xfrm>
        </p:spPr>
        <p:txBody>
          <a:bodyPr/>
          <a:lstStyle/>
          <a:p>
            <a:pPr>
              <a:buFontTx/>
              <a:buNone/>
            </a:pPr>
            <a:r>
              <a:rPr lang="en-US" dirty="0">
                <a:latin typeface="Times" charset="0"/>
              </a:rPr>
              <a:t>Landmark Research findings by David Birch of MIT</a:t>
            </a:r>
          </a:p>
          <a:p>
            <a:r>
              <a:rPr lang="en-US" dirty="0">
                <a:latin typeface="Times" charset="0"/>
              </a:rPr>
              <a:t>New firms created 81.5 percent of the net new jobs from 1969 to 1976.</a:t>
            </a:r>
          </a:p>
          <a:p>
            <a:r>
              <a:rPr lang="en-US" dirty="0">
                <a:latin typeface="Times" charset="0"/>
              </a:rPr>
              <a:t>According to the U.S. Small Business Administration’s Office of Advocacy, in 2004 small firm with fewer than 500 employees represented 99.9 percent of the 26.8 million businesses in the United States.  </a:t>
            </a:r>
          </a:p>
        </p:txBody>
      </p:sp>
      <p:sp>
        <p:nvSpPr>
          <p:cNvPr id="624642" name="Rectangle 2"/>
          <p:cNvSpPr>
            <a:spLocks noGrp="1" noChangeArrowheads="1"/>
          </p:cNvSpPr>
          <p:nvPr>
            <p:ph type="title"/>
          </p:nvPr>
        </p:nvSpPr>
        <p:spPr>
          <a:xfrm>
            <a:off x="381001" y="154781"/>
            <a:ext cx="8556625" cy="982266"/>
          </a:xfrm>
        </p:spPr>
        <p:txBody>
          <a:bodyPr/>
          <a:lstStyle/>
          <a:p>
            <a:r>
              <a:rPr lang="en-US">
                <a:solidFill>
                  <a:schemeClr val="tx1"/>
                </a:solidFill>
              </a:rPr>
              <a:t>Job Creation</a:t>
            </a:r>
          </a:p>
        </p:txBody>
      </p:sp>
    </p:spTree>
    <p:extLst>
      <p:ext uri="{BB962C8B-B14F-4D97-AF65-F5344CB8AC3E}">
        <p14:creationId xmlns:p14="http://schemas.microsoft.com/office/powerpoint/2010/main" val="1389706223"/>
      </p:ext>
    </p:extLst>
  </p:cSld>
  <p:clrMapOvr>
    <a:masterClrMapping/>
  </p:clrMapOvr>
  <p:transition>
    <p:push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D40529-A348-4B16-A8D7-9003BD9474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Hardcover</Template>
  <TotalTime>0</TotalTime>
  <Words>557</Words>
  <Application>Microsoft Office PowerPoint</Application>
  <PresentationFormat>On-screen Show (16:9)</PresentationFormat>
  <Paragraphs>84</Paragraphs>
  <Slides>18</Slides>
  <Notes>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Hardcover</vt:lpstr>
      <vt:lpstr>INNOVATION &amp; ENTREPRENEURSHIP</vt:lpstr>
      <vt:lpstr>PRA MID TEST</vt:lpstr>
      <vt:lpstr>AFTER MID TEST</vt:lpstr>
      <vt:lpstr>Course goal</vt:lpstr>
      <vt:lpstr>Entrepreneurship Flattens the World</vt:lpstr>
      <vt:lpstr>Entrepreneurship Around the Globe</vt:lpstr>
      <vt:lpstr>Four Entrepreneurial Transformations</vt:lpstr>
      <vt:lpstr>Innovation + Entrepreneurship = Prosperity and Philanthropy</vt:lpstr>
      <vt:lpstr>Job Creation</vt:lpstr>
      <vt:lpstr>New Venture Formation</vt:lpstr>
      <vt:lpstr>Examples of Mega-Entrepreneurs Who Started in Their 20s</vt:lpstr>
      <vt:lpstr>PowerPoint Presentation</vt:lpstr>
      <vt:lpstr>PowerPoint Presentation</vt:lpstr>
      <vt:lpstr>Angel Investors</vt:lpstr>
      <vt:lpstr>PowerPoint Presentation</vt:lpstr>
      <vt:lpstr>Philanthropy and Leadership</vt:lpstr>
      <vt:lpstr>The Entrepreneurial Revolution</vt:lpstr>
      <vt:lpstr>Building an Entrepreneurial Society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2016-01-09T06:49:13Z</dcterms:created>
  <dcterms:modified xsi:type="dcterms:W3CDTF">2016-09-18T04:40:09Z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TC016745539991</vt:lpwstr>
  </property>
</Properties>
</file>