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4" r:id="rId2"/>
  </p:sldMasterIdLst>
  <p:notesMasterIdLst>
    <p:notesMasterId r:id="rId27"/>
  </p:notesMasterIdLst>
  <p:handoutMasterIdLst>
    <p:handoutMasterId r:id="rId28"/>
  </p:handoutMasterIdLst>
  <p:sldIdLst>
    <p:sldId id="260" r:id="rId3"/>
    <p:sldId id="270" r:id="rId4"/>
    <p:sldId id="271" r:id="rId5"/>
    <p:sldId id="306" r:id="rId6"/>
    <p:sldId id="307" r:id="rId7"/>
    <p:sldId id="308" r:id="rId8"/>
    <p:sldId id="309" r:id="rId9"/>
    <p:sldId id="310" r:id="rId10"/>
    <p:sldId id="311" r:id="rId11"/>
    <p:sldId id="312" r:id="rId12"/>
    <p:sldId id="315" r:id="rId13"/>
    <p:sldId id="316" r:id="rId14"/>
    <p:sldId id="318" r:id="rId15"/>
    <p:sldId id="319" r:id="rId16"/>
    <p:sldId id="322" r:id="rId17"/>
    <p:sldId id="323" r:id="rId18"/>
    <p:sldId id="340" r:id="rId19"/>
    <p:sldId id="343" r:id="rId20"/>
    <p:sldId id="344" r:id="rId21"/>
    <p:sldId id="346" r:id="rId22"/>
    <p:sldId id="347" r:id="rId23"/>
    <p:sldId id="349" r:id="rId24"/>
    <p:sldId id="326" r:id="rId25"/>
    <p:sldId id="329"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88087" autoAdjust="0"/>
  </p:normalViewPr>
  <p:slideViewPr>
    <p:cSldViewPr snapToGrid="0">
      <p:cViewPr>
        <p:scale>
          <a:sx n="60" d="100"/>
          <a:sy n="60" d="100"/>
        </p:scale>
        <p:origin x="-898" y="-82"/>
      </p:cViewPr>
      <p:guideLst>
        <p:guide orient="horz" pos="1620"/>
        <p:guide orient="horz" pos="1560"/>
        <p:guide orient="horz" pos="2129"/>
        <p:guide pos="4889"/>
        <p:guide pos="2881"/>
        <p:guide pos="192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3" d="100"/>
          <a:sy n="83" d="100"/>
        </p:scale>
        <p:origin x="-315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329676-9C87-4D7C-944A-0DD307B2C7B1}" type="datetimeFigureOut">
              <a:rPr lang="en-US" smtClean="0"/>
              <a:t>9/18/2016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96363B-7B8B-4E86-9185-97E5B0480ABF}" type="slidenum">
              <a:rPr lang="en-US" smtClean="0"/>
              <a:t>‹#›</a:t>
            </a:fld>
            <a:endParaRPr lang="en-US"/>
          </a:p>
        </p:txBody>
      </p:sp>
    </p:spTree>
    <p:extLst>
      <p:ext uri="{BB962C8B-B14F-4D97-AF65-F5344CB8AC3E}">
        <p14:creationId xmlns:p14="http://schemas.microsoft.com/office/powerpoint/2010/main" val="133929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238EB-1332-402A-89CC-5E06E40D1C9E}" type="datetimeFigureOut">
              <a:rPr lang="en-US" smtClean="0"/>
              <a:pPr/>
              <a:t>9/18/2016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C02BD-617F-443A-9DC6-BE620467D6B3}" type="slidenum">
              <a:rPr lang="en-US" smtClean="0"/>
              <a:pPr/>
              <a:t>‹#›</a:t>
            </a:fld>
            <a:endParaRPr lang="en-US"/>
          </a:p>
        </p:txBody>
      </p:sp>
    </p:spTree>
    <p:extLst>
      <p:ext uri="{BB962C8B-B14F-4D97-AF65-F5344CB8AC3E}">
        <p14:creationId xmlns:p14="http://schemas.microsoft.com/office/powerpoint/2010/main" val="62737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template is in wide-screen format and demonstrates how transitions,</a:t>
            </a:r>
            <a:r>
              <a:rPr lang="en-US" baseline="0" dirty="0" smtClean="0"/>
              <a:t> animations, and multimedia choreography can be used to enrich a presentation.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a:t>
            </a:fld>
            <a:endParaRPr lang="en-US"/>
          </a:p>
        </p:txBody>
      </p:sp>
    </p:spTree>
    <p:extLst>
      <p:ext uri="{BB962C8B-B14F-4D97-AF65-F5344CB8AC3E}">
        <p14:creationId xmlns:p14="http://schemas.microsoft.com/office/powerpoint/2010/main" val="118433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2</a:t>
            </a:fld>
            <a:endParaRPr lang="en-US"/>
          </a:p>
        </p:txBody>
      </p:sp>
    </p:spTree>
    <p:extLst>
      <p:ext uri="{BB962C8B-B14F-4D97-AF65-F5344CB8AC3E}">
        <p14:creationId xmlns:p14="http://schemas.microsoft.com/office/powerpoint/2010/main" val="119404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3</a:t>
            </a:fld>
            <a:endParaRPr lang="en-US"/>
          </a:p>
        </p:txBody>
      </p:sp>
    </p:spTree>
    <p:extLst>
      <p:ext uri="{BB962C8B-B14F-4D97-AF65-F5344CB8AC3E}">
        <p14:creationId xmlns:p14="http://schemas.microsoft.com/office/powerpoint/2010/main" val="2193822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BB9E250D-4728-4489-B7B4-8024EB6FC44C}" type="slidenum">
              <a:rPr lang="en-US" sz="1200"/>
              <a:pPr eaLnBrk="1" hangingPunct="1"/>
              <a:t>17</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DBF21523-68D4-4E22-B0D7-4BD7C9049F38}" type="slidenum">
              <a:rPr lang="en-US" sz="1200"/>
              <a:pPr eaLnBrk="1" hangingPunct="1"/>
              <a:t>18</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1AFA75E4-912B-4783-82B3-4D15A1CFE576}" type="slidenum">
              <a:rPr lang="en-US" sz="1200"/>
              <a:pPr eaLnBrk="1" hangingPunct="1"/>
              <a:t>19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8AC41DD5-374F-4442-8883-4EA1619F1826}" type="slidenum">
              <a:rPr lang="en-US" sz="1200"/>
              <a:pPr eaLnBrk="1" hangingPunct="1"/>
              <a:t>20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79110ADF-7159-4826-95A0-5E60FD090871}" type="slidenum">
              <a:rPr lang="en-US" sz="1200"/>
              <a:pPr eaLnBrk="1" hangingPunct="1"/>
              <a:t>21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313EFA52-AEF2-4395-B257-2984C01661AE}" type="slidenum">
              <a:rPr lang="en-US" sz="1200"/>
              <a:pPr eaLnBrk="1" hangingPunct="1"/>
              <a:t>22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jpeg"/><Relationship Id="rId3" Type="http://schemas.microsoft.com/office/2007/relationships/media" Target="../media/media2.wmv"/><Relationship Id="rId7" Type="http://schemas.openxmlformats.org/officeDocument/2006/relationships/slideMaster" Target="../slideMasters/slideMaster1.xml"/><Relationship Id="rId12" Type="http://schemas.openxmlformats.org/officeDocument/2006/relationships/image" Target="../media/image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6.jpeg"/><Relationship Id="rId5" Type="http://schemas.microsoft.com/office/2007/relationships/media" Target="../media/media3.wmv"/><Relationship Id="rId10" Type="http://schemas.openxmlformats.org/officeDocument/2006/relationships/image" Target="../media/image5.png"/><Relationship Id="rId4" Type="http://schemas.openxmlformats.org/officeDocument/2006/relationships/video" Target="../media/media2.wmv"/><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8" cstate="print"/>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D8284DC-B054-45EA-B030-034005E6E510}" type="slidenum">
              <a:rPr lang="en-US" smtClean="0"/>
              <a:pPr/>
              <a:t>‹#›</a:t>
            </a:fld>
            <a:endParaRPr lang="en-US"/>
          </a:p>
        </p:txBody>
      </p:sp>
      <p:grpSp>
        <p:nvGrpSpPr>
          <p:cNvPr id="8" name="Group 7"/>
          <p:cNvGrpSpPr/>
          <p:nvPr/>
        </p:nvGrpSpPr>
        <p:grpSpPr>
          <a:xfrm>
            <a:off x="1194101" y="2165647"/>
            <a:ext cx="6779110" cy="923330"/>
            <a:chOff x="1172584" y="1381459"/>
            <a:chExt cx="6779110" cy="1231106"/>
          </a:xfrm>
          <a:effectLst>
            <a:outerShdw blurRad="38100" dist="12700" dir="16200000" rotWithShape="0">
              <a:prstClr val="black">
                <a:alpha val="30000"/>
              </a:prstClr>
            </a:outerShdw>
          </a:effectLst>
        </p:grpSpPr>
        <p:sp>
          <p:nvSpPr>
            <p:cNvPr id="9" name="TextBox 8"/>
            <p:cNvSpPr txBox="1"/>
            <p:nvPr/>
          </p:nvSpPr>
          <p:spPr>
            <a:xfrm>
              <a:off x="4147073" y="1381459"/>
              <a:ext cx="877163" cy="1231106"/>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040803"/>
            <a:ext cx="6777318" cy="1298987"/>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825897"/>
            <a:ext cx="6400800" cy="131445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9"/>
          <a:srcRect l="-238" t="25119" r="-357" b="-637"/>
          <a:stretch/>
        </p:blipFill>
        <p:spPr>
          <a:xfrm>
            <a:off x="-1" y="10886"/>
            <a:ext cx="9198429" cy="5170713"/>
          </a:xfrm>
          <a:prstGeom prst="rect">
            <a:avLst/>
          </a:prstGeom>
          <a:noFill/>
          <a:ln>
            <a:noFill/>
          </a:ln>
        </p:spPr>
      </p:pic>
      <p:sp>
        <p:nvSpPr>
          <p:cNvPr id="13" name="Rectangle 12"/>
          <p:cNvSpPr/>
          <p:nvPr userDrawn="1"/>
        </p:nvSpPr>
        <p:spPr>
          <a:xfrm>
            <a:off x="3886200" y="0"/>
            <a:ext cx="4114800" cy="51435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ettyImages_sdd30005019vm_n.wmv">
            <a:hlinkClick r:id="" action="ppaction://media"/>
          </p:cNvPr>
          <p:cNvPicPr>
            <a:picLocks noChangeAspect="1"/>
          </p:cNvPicPr>
          <p:nvPr userDrawn="1">
            <a:videoFile r:link="rId4"/>
            <p:extLst>
              <p:ext uri="{DAA4B4D4-6D71-4841-9C94-3DE7FCFB9230}">
                <p14:media xmlns:p14="http://schemas.microsoft.com/office/powerpoint/2010/main" r:embed="rId3"/>
              </p:ext>
            </p:extLst>
          </p:nvPr>
        </p:nvPicPr>
        <p:blipFill rotWithShape="1">
          <a:blip r:embed="rId10"/>
          <a:srcRect l="5841" r="3869"/>
          <a:stretch/>
        </p:blipFill>
        <p:spPr>
          <a:xfrm>
            <a:off x="4721087" y="375388"/>
            <a:ext cx="1997764"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4443" y="375388"/>
            <a:ext cx="2255157" cy="1506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ettyImages_rlhoceanlife_058_n.wmv">
            <a:hlinkClick r:id="" action="ppaction://media"/>
          </p:cNvPr>
          <p:cNvPicPr>
            <a:picLocks noChangeAspect="1"/>
          </p:cNvPicPr>
          <p:nvPr userDrawn="1">
            <a:videoFile r:link="rId6"/>
            <p:extLst>
              <p:ext uri="{DAA4B4D4-6D71-4841-9C94-3DE7FCFB9230}">
                <p14:media xmlns:p14="http://schemas.microsoft.com/office/powerpoint/2010/main" r:embed="rId5"/>
              </p:ext>
            </p:extLst>
          </p:nvPr>
        </p:nvPicPr>
        <p:blipFill rotWithShape="1">
          <a:blip r:embed="rId12" cstate="print"/>
          <a:srcRect l="-2"/>
          <a:stretch/>
        </p:blipFill>
        <p:spPr>
          <a:xfrm>
            <a:off x="-149088" y="375388"/>
            <a:ext cx="1997765"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GettyImages_200300145-001.jpg"/>
          <p:cNvPicPr>
            <a:picLocks noChangeAspect="1"/>
          </p:cNvPicPr>
          <p:nvPr userDrawn="1"/>
        </p:nvPicPr>
        <p:blipFill>
          <a:blip r:embed="rId13"/>
          <a:srcRect/>
          <a:stretch>
            <a:fillRect/>
          </a:stretch>
        </p:blipFill>
        <p:spPr>
          <a:xfrm>
            <a:off x="7029114" y="375388"/>
            <a:ext cx="2231136" cy="1501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4833" fill="hold"/>
                                        <p:tgtEl>
                                          <p:spTgt spid="16"/>
                                        </p:tgtEl>
                                      </p:cBhvr>
                                    </p:cmd>
                                  </p:childTnLst>
                                </p:cTn>
                              </p:par>
                              <p:par>
                                <p:cTn id="11" presetID="1" presetClass="mediacall" presetSubtype="0" fill="hold" nodeType="withEffect">
                                  <p:stCondLst>
                                    <p:cond delay="0"/>
                                  </p:stCondLst>
                                  <p:childTnLst>
                                    <p:cmd type="call" cmd="playFrom(0.0)">
                                      <p:cBhvr>
                                        <p:cTn id="12" dur="20833" fill="hold"/>
                                        <p:tgtEl>
                                          <p:spTgt spid="14"/>
                                        </p:tgtEl>
                                      </p:cBhvr>
                                    </p:cmd>
                                  </p:childTnLst>
                                </p:cTn>
                              </p:par>
                            </p:childTnLst>
                          </p:cTn>
                        </p:par>
                        <p:par>
                          <p:cTn id="13" fill="hold">
                            <p:stCondLst>
                              <p:cond delay="24833"/>
                            </p:stCondLst>
                            <p:childTnLst>
                              <p:par>
                                <p:cTn id="14" presetID="1" presetClass="mediacall" presetSubtype="0" fill="hold" nodeType="afterEffect">
                                  <p:stCondLst>
                                    <p:cond delay="0"/>
                                  </p:stCondLst>
                                  <p:childTnLst>
                                    <p:cmd type="call" cmd="playFrom(0.0)">
                                      <p:cBhvr>
                                        <p:cTn id="15" dur="155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p:cTn id="21" repeatCount="indefinite" fill="hold" display="0">
                  <p:stCondLst>
                    <p:cond delay="indefinite"/>
                  </p:stCondLst>
                  <p:endCondLst>
                    <p:cond evt="onPrev" delay="0">
                      <p:tgtEl>
                        <p:sldTgt/>
                      </p:tgtEl>
                    </p:cond>
                  </p:endCondLst>
                </p:cTn>
                <p:tgtEl>
                  <p:spTgt spid="16"/>
                </p:tgtEl>
              </p:cMediaNode>
            </p:video>
            <p:video>
              <p:cMediaNode>
                <p:cTn id="22" repeatCount="indefinite" fill="hold" display="0">
                  <p:stCondLst>
                    <p:cond delay="indefinite"/>
                  </p:stCondLst>
                  <p:endCondLst>
                    <p:cond evt="onPrev" delay="0">
                      <p:tgtEl>
                        <p:sldTgt/>
                      </p:tgtEl>
                    </p:cond>
                  </p:endCondLst>
                </p:cTn>
                <p:tgtEl>
                  <p:spTgt spid="14"/>
                </p:tgtEl>
              </p:cMediaNode>
            </p:video>
            <p:video>
              <p:cMediaNode vol="80000">
                <p:cTn id="23" repeatCount="indefinite" fill="hold" display="0">
                  <p:stCondLst>
                    <p:cond delay="indefinite"/>
                  </p:stCondLst>
                </p:cTn>
                <p:tgtEl>
                  <p:spTgt spid="12"/>
                </p:tgtEl>
              </p:cMediaNode>
            </p:video>
          </p:childTnLst>
        </p:cTn>
      </p:par>
    </p:tnLst>
    <p:bldLst>
      <p:bldP spid="1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grpSp>
        <p:nvGrpSpPr>
          <p:cNvPr id="11" name="Group 10"/>
          <p:cNvGrpSpPr/>
          <p:nvPr/>
        </p:nvGrpSpPr>
        <p:grpSpPr>
          <a:xfrm>
            <a:off x="1172584" y="1044163"/>
            <a:ext cx="6779110" cy="923330"/>
            <a:chOff x="1172584" y="1381459"/>
            <a:chExt cx="6779110" cy="1231106"/>
          </a:xfrm>
        </p:grpSpPr>
        <p:sp>
          <p:nvSpPr>
            <p:cNvPr id="15" name="TextBox 14"/>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1" y="419549"/>
            <a:ext cx="1678193" cy="417507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9" y="637391"/>
            <a:ext cx="5507917" cy="37678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grpSp>
        <p:nvGrpSpPr>
          <p:cNvPr id="11" name="Group 10"/>
          <p:cNvGrpSpPr/>
          <p:nvPr/>
        </p:nvGrpSpPr>
        <p:grpSpPr>
          <a:xfrm rot="5400000">
            <a:off x="4594069" y="2045201"/>
            <a:ext cx="4110116" cy="923330"/>
            <a:chOff x="1815339" y="1381459"/>
            <a:chExt cx="5480154" cy="923330"/>
          </a:xfrm>
        </p:grpSpPr>
        <p:sp>
          <p:nvSpPr>
            <p:cNvPr id="12" name="TextBox 11"/>
            <p:cNvSpPr txBox="1"/>
            <p:nvPr/>
          </p:nvSpPr>
          <p:spPr>
            <a:xfrm>
              <a:off x="4000879" y="1381459"/>
              <a:ext cx="1169551"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11"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357" b="-637"/>
          <a:stretch/>
        </p:blipFill>
        <p:spPr>
          <a:xfrm>
            <a:off x="-1" y="10886"/>
            <a:ext cx="9198429" cy="5170713"/>
          </a:xfrm>
          <a:prstGeom prst="rect">
            <a:avLst/>
          </a:prstGeom>
          <a:noFill/>
          <a:ln>
            <a:noFill/>
          </a:ln>
        </p:spPr>
      </p:pic>
      <p:sp>
        <p:nvSpPr>
          <p:cNvPr id="8" name="Rectangle 7"/>
          <p:cNvSpPr/>
          <p:nvPr userDrawn="1"/>
        </p:nvSpPr>
        <p:spPr>
          <a:xfrm>
            <a:off x="-228600" y="1943100"/>
            <a:ext cx="9601200" cy="97155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6913249" y="2305878"/>
            <a:ext cx="1523181" cy="112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a:srcRect/>
          <a:stretch>
            <a:fillRect/>
          </a:stretch>
        </p:blipFill>
        <p:spPr>
          <a:xfrm>
            <a:off x="5218045" y="2295939"/>
            <a:ext cx="1500808" cy="110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30" y="2197164"/>
            <a:ext cx="4837113" cy="510778"/>
          </a:xfrm>
        </p:spPr>
        <p:txBody>
          <a:bodyPr anchor="t">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53"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fltVal val="0"/>
                                          </p:val>
                                        </p:tav>
                                        <p:tav tm="100000">
                                          <p:val>
                                            <p:strVal val="#ppt_w"/>
                                          </p:val>
                                        </p:tav>
                                      </p:tavLst>
                                    </p:anim>
                                    <p:anim calcmode="lin" valueType="num">
                                      <p:cBhvr>
                                        <p:cTn id="11" dur="2000" fill="hold"/>
                                        <p:tgtEl>
                                          <p:spTgt spid="9"/>
                                        </p:tgtEl>
                                        <p:attrNameLst>
                                          <p:attrName>ppt_h</p:attrName>
                                        </p:attrNameLst>
                                      </p:cBhvr>
                                      <p:tavLst>
                                        <p:tav tm="0">
                                          <p:val>
                                            <p:fltVal val="0"/>
                                          </p:val>
                                        </p:tav>
                                        <p:tav tm="100000">
                                          <p:val>
                                            <p:strVal val="#ppt_h"/>
                                          </p:val>
                                        </p:tav>
                                      </p:tavLst>
                                    </p:anim>
                                    <p:animEffect transition="in" filter="fade">
                                      <p:cBhvr>
                                        <p:cTn id="12" dur="2000"/>
                                        <p:tgtEl>
                                          <p:spTgt spid="9"/>
                                        </p:tgtEl>
                                      </p:cBhvr>
                                    </p:animEffect>
                                  </p:childTnLst>
                                </p:cTn>
                              </p:par>
                              <p:par>
                                <p:cTn id="13" presetID="53" presetClass="entr" presetSubtype="0" fill="hold" nodeType="withEffect">
                                  <p:stCondLst>
                                    <p:cond delay="2000"/>
                                  </p:stCondLst>
                                  <p:childTnLst>
                                    <p:set>
                                      <p:cBhvr>
                                        <p:cTn id="14" dur="1" fill="hold">
                                          <p:stCondLst>
                                            <p:cond delay="0"/>
                                          </p:stCondLst>
                                        </p:cTn>
                                        <p:tgtEl>
                                          <p:spTgt spid="10">
                                            <p:bg/>
                                          </p:spTgt>
                                        </p:tgtEl>
                                        <p:attrNameLst>
                                          <p:attrName>style.visibility</p:attrName>
                                        </p:attrNameLst>
                                      </p:cBhvr>
                                      <p:to>
                                        <p:strVal val="visible"/>
                                      </p:to>
                                    </p:set>
                                    <p:anim calcmode="lin" valueType="num">
                                      <p:cBhvr>
                                        <p:cTn id="15" dur="2000" fill="hold"/>
                                        <p:tgtEl>
                                          <p:spTgt spid="10">
                                            <p:bg/>
                                          </p:spTgt>
                                        </p:tgtEl>
                                        <p:attrNameLst>
                                          <p:attrName>ppt_w</p:attrName>
                                        </p:attrNameLst>
                                      </p:cBhvr>
                                      <p:tavLst>
                                        <p:tav tm="0">
                                          <p:val>
                                            <p:fltVal val="0"/>
                                          </p:val>
                                        </p:tav>
                                        <p:tav tm="100000">
                                          <p:val>
                                            <p:strVal val="#ppt_w"/>
                                          </p:val>
                                        </p:tav>
                                      </p:tavLst>
                                    </p:anim>
                                    <p:anim calcmode="lin" valueType="num">
                                      <p:cBhvr>
                                        <p:cTn id="16" dur="2000" fill="hold"/>
                                        <p:tgtEl>
                                          <p:spTgt spid="10">
                                            <p:bg/>
                                          </p:spTgt>
                                        </p:tgtEl>
                                        <p:attrNameLst>
                                          <p:attrName>ppt_h</p:attrName>
                                        </p:attrNameLst>
                                      </p:cBhvr>
                                      <p:tavLst>
                                        <p:tav tm="0">
                                          <p:val>
                                            <p:fltVal val="0"/>
                                          </p:val>
                                        </p:tav>
                                        <p:tav tm="100000">
                                          <p:val>
                                            <p:strVal val="#ppt_h"/>
                                          </p:val>
                                        </p:tav>
                                      </p:tavLst>
                                    </p:anim>
                                    <p:animEffect transition="in" filter="fade">
                                      <p:cBhvr>
                                        <p:cTn id="17" dur="2000"/>
                                        <p:tgtEl>
                                          <p:spTgt spid="10">
                                            <p:bg/>
                                          </p:spTgt>
                                        </p:tgtEl>
                                      </p:cBhvr>
                                    </p:animEffect>
                                  </p:childTnLst>
                                </p:cTn>
                              </p:par>
                            </p:childTnLst>
                          </p:cTn>
                        </p:par>
                        <p:par>
                          <p:cTn id="18" fill="hold">
                            <p:stCondLst>
                              <p:cond delay="4000"/>
                            </p:stCondLst>
                            <p:childTnLst>
                              <p:par>
                                <p:cTn id="19" presetID="1" presetClass="mediacall" presetSubtype="0" fill="hold" nodeType="afterEffect">
                                  <p:stCondLst>
                                    <p:cond delay="0"/>
                                  </p:stCondLst>
                                  <p:childTnLst>
                                    <p:cmd type="call" cmd="playFrom(0.0)">
                                      <p:cBhvr>
                                        <p:cTn id="20" dur="155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repeatCount="indefinite" fill="hold" display="0">
                  <p:stCondLst>
                    <p:cond delay="indefinite"/>
                  </p:stCondLst>
                </p:cTn>
                <p:tgtEl>
                  <p:spTgt spid="11"/>
                </p:tgtEl>
              </p:cMediaNode>
            </p:video>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044163"/>
            <a:ext cx="6779110" cy="923330"/>
            <a:chOff x="1172584" y="1381459"/>
            <a:chExt cx="6779110" cy="1231106"/>
          </a:xfrm>
        </p:grpSpPr>
        <p:sp>
          <p:nvSpPr>
            <p:cNvPr id="13" name="TextBox 12"/>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5143500"/>
          </a:xfrm>
          <a:prstGeom prst="rect">
            <a:avLst/>
          </a:prstGeom>
        </p:spPr>
      </p:pic>
      <p:grpSp>
        <p:nvGrpSpPr>
          <p:cNvPr id="7" name="Group 7"/>
          <p:cNvGrpSpPr/>
          <p:nvPr/>
        </p:nvGrpSpPr>
        <p:grpSpPr>
          <a:xfrm>
            <a:off x="1172584" y="2165684"/>
            <a:ext cx="6779110" cy="923330"/>
            <a:chOff x="1172584" y="1381459"/>
            <a:chExt cx="6779110" cy="1231106"/>
          </a:xfrm>
        </p:grpSpPr>
        <p:sp>
          <p:nvSpPr>
            <p:cNvPr id="9" name="TextBox 8"/>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1" y="903643"/>
            <a:ext cx="7754713" cy="1433037"/>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9" y="2825488"/>
            <a:ext cx="7734747" cy="1125140"/>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C817505-E79A-4CE3-955B-46529E59C72C}" type="datetimeFigureOut">
              <a:rPr lang="en-US" smtClean="0"/>
              <a:pPr/>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044163"/>
            <a:ext cx="6779110" cy="923330"/>
            <a:chOff x="1172584" y="1381459"/>
            <a:chExt cx="6779110" cy="1231106"/>
          </a:xfrm>
        </p:grpSpPr>
        <p:sp>
          <p:nvSpPr>
            <p:cNvPr id="14" name="TextBox 13"/>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1680210"/>
            <a:ext cx="3803904" cy="29077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1680210"/>
            <a:ext cx="3803904" cy="29077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1680210"/>
            <a:ext cx="3442446" cy="493776"/>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210696"/>
            <a:ext cx="3803904" cy="23797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1680210"/>
            <a:ext cx="3447288" cy="493776"/>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08276"/>
            <a:ext cx="3799728" cy="23797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C817505-E79A-4CE3-955B-46529E59C72C}" type="datetimeFigureOut">
              <a:rPr lang="en-US" smtClean="0"/>
              <a:pPr/>
              <a:t>9/18/2016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284DC-B054-45EA-B030-034005E6E510}" type="slidenum">
              <a:rPr lang="en-US" smtClean="0"/>
              <a:pPr/>
              <a:t>‹#›</a:t>
            </a:fld>
            <a:endParaRPr lang="en-US"/>
          </a:p>
        </p:txBody>
      </p:sp>
      <p:grpSp>
        <p:nvGrpSpPr>
          <p:cNvPr id="14" name="Group 13"/>
          <p:cNvGrpSpPr/>
          <p:nvPr/>
        </p:nvGrpSpPr>
        <p:grpSpPr>
          <a:xfrm>
            <a:off x="1172584" y="1044163"/>
            <a:ext cx="6779110" cy="923330"/>
            <a:chOff x="1172584" y="1381459"/>
            <a:chExt cx="6779110" cy="1231106"/>
          </a:xfrm>
        </p:grpSpPr>
        <p:sp>
          <p:nvSpPr>
            <p:cNvPr id="16" name="TextBox 15"/>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C817505-E79A-4CE3-955B-46529E59C72C}" type="datetimeFigureOut">
              <a:rPr lang="en-US" smtClean="0"/>
              <a:pPr/>
              <a:t>9/18/2016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284DC-B054-45EA-B030-034005E6E510}" type="slidenum">
              <a:rPr lang="en-US" smtClean="0"/>
              <a:pPr/>
              <a:t>‹#›</a:t>
            </a:fld>
            <a:endParaRPr lang="en-US"/>
          </a:p>
        </p:txBody>
      </p:sp>
      <p:grpSp>
        <p:nvGrpSpPr>
          <p:cNvPr id="10" name="Group 9"/>
          <p:cNvGrpSpPr/>
          <p:nvPr/>
        </p:nvGrpSpPr>
        <p:grpSpPr>
          <a:xfrm>
            <a:off x="1172584" y="1044163"/>
            <a:ext cx="6779110" cy="923330"/>
            <a:chOff x="1172584" y="1381459"/>
            <a:chExt cx="6779110" cy="1231106"/>
          </a:xfrm>
        </p:grpSpPr>
        <p:sp>
          <p:nvSpPr>
            <p:cNvPr id="14" name="TextBox 13"/>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17505-E79A-4CE3-955B-46529E59C72C}" type="datetimeFigureOut">
              <a:rPr lang="en-US" smtClean="0"/>
              <a:pPr/>
              <a:t>9/18/2016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80" y="1258647"/>
            <a:ext cx="3422483" cy="141519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2" y="419549"/>
            <a:ext cx="4116667" cy="4175074"/>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80" y="2702859"/>
            <a:ext cx="3411725" cy="1887967"/>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2" y="3501614"/>
            <a:ext cx="7767021" cy="483547"/>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500224"/>
            <a:ext cx="4772156" cy="2698512"/>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3993229"/>
            <a:ext cx="7756264" cy="603647"/>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1" y="427617"/>
            <a:ext cx="7756263" cy="790688"/>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8" y="1686261"/>
            <a:ext cx="7745505" cy="290836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4621082"/>
            <a:ext cx="2133600" cy="273844"/>
          </a:xfrm>
          <a:prstGeom prst="rect">
            <a:avLst/>
          </a:prstGeom>
        </p:spPr>
        <p:txBody>
          <a:bodyPr vert="horz" lIns="91440" tIns="45720" rIns="91440" bIns="45720" rtlCol="0" anchor="ctr"/>
          <a:lstStyle>
            <a:lvl1pPr algn="l">
              <a:defRPr sz="1200">
                <a:solidFill>
                  <a:schemeClr val="tx2"/>
                </a:solidFill>
              </a:defRPr>
            </a:lvl1pPr>
          </a:lstStyle>
          <a:p>
            <a:fld id="{0C817505-E79A-4CE3-955B-46529E59C72C}" type="datetimeFigureOut">
              <a:rPr lang="en-US" smtClean="0"/>
              <a:pPr/>
              <a:t>9/18/2016</a:t>
            </a:fld>
            <a:endParaRPr lang="en-US"/>
          </a:p>
        </p:txBody>
      </p:sp>
      <p:sp>
        <p:nvSpPr>
          <p:cNvPr id="5" name="Footer Placeholder 4"/>
          <p:cNvSpPr>
            <a:spLocks noGrp="1"/>
          </p:cNvSpPr>
          <p:nvPr>
            <p:ph type="ftr" sz="quarter" idx="3"/>
          </p:nvPr>
        </p:nvSpPr>
        <p:spPr>
          <a:xfrm>
            <a:off x="3124200" y="4621082"/>
            <a:ext cx="2895600" cy="273844"/>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4621082"/>
            <a:ext cx="2133600" cy="273844"/>
          </a:xfrm>
          <a:prstGeom prst="rect">
            <a:avLst/>
          </a:prstGeom>
        </p:spPr>
        <p:txBody>
          <a:bodyPr vert="horz" lIns="91440" tIns="45720" rIns="91440" bIns="45720" rtlCol="0" anchor="ctr"/>
          <a:lstStyle>
            <a:lvl1pPr algn="r">
              <a:defRPr sz="1200">
                <a:solidFill>
                  <a:schemeClr val="tx2"/>
                </a:solidFill>
              </a:defRPr>
            </a:lvl1pPr>
          </a:lstStyle>
          <a:p>
            <a:fld id="{4D8284DC-B054-45EA-B030-034005E6E5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51" r:id="rId12"/>
  </p:sldLayoutIdLst>
  <p:transition spd="slow">
    <p:fade/>
  </p:transition>
  <p:timing>
    <p:tnLst>
      <p:par>
        <p:cTn id="1" dur="indefinite" restart="never" nodeType="tmRoot"/>
      </p:par>
    </p:tnLst>
  </p:timing>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343400" y="2985413"/>
            <a:ext cx="5181600" cy="11656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schemeClr val="bg1"/>
              </a:solidFill>
              <a:effectLst>
                <a:reflection blurRad="6350" stA="55000" endA="300" endPos="45500" dir="5400000" sy="-100000" algn="bl" rotWithShape="0"/>
              </a:effectLst>
              <a:latin typeface="Copperplate Gothic Light" pitchFamily="34" charset="0"/>
            </a:endParaRPr>
          </a:p>
        </p:txBody>
      </p:sp>
      <p:sp>
        <p:nvSpPr>
          <p:cNvPr id="2" name="Title 1"/>
          <p:cNvSpPr>
            <a:spLocks noGrp="1"/>
          </p:cNvSpPr>
          <p:nvPr>
            <p:ph type="ctrTitle"/>
          </p:nvPr>
        </p:nvSpPr>
        <p:spPr>
          <a:xfrm>
            <a:off x="3944203" y="2031609"/>
            <a:ext cx="3993567" cy="1102519"/>
          </a:xfrm>
        </p:spPr>
        <p:txBody>
          <a:bodyPr>
            <a:normAutofit/>
          </a:bodyPr>
          <a:lstStyle/>
          <a:p>
            <a:r>
              <a:rPr lang="en-US" sz="2800" b="1" cap="small" dirty="0" smtClean="0">
                <a:effectLst/>
                <a:latin typeface="Constantia" pitchFamily="18" charset="0"/>
              </a:rPr>
              <a:t>INNOVATION &amp;</a:t>
            </a:r>
            <a:br>
              <a:rPr lang="en-US" sz="2800" b="1" cap="small" dirty="0" smtClean="0">
                <a:effectLst/>
                <a:latin typeface="Constantia" pitchFamily="18" charset="0"/>
              </a:rPr>
            </a:br>
            <a:r>
              <a:rPr lang="en-US" sz="2800" b="1" cap="small" dirty="0" smtClean="0">
                <a:effectLst/>
                <a:latin typeface="Constantia" pitchFamily="18" charset="0"/>
              </a:rPr>
              <a:t>ENTREPRENEURSHIP</a:t>
            </a:r>
            <a:endParaRPr lang="en-US" sz="2800" b="1" cap="small" dirty="0">
              <a:latin typeface="Constantia" pitchFamily="18" charset="0"/>
            </a:endParaRPr>
          </a:p>
        </p:txBody>
      </p:sp>
      <p:sp>
        <p:nvSpPr>
          <p:cNvPr id="8" name="Subtitle 7"/>
          <p:cNvSpPr>
            <a:spLocks noGrp="1"/>
          </p:cNvSpPr>
          <p:nvPr>
            <p:ph type="subTitle" idx="1"/>
          </p:nvPr>
        </p:nvSpPr>
        <p:spPr>
          <a:xfrm>
            <a:off x="3971499" y="3166281"/>
            <a:ext cx="3956543" cy="1787856"/>
          </a:xfrm>
        </p:spPr>
        <p:txBody>
          <a:bodyPr>
            <a:noAutofit/>
          </a:bodyPr>
          <a:lstStyle/>
          <a:p>
            <a:r>
              <a:rPr lang="en-US" sz="1400" dirty="0" smtClean="0"/>
              <a:t>Dr. </a:t>
            </a:r>
            <a:r>
              <a:rPr lang="en-US" sz="1400" dirty="0" err="1" smtClean="0"/>
              <a:t>Astri</a:t>
            </a:r>
            <a:r>
              <a:rPr lang="en-US" sz="1400" dirty="0" smtClean="0"/>
              <a:t> </a:t>
            </a:r>
            <a:r>
              <a:rPr lang="en-US" sz="1400" dirty="0" err="1" smtClean="0"/>
              <a:t>Ghina</a:t>
            </a:r>
            <a:r>
              <a:rPr lang="en-US" sz="1400" dirty="0" smtClean="0"/>
              <a:t/>
            </a:r>
            <a:br>
              <a:rPr lang="en-US" sz="1400" dirty="0" smtClean="0"/>
            </a:br>
            <a:endParaRPr lang="en-US" sz="1400" dirty="0" smtClean="0"/>
          </a:p>
          <a:p>
            <a:r>
              <a:rPr lang="en-US" sz="1600" dirty="0" smtClean="0"/>
              <a:t>E-mail: astri.ghina24@gmail.com</a:t>
            </a:r>
          </a:p>
          <a:p>
            <a:r>
              <a:rPr lang="en-US" sz="1600" dirty="0" smtClean="0"/>
              <a:t>Blog: aghina.staff.telkomuniversity.ac.id</a:t>
            </a:r>
          </a:p>
          <a:p>
            <a:r>
              <a:rPr lang="en-US" sz="1600" dirty="0" err="1" smtClean="0"/>
              <a:t>Whatsapp</a:t>
            </a:r>
            <a:r>
              <a:rPr lang="en-US" sz="1600" dirty="0" smtClean="0"/>
              <a:t>: 082233887886</a:t>
            </a:r>
          </a:p>
          <a:p>
            <a:r>
              <a:rPr lang="en-US" sz="1600" dirty="0" smtClean="0"/>
              <a:t>Line id: </a:t>
            </a:r>
            <a:r>
              <a:rPr lang="en-US" sz="1600" dirty="0" err="1" smtClean="0"/>
              <a:t>astri.ghina</a:t>
            </a:r>
            <a:endParaRPr lang="en-US" sz="1600" dirty="0" smtClean="0"/>
          </a:p>
          <a:p>
            <a:endParaRPr lang="en-US" sz="1400" dirty="0"/>
          </a:p>
        </p:txBody>
      </p:sp>
    </p:spTree>
    <p:extLst>
      <p:ext uri="{BB962C8B-B14F-4D97-AF65-F5344CB8AC3E}">
        <p14:creationId xmlns:p14="http://schemas.microsoft.com/office/powerpoint/2010/main" val="211202885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tim81551_ex0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444" y="163483"/>
            <a:ext cx="5291667" cy="481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66177"/>
      </p:ext>
    </p:extLst>
  </p:cSld>
  <p:clrMapOvr>
    <a:masterClrMapping/>
  </p:clrMapOvr>
  <p:transition>
    <p:push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tim81551_ex02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265" y="358562"/>
            <a:ext cx="6621639" cy="446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076813"/>
      </p:ext>
    </p:extLst>
  </p:cSld>
  <p:clrMapOvr>
    <a:masterClrMapping/>
  </p:clrMapOvr>
  <p:transition>
    <p:push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tim81551_ex02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48" y="219808"/>
            <a:ext cx="8230306" cy="468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551305"/>
      </p:ext>
    </p:extLst>
  </p:cSld>
  <p:clrMapOvr>
    <a:masterClrMapping/>
  </p:clrMapOvr>
  <p:transition>
    <p:push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71639" y="155240"/>
            <a:ext cx="8665987" cy="982265"/>
          </a:xfrm>
        </p:spPr>
        <p:txBody>
          <a:bodyPr/>
          <a:lstStyle/>
          <a:p>
            <a:r>
              <a:rPr lang="en-US" sz="3600" dirty="0">
                <a:solidFill>
                  <a:schemeClr val="tx1"/>
                </a:solidFill>
              </a:rPr>
              <a:t>The Entrepreneurial Mind in Action</a:t>
            </a:r>
          </a:p>
        </p:txBody>
      </p:sp>
      <p:sp>
        <p:nvSpPr>
          <p:cNvPr id="41987" name="Rectangle 3"/>
          <p:cNvSpPr>
            <a:spLocks noGrp="1" noChangeArrowheads="1"/>
          </p:cNvSpPr>
          <p:nvPr>
            <p:ph type="body" idx="1"/>
          </p:nvPr>
        </p:nvSpPr>
        <p:spPr>
          <a:xfrm>
            <a:off x="248709" y="1790700"/>
            <a:ext cx="8727722" cy="3137114"/>
          </a:xfrm>
        </p:spPr>
        <p:txBody>
          <a:bodyPr/>
          <a:lstStyle/>
          <a:p>
            <a:r>
              <a:rPr lang="en-US" dirty="0"/>
              <a:t>Successful entrepreneurs have a wide range of personality types</a:t>
            </a:r>
          </a:p>
          <a:p>
            <a:pPr lvl="1"/>
            <a:r>
              <a:rPr lang="en-US" dirty="0"/>
              <a:t>Research has considered genetics, family, education, career experience, etc., but no psychological model of entrepreneurship has been supported.</a:t>
            </a:r>
          </a:p>
          <a:p>
            <a:r>
              <a:rPr lang="en-US" dirty="0"/>
              <a:t>Acquired skills are more important that specific inherent traits</a:t>
            </a:r>
          </a:p>
        </p:txBody>
      </p:sp>
    </p:spTree>
    <p:extLst>
      <p:ext uri="{BB962C8B-B14F-4D97-AF65-F5344CB8AC3E}">
        <p14:creationId xmlns:p14="http://schemas.microsoft.com/office/powerpoint/2010/main" val="2795435694"/>
      </p:ext>
    </p:extLst>
  </p:cSld>
  <p:clrMapOvr>
    <a:masterClrMapping/>
  </p:clrMapOvr>
  <p:transition>
    <p:push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descr="tim81551_ex02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6" y="1325716"/>
            <a:ext cx="8586611" cy="223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46907"/>
      </p:ext>
    </p:extLst>
  </p:cSld>
  <p:clrMapOvr>
    <a:masterClrMapping/>
  </p:clrMapOvr>
  <p:transition>
    <p:push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tim81551_ex021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848" y="67317"/>
            <a:ext cx="4751917" cy="495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13904"/>
      </p:ext>
    </p:extLst>
  </p:cSld>
  <p:clrMapOvr>
    <a:masterClrMapping/>
  </p:clrMapOvr>
  <p:transition>
    <p:push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tim81551_ex021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6" y="827027"/>
            <a:ext cx="8447263" cy="366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524344"/>
      </p:ext>
    </p:extLst>
  </p:cSld>
  <p:clrMapOvr>
    <a:masterClrMapping/>
  </p:clrMapOvr>
  <p:transition>
    <p:push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mtClean="0"/>
              <a:t>Myth #1</a:t>
            </a:r>
          </a:p>
        </p:txBody>
      </p:sp>
      <p:sp>
        <p:nvSpPr>
          <p:cNvPr id="3" name="Content Placeholder 2"/>
          <p:cNvSpPr>
            <a:spLocks noGrp="1"/>
          </p:cNvSpPr>
          <p:nvPr>
            <p:ph idx="1"/>
          </p:nvPr>
        </p:nvSpPr>
        <p:spPr>
          <a:xfrm>
            <a:off x="699248" y="1803400"/>
            <a:ext cx="7745505" cy="2791222"/>
          </a:xfrm>
        </p:spPr>
        <p:txBody>
          <a:bodyPr>
            <a:normAutofit fontScale="92500"/>
          </a:bodyPr>
          <a:lstStyle/>
          <a:p>
            <a:pPr eaLnBrk="1" hangingPunct="1">
              <a:defRPr/>
            </a:pPr>
            <a:r>
              <a:rPr lang="en-US" b="1" dirty="0" smtClean="0"/>
              <a:t>It takes a lot of money to finance a new business.</a:t>
            </a:r>
            <a:r>
              <a:rPr lang="en-US" dirty="0" smtClean="0"/>
              <a:t> </a:t>
            </a:r>
          </a:p>
          <a:p>
            <a:pPr lvl="1" eaLnBrk="1" hangingPunct="1">
              <a:defRPr/>
            </a:pPr>
            <a:r>
              <a:rPr lang="en-US" dirty="0" smtClean="0">
                <a:ea typeface="+mn-ea"/>
                <a:cs typeface="+mn-cs"/>
              </a:rPr>
              <a:t>Not true. The typical start-up only requires about $25,000 to get going. The successful entrepreneurs who don’t believe the myth design their businesses to work with little cash. They borrow instead of paying for things. They rent instead of buy. And they turn fixed costs into variable costs by, say, paying people commissions instead of salaries.</a:t>
            </a:r>
          </a:p>
          <a:p>
            <a:pPr lvl="2" eaLnBrk="1" hangingPunct="1">
              <a:defRPr/>
            </a:pPr>
            <a:r>
              <a:rPr lang="en-US" dirty="0" smtClean="0">
                <a:ea typeface="+mn-ea"/>
                <a:cs typeface="+mn-cs"/>
              </a:rPr>
              <a:t>From Scott Shane “The Illusions of Entrepreneurship” 2008</a:t>
            </a:r>
            <a:endParaRPr lang="en-US" dirty="0" smtClean="0"/>
          </a:p>
        </p:txBody>
      </p:sp>
    </p:spTree>
    <p:extLst>
      <p:ext uri="{BB962C8B-B14F-4D97-AF65-F5344CB8AC3E}">
        <p14:creationId xmlns:p14="http://schemas.microsoft.com/office/powerpoint/2010/main" val="593250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dirty="0" smtClean="0"/>
              <a:t>Myth </a:t>
            </a:r>
            <a:r>
              <a:rPr lang="en-US" dirty="0" smtClean="0"/>
              <a:t>#2</a:t>
            </a:r>
            <a:endParaRPr lang="en-US" dirty="0" smtClean="0"/>
          </a:p>
        </p:txBody>
      </p:sp>
      <p:sp>
        <p:nvSpPr>
          <p:cNvPr id="3" name="Content Placeholder 2"/>
          <p:cNvSpPr>
            <a:spLocks noGrp="1"/>
          </p:cNvSpPr>
          <p:nvPr>
            <p:ph idx="1"/>
          </p:nvPr>
        </p:nvSpPr>
        <p:spPr>
          <a:xfrm>
            <a:off x="699248" y="1866900"/>
            <a:ext cx="7745505" cy="2727722"/>
          </a:xfrm>
        </p:spPr>
        <p:txBody>
          <a:bodyPr>
            <a:normAutofit lnSpcReduction="10000"/>
          </a:bodyPr>
          <a:lstStyle/>
          <a:p>
            <a:pPr eaLnBrk="1" hangingPunct="1">
              <a:defRPr/>
            </a:pPr>
            <a:r>
              <a:rPr lang="en-US" b="1" dirty="0" smtClean="0"/>
              <a:t>Start-ups can’t be financed with debt.</a:t>
            </a:r>
            <a:r>
              <a:rPr lang="en-US" dirty="0" smtClean="0"/>
              <a:t> </a:t>
            </a:r>
          </a:p>
          <a:p>
            <a:pPr lvl="1" eaLnBrk="1" hangingPunct="1">
              <a:defRPr/>
            </a:pPr>
            <a:r>
              <a:rPr lang="en-US" dirty="0" smtClean="0">
                <a:ea typeface="+mn-ea"/>
                <a:cs typeface="+mn-cs"/>
              </a:rPr>
              <a:t>Actually, debt is more common than equity. According to the Federal Reserve’s Survey of Small Business Finances, fifty-three percent of the financing of companies that are two years old or younger comes from debt and only forty-seven percent comes from equity. So a lot of entrepreneurs out there are using debt rather than equity to fund their companies.</a:t>
            </a:r>
            <a:endParaRPr lang="en-US" dirty="0" smtClean="0"/>
          </a:p>
        </p:txBody>
      </p:sp>
    </p:spTree>
    <p:extLst>
      <p:ext uri="{BB962C8B-B14F-4D97-AF65-F5344CB8AC3E}">
        <p14:creationId xmlns:p14="http://schemas.microsoft.com/office/powerpoint/2010/main" val="378560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t>Myth </a:t>
            </a:r>
            <a:r>
              <a:rPr lang="en-US" dirty="0" smtClean="0"/>
              <a:t>#3</a:t>
            </a:r>
            <a:endParaRPr lang="en-US" dirty="0" smtClean="0"/>
          </a:p>
        </p:txBody>
      </p:sp>
      <p:sp>
        <p:nvSpPr>
          <p:cNvPr id="3" name="Content Placeholder 2"/>
          <p:cNvSpPr>
            <a:spLocks noGrp="1"/>
          </p:cNvSpPr>
          <p:nvPr>
            <p:ph idx="1"/>
          </p:nvPr>
        </p:nvSpPr>
        <p:spPr>
          <a:xfrm>
            <a:off x="699248" y="1828800"/>
            <a:ext cx="7745505" cy="2765822"/>
          </a:xfrm>
        </p:spPr>
        <p:txBody>
          <a:bodyPr>
            <a:normAutofit fontScale="85000" lnSpcReduction="20000"/>
          </a:bodyPr>
          <a:lstStyle/>
          <a:p>
            <a:pPr eaLnBrk="1" hangingPunct="1">
              <a:defRPr/>
            </a:pPr>
            <a:r>
              <a:rPr lang="en-US" b="1" dirty="0" smtClean="0"/>
              <a:t>Banks don’t lend money to start-ups.</a:t>
            </a:r>
            <a:r>
              <a:rPr lang="en-US" dirty="0" smtClean="0"/>
              <a:t> </a:t>
            </a:r>
          </a:p>
          <a:p>
            <a:pPr lvl="1" eaLnBrk="1" hangingPunct="1">
              <a:defRPr/>
            </a:pPr>
            <a:r>
              <a:rPr lang="en-US" dirty="0" smtClean="0">
                <a:ea typeface="+mn-ea"/>
                <a:cs typeface="+mn-cs"/>
              </a:rPr>
              <a:t>This is another myth. Again, the Federal Reserve data shows that banks account for sixteen percent of all the financing provided to companies that are two years old or younger. </a:t>
            </a:r>
          </a:p>
          <a:p>
            <a:pPr lvl="1" eaLnBrk="1" hangingPunct="1">
              <a:defRPr/>
            </a:pPr>
            <a:r>
              <a:rPr lang="en-US" dirty="0" smtClean="0">
                <a:ea typeface="+mn-ea"/>
                <a:cs typeface="+mn-cs"/>
              </a:rPr>
              <a:t>While sixteen percent might not seem that high, it is three percent higher than the amount of money provided by the next highest source – trade creditors – and is higher than a bunch of other sources that everyone talks about going to: friends and family, business angels, venture capitalists, strategic investors, and government agencies.</a:t>
            </a:r>
            <a:endParaRPr lang="en-US" dirty="0" smtClean="0"/>
          </a:p>
        </p:txBody>
      </p:sp>
    </p:spTree>
    <p:extLst>
      <p:ext uri="{BB962C8B-B14F-4D97-AF65-F5344CB8AC3E}">
        <p14:creationId xmlns:p14="http://schemas.microsoft.com/office/powerpoint/2010/main" val="1460369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13652"/>
            <a:ext cx="8229600" cy="2634955"/>
          </a:xfrm>
        </p:spPr>
        <p:txBody>
          <a:bodyPr>
            <a:noAutofit/>
          </a:bodyPr>
          <a:lstStyle/>
          <a:p>
            <a:pPr>
              <a:buFont typeface="+mj-lt"/>
              <a:buAutoNum type="arabicPeriod"/>
            </a:pPr>
            <a:r>
              <a:rPr lang="en-US" sz="1600" dirty="0" smtClean="0"/>
              <a:t>Introduction </a:t>
            </a:r>
            <a:r>
              <a:rPr lang="en-US" sz="1600" dirty="0"/>
              <a:t>and course </a:t>
            </a:r>
            <a:r>
              <a:rPr lang="en-US" sz="1600" dirty="0" smtClean="0"/>
              <a:t>overview, The </a:t>
            </a:r>
            <a:r>
              <a:rPr lang="en-US" sz="1600" dirty="0"/>
              <a:t>basic concepts of </a:t>
            </a:r>
            <a:r>
              <a:rPr lang="en-US" sz="1600" dirty="0" smtClean="0"/>
              <a:t>innovation, The </a:t>
            </a:r>
            <a:r>
              <a:rPr lang="en-US" sz="1600" dirty="0"/>
              <a:t>basic concepts of entrepreneurship</a:t>
            </a:r>
          </a:p>
          <a:p>
            <a:pPr marL="341313" indent="-341313">
              <a:buFont typeface="Arial" pitchFamily="34" charset="0"/>
              <a:buAutoNum type="arabicPeriod"/>
            </a:pPr>
            <a:r>
              <a:rPr lang="id-ID" sz="1600" dirty="0" smtClean="0"/>
              <a:t>The </a:t>
            </a:r>
            <a:r>
              <a:rPr lang="id-ID" sz="1600" dirty="0"/>
              <a:t>Entrepreneurial </a:t>
            </a:r>
            <a:r>
              <a:rPr lang="en-US" sz="1600" dirty="0"/>
              <a:t>P</a:t>
            </a:r>
            <a:r>
              <a:rPr lang="id-ID" sz="1600" dirty="0" smtClean="0"/>
              <a:t>rocess</a:t>
            </a:r>
            <a:endParaRPr lang="en-US" sz="1600" dirty="0"/>
          </a:p>
          <a:p>
            <a:pPr marL="341313" indent="-341313">
              <a:buAutoNum type="arabicPeriod"/>
            </a:pPr>
            <a:r>
              <a:rPr lang="id-ID" sz="1600" dirty="0" smtClean="0"/>
              <a:t>The </a:t>
            </a:r>
            <a:r>
              <a:rPr lang="en-US" sz="1600" dirty="0" smtClean="0"/>
              <a:t>C</a:t>
            </a:r>
            <a:r>
              <a:rPr lang="id-ID" sz="1600" dirty="0" smtClean="0"/>
              <a:t>oncept </a:t>
            </a:r>
            <a:r>
              <a:rPr lang="id-ID" sz="1600" dirty="0"/>
              <a:t>of </a:t>
            </a:r>
            <a:r>
              <a:rPr lang="en-US" sz="1600" dirty="0" smtClean="0"/>
              <a:t>I</a:t>
            </a:r>
            <a:r>
              <a:rPr lang="id-ID" sz="1600" dirty="0" smtClean="0"/>
              <a:t>ntrapreneurship</a:t>
            </a:r>
            <a:endParaRPr lang="id-ID" sz="1600" dirty="0"/>
          </a:p>
          <a:p>
            <a:pPr marL="341313" indent="-341313">
              <a:buAutoNum type="arabicPeriod"/>
            </a:pPr>
            <a:r>
              <a:rPr lang="en-US" sz="1600" dirty="0" smtClean="0"/>
              <a:t>The </a:t>
            </a:r>
            <a:r>
              <a:rPr lang="en-US" sz="1600" dirty="0"/>
              <a:t>Global </a:t>
            </a:r>
            <a:r>
              <a:rPr lang="en-US" sz="1600" dirty="0" smtClean="0"/>
              <a:t>Entrepreneurial Revolution </a:t>
            </a:r>
            <a:r>
              <a:rPr lang="en-US" sz="1600" dirty="0"/>
              <a:t>for Flatter W</a:t>
            </a:r>
            <a:r>
              <a:rPr lang="en-US" sz="1600" dirty="0" smtClean="0"/>
              <a:t>orld</a:t>
            </a:r>
          </a:p>
          <a:p>
            <a:pPr marL="341313" indent="-341313">
              <a:buAutoNum type="arabicPeriod"/>
            </a:pPr>
            <a:r>
              <a:rPr lang="en-US" sz="1600" dirty="0" smtClean="0">
                <a:solidFill>
                  <a:srgbClr val="FF0000"/>
                </a:solidFill>
              </a:rPr>
              <a:t>The Entrepreneurial Mind: Crafting a Personal Entrepreneurial Strategy </a:t>
            </a:r>
          </a:p>
          <a:p>
            <a:pPr marL="341313" indent="-341313">
              <a:buAutoNum type="arabicPeriod"/>
            </a:pPr>
            <a:r>
              <a:rPr lang="en-US" sz="1600" dirty="0" smtClean="0"/>
              <a:t>UTS</a:t>
            </a:r>
            <a:endParaRPr lang="id-ID" sz="1600" dirty="0"/>
          </a:p>
          <a:p>
            <a:pPr marL="0" indent="0">
              <a:lnSpc>
                <a:spcPct val="150000"/>
              </a:lnSpc>
              <a:spcBef>
                <a:spcPts val="600"/>
              </a:spcBef>
              <a:buNone/>
            </a:pPr>
            <a:endParaRPr lang="en-US" sz="1600" dirty="0"/>
          </a:p>
        </p:txBody>
      </p:sp>
      <p:sp>
        <p:nvSpPr>
          <p:cNvPr id="2" name="Title 1"/>
          <p:cNvSpPr>
            <a:spLocks noGrp="1"/>
          </p:cNvSpPr>
          <p:nvPr>
            <p:ph type="title"/>
          </p:nvPr>
        </p:nvSpPr>
        <p:spPr/>
        <p:txBody>
          <a:bodyPr/>
          <a:lstStyle/>
          <a:p>
            <a:r>
              <a:rPr lang="en-US" dirty="0" smtClean="0"/>
              <a:t>PRA MID TEST</a:t>
            </a:r>
            <a:endParaRPr lang="en-US" dirty="0">
              <a:latin typeface="Constantia" pitchFamily="18" charset="0"/>
            </a:endParaRPr>
          </a:p>
        </p:txBody>
      </p:sp>
      <p:grpSp>
        <p:nvGrpSpPr>
          <p:cNvPr id="10" name="Group 9"/>
          <p:cNvGrpSpPr/>
          <p:nvPr/>
        </p:nvGrpSpPr>
        <p:grpSpPr>
          <a:xfrm>
            <a:off x="1850065" y="3653597"/>
            <a:ext cx="7740502" cy="673402"/>
            <a:chOff x="1850065" y="3189767"/>
            <a:chExt cx="7740502" cy="673402"/>
          </a:xfrm>
        </p:grpSpPr>
        <p:sp>
          <p:nvSpPr>
            <p:cNvPr id="7" name="Chevron 6"/>
            <p:cNvSpPr/>
            <p:nvPr/>
          </p:nvSpPr>
          <p:spPr>
            <a:xfrm>
              <a:off x="1850065" y="3189767"/>
              <a:ext cx="7740502"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50065" y="3673148"/>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1850065" y="3431458"/>
              <a:ext cx="7740502"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748721113"/>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dirty="0" smtClean="0"/>
              <a:t>Myth </a:t>
            </a:r>
            <a:r>
              <a:rPr lang="en-US" dirty="0" smtClean="0"/>
              <a:t>#4</a:t>
            </a:r>
            <a:endParaRPr lang="en-US" dirty="0" smtClean="0"/>
          </a:p>
        </p:txBody>
      </p:sp>
      <p:sp>
        <p:nvSpPr>
          <p:cNvPr id="3" name="Content Placeholder 2"/>
          <p:cNvSpPr>
            <a:spLocks noGrp="1"/>
          </p:cNvSpPr>
          <p:nvPr>
            <p:ph idx="1"/>
          </p:nvPr>
        </p:nvSpPr>
        <p:spPr>
          <a:xfrm>
            <a:off x="699248" y="1930400"/>
            <a:ext cx="7745505" cy="2664222"/>
          </a:xfrm>
        </p:spPr>
        <p:txBody>
          <a:bodyPr>
            <a:normAutofit fontScale="85000" lnSpcReduction="20000"/>
          </a:bodyPr>
          <a:lstStyle/>
          <a:p>
            <a:pPr eaLnBrk="1" hangingPunct="1">
              <a:defRPr/>
            </a:pPr>
            <a:r>
              <a:rPr lang="en-US" b="1" dirty="0" smtClean="0"/>
              <a:t>The growth of a start-up depends more on an entrepreneur’s talent than on the business he chooses.</a:t>
            </a:r>
            <a:r>
              <a:rPr lang="en-US" dirty="0" smtClean="0"/>
              <a:t> </a:t>
            </a:r>
          </a:p>
          <a:p>
            <a:pPr lvl="1" eaLnBrk="1" hangingPunct="1">
              <a:defRPr/>
            </a:pPr>
            <a:r>
              <a:rPr lang="en-US" dirty="0" smtClean="0">
                <a:ea typeface="+mn-ea"/>
                <a:cs typeface="+mn-cs"/>
              </a:rPr>
              <a:t>Sorry to deflate some egos here, but the industry you choose to start your company has a huge effect on the odds that it will grow. </a:t>
            </a:r>
          </a:p>
          <a:p>
            <a:pPr lvl="1" eaLnBrk="1" hangingPunct="1">
              <a:defRPr/>
            </a:pPr>
            <a:r>
              <a:rPr lang="en-US" dirty="0" smtClean="0">
                <a:ea typeface="+mn-ea"/>
                <a:cs typeface="+mn-cs"/>
              </a:rPr>
              <a:t>The odds that you will make the Inc 500 are 840 times higher if you start a computer company than if you start a hotel or motel. There is nothing anyone has discovered about the effects of entrepreneurial talent that has a similar magnitude effect on the growth of new businesses.</a:t>
            </a:r>
            <a:endParaRPr lang="en-US" dirty="0" smtClean="0"/>
          </a:p>
        </p:txBody>
      </p:sp>
    </p:spTree>
    <p:extLst>
      <p:ext uri="{BB962C8B-B14F-4D97-AF65-F5344CB8AC3E}">
        <p14:creationId xmlns:p14="http://schemas.microsoft.com/office/powerpoint/2010/main" val="3391056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dirty="0" smtClean="0"/>
              <a:t>Myth </a:t>
            </a:r>
            <a:r>
              <a:rPr lang="en-US" dirty="0" smtClean="0"/>
              <a:t>#5</a:t>
            </a:r>
            <a:endParaRPr lang="en-US" dirty="0" smtClean="0"/>
          </a:p>
        </p:txBody>
      </p:sp>
      <p:sp>
        <p:nvSpPr>
          <p:cNvPr id="3" name="Content Placeholder 2"/>
          <p:cNvSpPr>
            <a:spLocks noGrp="1"/>
          </p:cNvSpPr>
          <p:nvPr>
            <p:ph idx="1"/>
          </p:nvPr>
        </p:nvSpPr>
        <p:spPr>
          <a:xfrm>
            <a:off x="699248" y="1816100"/>
            <a:ext cx="7745505" cy="2778522"/>
          </a:xfrm>
        </p:spPr>
        <p:txBody>
          <a:bodyPr>
            <a:normAutofit fontScale="92500" lnSpcReduction="20000"/>
          </a:bodyPr>
          <a:lstStyle/>
          <a:p>
            <a:pPr eaLnBrk="1" hangingPunct="1">
              <a:defRPr/>
            </a:pPr>
            <a:r>
              <a:rPr lang="en-US" b="1" dirty="0" smtClean="0"/>
              <a:t>Most entrepreneurs are successful financially.</a:t>
            </a:r>
            <a:r>
              <a:rPr lang="en-US" dirty="0" smtClean="0"/>
              <a:t> </a:t>
            </a:r>
          </a:p>
          <a:p>
            <a:pPr lvl="1" eaLnBrk="1" hangingPunct="1">
              <a:defRPr/>
            </a:pPr>
            <a:r>
              <a:rPr lang="en-US" dirty="0" smtClean="0">
                <a:ea typeface="+mn-ea"/>
                <a:cs typeface="+mn-cs"/>
              </a:rPr>
              <a:t>Sorry, this is another myth. Entrepreneurship creates a lot of wealth, but it is very unevenly distributed. </a:t>
            </a:r>
          </a:p>
          <a:p>
            <a:pPr lvl="1" eaLnBrk="1" hangingPunct="1">
              <a:defRPr/>
            </a:pPr>
            <a:r>
              <a:rPr lang="en-US" dirty="0" smtClean="0">
                <a:ea typeface="+mn-ea"/>
                <a:cs typeface="+mn-cs"/>
              </a:rPr>
              <a:t>The typical profit of an owner-managed business is $39,000 per year. </a:t>
            </a:r>
          </a:p>
          <a:p>
            <a:pPr lvl="1" eaLnBrk="1" hangingPunct="1">
              <a:defRPr/>
            </a:pPr>
            <a:r>
              <a:rPr lang="en-US" dirty="0" smtClean="0">
                <a:ea typeface="+mn-ea"/>
                <a:cs typeface="+mn-cs"/>
              </a:rPr>
              <a:t>Only the top ten percent of entrepreneurs earn more money than employees. </a:t>
            </a:r>
          </a:p>
          <a:p>
            <a:pPr lvl="1" eaLnBrk="1" hangingPunct="1">
              <a:defRPr/>
            </a:pPr>
            <a:r>
              <a:rPr lang="en-US" dirty="0" smtClean="0">
                <a:ea typeface="+mn-ea"/>
                <a:cs typeface="+mn-cs"/>
              </a:rPr>
              <a:t>And the typical entrepreneur earns less money than he otherwise would have earned working for someone else.</a:t>
            </a:r>
            <a:endParaRPr lang="en-US" dirty="0" smtClean="0"/>
          </a:p>
        </p:txBody>
      </p:sp>
    </p:spTree>
    <p:extLst>
      <p:ext uri="{BB962C8B-B14F-4D97-AF65-F5344CB8AC3E}">
        <p14:creationId xmlns:p14="http://schemas.microsoft.com/office/powerpoint/2010/main" val="196790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dirty="0" smtClean="0"/>
              <a:t>Myth </a:t>
            </a:r>
            <a:r>
              <a:rPr lang="en-US" dirty="0" smtClean="0"/>
              <a:t>#</a:t>
            </a:r>
            <a:r>
              <a:rPr lang="en-US" dirty="0"/>
              <a:t>6</a:t>
            </a:r>
            <a:endParaRPr lang="en-US" dirty="0" smtClean="0"/>
          </a:p>
        </p:txBody>
      </p:sp>
      <p:sp>
        <p:nvSpPr>
          <p:cNvPr id="3" name="Content Placeholder 2"/>
          <p:cNvSpPr>
            <a:spLocks noGrp="1"/>
          </p:cNvSpPr>
          <p:nvPr>
            <p:ph idx="1"/>
          </p:nvPr>
        </p:nvSpPr>
        <p:spPr>
          <a:xfrm>
            <a:off x="699248" y="1816100"/>
            <a:ext cx="7745505" cy="2778522"/>
          </a:xfrm>
        </p:spPr>
        <p:txBody>
          <a:bodyPr>
            <a:normAutofit lnSpcReduction="10000"/>
          </a:bodyPr>
          <a:lstStyle/>
          <a:p>
            <a:pPr eaLnBrk="1" hangingPunct="1">
              <a:defRPr/>
            </a:pPr>
            <a:r>
              <a:rPr lang="en-US" b="1" dirty="0" smtClean="0"/>
              <a:t>Starting a business is easy.</a:t>
            </a:r>
            <a:r>
              <a:rPr lang="en-US" dirty="0" smtClean="0"/>
              <a:t> </a:t>
            </a:r>
          </a:p>
          <a:p>
            <a:pPr lvl="1" eaLnBrk="1" hangingPunct="1">
              <a:defRPr/>
            </a:pPr>
            <a:r>
              <a:rPr lang="en-US" dirty="0" smtClean="0">
                <a:ea typeface="+mn-ea"/>
                <a:cs typeface="+mn-cs"/>
              </a:rPr>
              <a:t>Actually it isn’t, and most people who begin the process of starting a company fail to get one up and running. Seven years after beginning the process of starting a business, only one-third of people have a new company with positive cash flow greater than the salary and expenses of the owner for more than three consecutive months.</a:t>
            </a:r>
            <a:endParaRPr lang="en-US" dirty="0" smtClean="0"/>
          </a:p>
        </p:txBody>
      </p:sp>
    </p:spTree>
    <p:extLst>
      <p:ext uri="{BB962C8B-B14F-4D97-AF65-F5344CB8AC3E}">
        <p14:creationId xmlns:p14="http://schemas.microsoft.com/office/powerpoint/2010/main" val="524401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71639" y="155240"/>
            <a:ext cx="8665987" cy="982265"/>
          </a:xfrm>
        </p:spPr>
        <p:txBody>
          <a:bodyPr/>
          <a:lstStyle/>
          <a:p>
            <a:r>
              <a:rPr lang="en-US" sz="3200" dirty="0">
                <a:solidFill>
                  <a:schemeClr val="tx1"/>
                </a:solidFill>
              </a:rPr>
              <a:t>Crafting a Personal Entrepreneurial Strategy</a:t>
            </a:r>
          </a:p>
        </p:txBody>
      </p:sp>
      <p:sp>
        <p:nvSpPr>
          <p:cNvPr id="81923" name="Rectangle 3"/>
          <p:cNvSpPr>
            <a:spLocks noGrp="1" noChangeArrowheads="1"/>
          </p:cNvSpPr>
          <p:nvPr>
            <p:ph type="body" idx="1"/>
          </p:nvPr>
        </p:nvSpPr>
        <p:spPr>
          <a:xfrm>
            <a:off x="248709" y="1778000"/>
            <a:ext cx="8727722" cy="3149814"/>
          </a:xfrm>
        </p:spPr>
        <p:txBody>
          <a:bodyPr/>
          <a:lstStyle/>
          <a:p>
            <a:r>
              <a:rPr lang="en-US" dirty="0"/>
              <a:t>A Conceptual Scheme for Self Assessment</a:t>
            </a:r>
          </a:p>
          <a:p>
            <a:r>
              <a:rPr lang="en-US" dirty="0"/>
              <a:t>Crafting an Entrepreneurial Strategy	</a:t>
            </a:r>
          </a:p>
          <a:p>
            <a:pPr lvl="1"/>
            <a:r>
              <a:rPr lang="en-US" dirty="0"/>
              <a:t>Profiling the Past</a:t>
            </a:r>
          </a:p>
          <a:p>
            <a:pPr lvl="1"/>
            <a:r>
              <a:rPr lang="en-US" dirty="0"/>
              <a:t>Profiling the Present</a:t>
            </a:r>
          </a:p>
          <a:p>
            <a:pPr lvl="1"/>
            <a:r>
              <a:rPr lang="en-US" dirty="0"/>
              <a:t>Getting Constructive Feedback</a:t>
            </a:r>
          </a:p>
          <a:p>
            <a:r>
              <a:rPr lang="en-US" dirty="0"/>
              <a:t>Putting it all Together</a:t>
            </a:r>
          </a:p>
          <a:p>
            <a:r>
              <a:rPr lang="en-US" dirty="0"/>
              <a:t>Thinking Ahead</a:t>
            </a:r>
          </a:p>
        </p:txBody>
      </p:sp>
    </p:spTree>
    <p:extLst>
      <p:ext uri="{BB962C8B-B14F-4D97-AF65-F5344CB8AC3E}">
        <p14:creationId xmlns:p14="http://schemas.microsoft.com/office/powerpoint/2010/main" val="1963443723"/>
      </p:ext>
    </p:extLst>
  </p:cSld>
  <p:clrMapOvr>
    <a:masterClrMapping/>
  </p:clrMapOvr>
  <p:transition>
    <p:push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71639" y="155240"/>
            <a:ext cx="8665987" cy="982265"/>
          </a:xfrm>
        </p:spPr>
        <p:txBody>
          <a:bodyPr/>
          <a:lstStyle/>
          <a:p>
            <a:r>
              <a:rPr lang="en-US" sz="4000" dirty="0">
                <a:solidFill>
                  <a:schemeClr val="tx1"/>
                </a:solidFill>
              </a:rPr>
              <a:t>Personal Entrepreneurial Strategy</a:t>
            </a:r>
          </a:p>
        </p:txBody>
      </p:sp>
      <p:sp>
        <p:nvSpPr>
          <p:cNvPr id="82947" name="Rectangle 3"/>
          <p:cNvSpPr>
            <a:spLocks noGrp="1" noChangeArrowheads="1"/>
          </p:cNvSpPr>
          <p:nvPr>
            <p:ph type="body" idx="1"/>
          </p:nvPr>
        </p:nvSpPr>
        <p:spPr>
          <a:xfrm>
            <a:off x="248709" y="1879600"/>
            <a:ext cx="8727722" cy="3048214"/>
          </a:xfrm>
        </p:spPr>
        <p:txBody>
          <a:bodyPr/>
          <a:lstStyle/>
          <a:p>
            <a:r>
              <a:rPr lang="en-US" dirty="0"/>
              <a:t>Gather data both from yourself (past and present profiles)</a:t>
            </a:r>
          </a:p>
          <a:p>
            <a:r>
              <a:rPr lang="en-US" dirty="0"/>
              <a:t>Gather data from others (constructive feedback)</a:t>
            </a:r>
          </a:p>
          <a:p>
            <a:r>
              <a:rPr lang="en-US" dirty="0"/>
              <a:t>Evaluate the data you have</a:t>
            </a:r>
          </a:p>
          <a:p>
            <a:r>
              <a:rPr lang="en-US" dirty="0"/>
              <a:t>Think ahead</a:t>
            </a:r>
          </a:p>
          <a:p>
            <a:r>
              <a:rPr lang="en-US" dirty="0"/>
              <a:t>Craft your personal entrepreneurial strategy</a:t>
            </a:r>
          </a:p>
          <a:p>
            <a:r>
              <a:rPr lang="en-US" dirty="0"/>
              <a:t>Estimated time to complete this important planning and goal setting exercise is 90 minutes to three hours</a:t>
            </a:r>
          </a:p>
        </p:txBody>
      </p:sp>
    </p:spTree>
    <p:extLst>
      <p:ext uri="{BB962C8B-B14F-4D97-AF65-F5344CB8AC3E}">
        <p14:creationId xmlns:p14="http://schemas.microsoft.com/office/powerpoint/2010/main" val="2406834398"/>
      </p:ext>
    </p:extLst>
  </p:cSld>
  <p:clrMapOvr>
    <a:masterClrMapping/>
  </p:clrMapOvr>
  <p:transition>
    <p:push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5914571" cy="2525687"/>
          </a:xfrm>
        </p:spPr>
        <p:txBody>
          <a:bodyPr>
            <a:noAutofit/>
          </a:bodyPr>
          <a:lstStyle/>
          <a:p>
            <a:pPr>
              <a:buFont typeface="+mj-lt"/>
              <a:buAutoNum type="arabicPeriod" startAt="7"/>
            </a:pPr>
            <a:r>
              <a:rPr lang="en-US" sz="1600" dirty="0"/>
              <a:t>Clean Commerce: Seeing opportunity through a sustainability lens</a:t>
            </a:r>
          </a:p>
          <a:p>
            <a:pPr>
              <a:buFont typeface="+mj-lt"/>
              <a:buAutoNum type="arabicPeriod" startAt="7"/>
            </a:pPr>
            <a:r>
              <a:rPr lang="en-US" sz="1600" dirty="0" smtClean="0"/>
              <a:t>Innovation imperative; Organizing </a:t>
            </a:r>
            <a:r>
              <a:rPr lang="en-US" sz="1600" dirty="0"/>
              <a:t>innovation and entrepreneurship</a:t>
            </a:r>
          </a:p>
          <a:p>
            <a:pPr>
              <a:buFont typeface="+mj-lt"/>
              <a:buAutoNum type="arabicPeriod" startAt="7"/>
            </a:pPr>
            <a:r>
              <a:rPr lang="en-US" sz="1600" dirty="0" smtClean="0"/>
              <a:t>Network </a:t>
            </a:r>
            <a:r>
              <a:rPr lang="en-US" sz="1600" dirty="0"/>
              <a:t>and </a:t>
            </a:r>
            <a:r>
              <a:rPr lang="en-US" sz="1600" dirty="0" smtClean="0"/>
              <a:t>systems; Innovative manufacturing</a:t>
            </a:r>
          </a:p>
          <a:p>
            <a:pPr>
              <a:buFont typeface="+mj-lt"/>
              <a:buAutoNum type="arabicPeriod" startAt="7"/>
            </a:pPr>
            <a:r>
              <a:rPr lang="en-US" sz="1600" dirty="0" smtClean="0"/>
              <a:t>Individual Presentation</a:t>
            </a:r>
          </a:p>
          <a:p>
            <a:pPr>
              <a:buFont typeface="+mj-lt"/>
              <a:buAutoNum type="arabicPeriod" startAt="7"/>
            </a:pPr>
            <a:r>
              <a:rPr lang="en-US" sz="1600" dirty="0" smtClean="0"/>
              <a:t>Individual Presentation</a:t>
            </a:r>
            <a:endParaRPr lang="en-US" sz="1600" dirty="0"/>
          </a:p>
          <a:p>
            <a:pPr>
              <a:buFont typeface="+mj-lt"/>
              <a:buAutoNum type="arabicPeriod" startAt="7"/>
            </a:pPr>
            <a:r>
              <a:rPr lang="en-US" sz="1600" dirty="0" smtClean="0"/>
              <a:t>UAS</a:t>
            </a:r>
            <a:endParaRPr lang="en-US" sz="1600" dirty="0"/>
          </a:p>
        </p:txBody>
      </p:sp>
      <p:sp>
        <p:nvSpPr>
          <p:cNvPr id="2" name="Title 1"/>
          <p:cNvSpPr>
            <a:spLocks noGrp="1"/>
          </p:cNvSpPr>
          <p:nvPr>
            <p:ph type="title"/>
          </p:nvPr>
        </p:nvSpPr>
        <p:spPr/>
        <p:txBody>
          <a:bodyPr>
            <a:normAutofit/>
          </a:bodyPr>
          <a:lstStyle/>
          <a:p>
            <a:r>
              <a:rPr lang="en-US" sz="2500" b="1" cap="small" dirty="0" smtClean="0">
                <a:latin typeface="Constantia" pitchFamily="18" charset="0"/>
                <a:cs typeface="+mj-cs"/>
              </a:rPr>
              <a:t>AFTER MID TEST</a:t>
            </a:r>
            <a:endParaRPr lang="en-US" sz="2500" b="1" cap="small" dirty="0">
              <a:latin typeface="Constantia" pitchFamily="18" charset="0"/>
              <a:cs typeface="+mj-cs"/>
            </a:endParaRPr>
          </a:p>
        </p:txBody>
      </p:sp>
      <p:grpSp>
        <p:nvGrpSpPr>
          <p:cNvPr id="6" name="Group 5"/>
          <p:cNvGrpSpPr/>
          <p:nvPr/>
        </p:nvGrpSpPr>
        <p:grpSpPr>
          <a:xfrm>
            <a:off x="-988707" y="4076872"/>
            <a:ext cx="8291513" cy="673402"/>
            <a:chOff x="1850064" y="3189767"/>
            <a:chExt cx="8021556" cy="673402"/>
          </a:xfrm>
        </p:grpSpPr>
        <p:sp>
          <p:nvSpPr>
            <p:cNvPr id="7" name="Chevron 6"/>
            <p:cNvSpPr/>
            <p:nvPr/>
          </p:nvSpPr>
          <p:spPr>
            <a:xfrm>
              <a:off x="1850065" y="3189767"/>
              <a:ext cx="7546989" cy="190021"/>
            </a:xfrm>
            <a:prstGeom prst="chevron">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50064" y="3673148"/>
              <a:ext cx="8021556" cy="190021"/>
            </a:xfrm>
            <a:prstGeom prst="chevron">
              <a:avLst>
                <a:gd name="adj" fmla="val 488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1850064" y="3431458"/>
              <a:ext cx="7786576" cy="190021"/>
            </a:xfrm>
            <a:prstGeom prst="chevron">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rot="16200000">
            <a:off x="3087428" y="461958"/>
            <a:ext cx="7740503" cy="673402"/>
            <a:chOff x="1864355" y="3189768"/>
            <a:chExt cx="7740503" cy="673402"/>
          </a:xfrm>
        </p:grpSpPr>
        <p:sp>
          <p:nvSpPr>
            <p:cNvPr id="11" name="Chevron 10"/>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887966792"/>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just">
              <a:buNone/>
            </a:pPr>
            <a:r>
              <a:rPr lang="en-US" dirty="0"/>
              <a:t>By the end of this chapter you will develop an </a:t>
            </a:r>
            <a:r>
              <a:rPr lang="en-US" dirty="0" smtClean="0"/>
              <a:t>understanding:</a:t>
            </a:r>
            <a:r>
              <a:rPr lang="en-US" dirty="0" smtClean="0"/>
              <a:t> </a:t>
            </a:r>
          </a:p>
          <a:p>
            <a:pPr algn="just">
              <a:buFont typeface="Wingdings" pitchFamily="2" charset="2"/>
              <a:buChar char="ü"/>
            </a:pPr>
            <a:r>
              <a:rPr lang="en-US" dirty="0" smtClean="0"/>
              <a:t>The basic </a:t>
            </a:r>
            <a:r>
              <a:rPr lang="en-US" dirty="0"/>
              <a:t>concept </a:t>
            </a:r>
            <a:r>
              <a:rPr lang="en-US" dirty="0" smtClean="0"/>
              <a:t>of crafting </a:t>
            </a:r>
            <a:r>
              <a:rPr lang="en-US" dirty="0"/>
              <a:t>a p</a:t>
            </a:r>
            <a:r>
              <a:rPr lang="en-US" dirty="0" smtClean="0"/>
              <a:t>ersonal </a:t>
            </a:r>
            <a:r>
              <a:rPr lang="en-US" dirty="0"/>
              <a:t>e</a:t>
            </a:r>
            <a:r>
              <a:rPr lang="en-US" dirty="0" smtClean="0"/>
              <a:t>ntrepreneurial strategy</a:t>
            </a:r>
          </a:p>
          <a:p>
            <a:pPr algn="just">
              <a:buFont typeface="Wingdings" pitchFamily="2" charset="2"/>
              <a:buChar char="ü"/>
            </a:pPr>
            <a:r>
              <a:rPr lang="en-US" dirty="0" smtClean="0"/>
              <a:t>The </a:t>
            </a:r>
            <a:r>
              <a:rPr lang="en-US" dirty="0"/>
              <a:t>critical aspects of the entrepreneurial mind—the strategies, habits, </a:t>
            </a:r>
            <a:r>
              <a:rPr lang="en-US" dirty="0" smtClean="0"/>
              <a:t>attitudes, and </a:t>
            </a:r>
            <a:r>
              <a:rPr lang="en-US" dirty="0"/>
              <a:t>behaviors that work for entrepreneurs who build </a:t>
            </a:r>
            <a:r>
              <a:rPr lang="en-US" dirty="0" smtClean="0"/>
              <a:t>higher-potential ventures.</a:t>
            </a:r>
            <a:endParaRPr lang="en-US" dirty="0"/>
          </a:p>
        </p:txBody>
      </p:sp>
      <p:sp>
        <p:nvSpPr>
          <p:cNvPr id="2" name="Title 1"/>
          <p:cNvSpPr>
            <a:spLocks noGrp="1"/>
          </p:cNvSpPr>
          <p:nvPr>
            <p:ph type="title"/>
          </p:nvPr>
        </p:nvSpPr>
        <p:spPr/>
        <p:txBody>
          <a:bodyPr/>
          <a:lstStyle/>
          <a:p>
            <a:r>
              <a:rPr lang="en-US" dirty="0" smtClean="0"/>
              <a:t>Course goal</a:t>
            </a:r>
            <a:endParaRPr lang="en-US" dirty="0"/>
          </a:p>
        </p:txBody>
      </p:sp>
    </p:spTree>
    <p:extLst>
      <p:ext uri="{BB962C8B-B14F-4D97-AF65-F5344CB8AC3E}">
        <p14:creationId xmlns:p14="http://schemas.microsoft.com/office/powerpoint/2010/main" val="308531020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10306" y="155240"/>
            <a:ext cx="8327320" cy="982265"/>
          </a:xfrm>
        </p:spPr>
        <p:txBody>
          <a:bodyPr/>
          <a:lstStyle/>
          <a:p>
            <a:r>
              <a:rPr lang="en-US" sz="3200">
                <a:solidFill>
                  <a:schemeClr val="tx1"/>
                </a:solidFill>
              </a:rPr>
              <a:t>Achieving Entrepreneurial Greatness</a:t>
            </a:r>
          </a:p>
        </p:txBody>
      </p:sp>
      <p:sp>
        <p:nvSpPr>
          <p:cNvPr id="31747" name="Rectangle 3"/>
          <p:cNvSpPr>
            <a:spLocks noGrp="1" noChangeArrowheads="1"/>
          </p:cNvSpPr>
          <p:nvPr>
            <p:ph type="body" idx="1"/>
          </p:nvPr>
        </p:nvSpPr>
        <p:spPr>
          <a:xfrm>
            <a:off x="545042" y="1841500"/>
            <a:ext cx="8431389" cy="3086314"/>
          </a:xfrm>
        </p:spPr>
        <p:txBody>
          <a:bodyPr/>
          <a:lstStyle/>
          <a:p>
            <a:pPr marL="0" indent="0">
              <a:buFontTx/>
              <a:buNone/>
            </a:pPr>
            <a:r>
              <a:rPr lang="en-US" dirty="0">
                <a:latin typeface="Times" charset="0"/>
              </a:rPr>
              <a:t>Three core principles of Marion Labs and the </a:t>
            </a:r>
            <a:r>
              <a:rPr lang="en-US" dirty="0" smtClean="0">
                <a:latin typeface="Times" charset="0"/>
              </a:rPr>
              <a:t>Kauffman Foundation</a:t>
            </a:r>
            <a:r>
              <a:rPr lang="en-US" dirty="0">
                <a:latin typeface="Times" charset="0"/>
              </a:rPr>
              <a:t>:</a:t>
            </a:r>
          </a:p>
          <a:p>
            <a:pPr marL="765175" lvl="1" indent="-419100">
              <a:buFontTx/>
              <a:buAutoNum type="arabicPeriod"/>
            </a:pPr>
            <a:r>
              <a:rPr lang="en-US" dirty="0">
                <a:latin typeface="Times" charset="0"/>
              </a:rPr>
              <a:t>Treat others as you would want to be treated</a:t>
            </a:r>
          </a:p>
          <a:p>
            <a:pPr marL="765175" lvl="1" indent="-419100">
              <a:buFontTx/>
              <a:buAutoNum type="arabicPeriod"/>
            </a:pPr>
            <a:r>
              <a:rPr lang="en-US" dirty="0">
                <a:latin typeface="Times" charset="0"/>
              </a:rPr>
              <a:t>Share the wealth that is created with all those who have contributed to it at all levels</a:t>
            </a:r>
          </a:p>
          <a:p>
            <a:pPr marL="765175" lvl="1" indent="-419100">
              <a:buFontTx/>
              <a:buAutoNum type="arabicPeriod"/>
            </a:pPr>
            <a:r>
              <a:rPr lang="en-US" dirty="0">
                <a:latin typeface="Times" charset="0"/>
              </a:rPr>
              <a:t>Give back to the community</a:t>
            </a:r>
          </a:p>
          <a:p>
            <a:pPr marL="765175" lvl="1" indent="-419100">
              <a:buFontTx/>
              <a:buNone/>
            </a:pPr>
            <a:endParaRPr lang="en-US" dirty="0"/>
          </a:p>
        </p:txBody>
      </p:sp>
    </p:spTree>
    <p:extLst>
      <p:ext uri="{BB962C8B-B14F-4D97-AF65-F5344CB8AC3E}">
        <p14:creationId xmlns:p14="http://schemas.microsoft.com/office/powerpoint/2010/main" val="428079194"/>
      </p:ext>
    </p:extLst>
  </p:cSld>
  <p:clrMapOvr>
    <a:masterClrMapping/>
  </p:clrMapOvr>
  <p:transition>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71639" y="155240"/>
            <a:ext cx="8665987" cy="982265"/>
          </a:xfrm>
        </p:spPr>
        <p:txBody>
          <a:bodyPr/>
          <a:lstStyle/>
          <a:p>
            <a:r>
              <a:rPr lang="en-US" sz="3600" dirty="0">
                <a:solidFill>
                  <a:schemeClr val="tx1"/>
                </a:solidFill>
              </a:rPr>
              <a:t>Leadership and Human Behavior</a:t>
            </a:r>
          </a:p>
        </p:txBody>
      </p:sp>
      <p:sp>
        <p:nvSpPr>
          <p:cNvPr id="32771" name="Rectangle 3"/>
          <p:cNvSpPr>
            <a:spLocks noGrp="1" noChangeArrowheads="1"/>
          </p:cNvSpPr>
          <p:nvPr>
            <p:ph type="body" idx="1"/>
          </p:nvPr>
        </p:nvSpPr>
        <p:spPr>
          <a:xfrm>
            <a:off x="248709" y="1803400"/>
            <a:ext cx="8727722" cy="3124414"/>
          </a:xfrm>
        </p:spPr>
        <p:txBody>
          <a:bodyPr/>
          <a:lstStyle/>
          <a:p>
            <a:r>
              <a:rPr lang="en-US" dirty="0"/>
              <a:t>A single psychological model of entrepreneurship has been supported by research</a:t>
            </a:r>
          </a:p>
          <a:p>
            <a:pPr lvl="1"/>
            <a:r>
              <a:rPr lang="en-US" dirty="0"/>
              <a:t>But, behavioral scientists, venture capitalists, investors, and entrepreneurs agree the venture will depend a great deal upon the talent and behavior of the lead entrepreneur and his or her team</a:t>
            </a:r>
          </a:p>
          <a:p>
            <a:r>
              <a:rPr lang="en-US" dirty="0"/>
              <a:t>Myths still exist about entrepreneurs and entrepreneurship</a:t>
            </a:r>
          </a:p>
          <a:p>
            <a:endParaRPr lang="en-US" dirty="0"/>
          </a:p>
        </p:txBody>
      </p:sp>
    </p:spTree>
    <p:extLst>
      <p:ext uri="{BB962C8B-B14F-4D97-AF65-F5344CB8AC3E}">
        <p14:creationId xmlns:p14="http://schemas.microsoft.com/office/powerpoint/2010/main" val="1778495087"/>
      </p:ext>
    </p:extLst>
  </p:cSld>
  <p:clrMapOvr>
    <a:masterClrMapping/>
  </p:clrMapOvr>
  <p:transition>
    <p:push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7" name="Picture 7" descr="tim81551_ex0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21" y="634695"/>
            <a:ext cx="8667750" cy="382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42021"/>
      </p:ext>
    </p:extLst>
  </p:cSld>
  <p:clrMapOvr>
    <a:masterClrMapping/>
  </p:clrMapOvr>
  <p:transition>
    <p:push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tim81551_ex0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514" y="262397"/>
            <a:ext cx="7187847" cy="468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43266"/>
      </p:ext>
    </p:extLst>
  </p:cSld>
  <p:clrMapOvr>
    <a:masterClrMapping/>
  </p:clrMapOvr>
  <p:transition>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71639" y="155240"/>
            <a:ext cx="8665987" cy="982265"/>
          </a:xfrm>
        </p:spPr>
        <p:txBody>
          <a:bodyPr/>
          <a:lstStyle/>
          <a:p>
            <a:r>
              <a:rPr lang="en-US" sz="3200">
                <a:solidFill>
                  <a:schemeClr val="tx1"/>
                </a:solidFill>
              </a:rPr>
              <a:t>Converging on the Entrepreneurial Mind</a:t>
            </a:r>
          </a:p>
        </p:txBody>
      </p:sp>
      <p:sp>
        <p:nvSpPr>
          <p:cNvPr id="33795" name="Rectangle 3"/>
          <p:cNvSpPr>
            <a:spLocks noGrp="1" noChangeArrowheads="1"/>
          </p:cNvSpPr>
          <p:nvPr>
            <p:ph type="body" idx="1"/>
          </p:nvPr>
        </p:nvSpPr>
        <p:spPr>
          <a:xfrm>
            <a:off x="248709" y="1803400"/>
            <a:ext cx="8727722" cy="3124414"/>
          </a:xfrm>
        </p:spPr>
        <p:txBody>
          <a:bodyPr>
            <a:normAutofit fontScale="92500" lnSpcReduction="10000"/>
          </a:bodyPr>
          <a:lstStyle/>
          <a:p>
            <a:pPr marL="457200" indent="-457200"/>
            <a:r>
              <a:rPr lang="en-US" dirty="0"/>
              <a:t>Desirable and Acquirable Attitudes, Habits and Behaviors</a:t>
            </a:r>
          </a:p>
          <a:p>
            <a:pPr marL="457200" indent="-457200"/>
            <a:r>
              <a:rPr lang="en-US" dirty="0" smtClean="0"/>
              <a:t>Seven </a:t>
            </a:r>
            <a:r>
              <a:rPr lang="en-US" dirty="0"/>
              <a:t>Dominant Themes</a:t>
            </a:r>
          </a:p>
          <a:p>
            <a:pPr marL="765175" lvl="1" indent="-419100">
              <a:buFontTx/>
              <a:buAutoNum type="arabicPeriod"/>
            </a:pPr>
            <a:r>
              <a:rPr lang="en-US" dirty="0"/>
              <a:t>Commitment and Determination</a:t>
            </a:r>
          </a:p>
          <a:p>
            <a:pPr marL="765175" lvl="1" indent="-419100">
              <a:buFontTx/>
              <a:buAutoNum type="arabicPeriod"/>
            </a:pPr>
            <a:r>
              <a:rPr lang="en-US" dirty="0" smtClean="0"/>
              <a:t>Courage</a:t>
            </a:r>
          </a:p>
          <a:p>
            <a:pPr marL="765175" lvl="1" indent="-419100">
              <a:buFontTx/>
              <a:buAutoNum type="arabicPeriod"/>
            </a:pPr>
            <a:r>
              <a:rPr lang="en-US" dirty="0" smtClean="0"/>
              <a:t>Leadership</a:t>
            </a:r>
            <a:endParaRPr lang="en-US" dirty="0"/>
          </a:p>
          <a:p>
            <a:pPr marL="765175" lvl="1" indent="-419100">
              <a:buFontTx/>
              <a:buAutoNum type="arabicPeriod"/>
            </a:pPr>
            <a:r>
              <a:rPr lang="en-US" dirty="0"/>
              <a:t>Opportunity Obsession</a:t>
            </a:r>
          </a:p>
          <a:p>
            <a:pPr marL="765175" lvl="1" indent="-419100">
              <a:buFontTx/>
              <a:buAutoNum type="arabicPeriod"/>
            </a:pPr>
            <a:r>
              <a:rPr lang="en-US" dirty="0"/>
              <a:t>Tolerance of Risk, Ambiguity and Uncertainty</a:t>
            </a:r>
          </a:p>
          <a:p>
            <a:pPr marL="765175" lvl="1" indent="-419100">
              <a:buFontTx/>
              <a:buAutoNum type="arabicPeriod"/>
            </a:pPr>
            <a:r>
              <a:rPr lang="en-US" dirty="0"/>
              <a:t>Creativity, Self-Reliance, and Adaptability</a:t>
            </a:r>
          </a:p>
          <a:p>
            <a:pPr marL="765175" lvl="1" indent="-419100">
              <a:buFontTx/>
              <a:buAutoNum type="arabicPeriod"/>
            </a:pPr>
            <a:r>
              <a:rPr lang="en-US" dirty="0"/>
              <a:t>Motivation to Excel</a:t>
            </a:r>
          </a:p>
        </p:txBody>
      </p:sp>
    </p:spTree>
    <p:extLst>
      <p:ext uri="{BB962C8B-B14F-4D97-AF65-F5344CB8AC3E}">
        <p14:creationId xmlns:p14="http://schemas.microsoft.com/office/powerpoint/2010/main" val="4206970800"/>
      </p:ext>
    </p:extLst>
  </p:cSld>
  <p:clrMapOvr>
    <a:masterClrMapping/>
  </p:clrMapOvr>
  <p:transition>
    <p:push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D40529-A348-4B16-A8D7-9003BD9474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Hardcover</Template>
  <TotalTime>0</TotalTime>
  <Words>930</Words>
  <Application>Microsoft Office PowerPoint</Application>
  <PresentationFormat>On-screen Show (16:9)</PresentationFormat>
  <Paragraphs>96</Paragraphs>
  <Slides>24</Slides>
  <Notes>9</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Hardcover</vt:lpstr>
      <vt:lpstr>INNOVATION &amp; ENTREPRENEURSHIP</vt:lpstr>
      <vt:lpstr>PRA MID TEST</vt:lpstr>
      <vt:lpstr>AFTER MID TEST</vt:lpstr>
      <vt:lpstr>Course goal</vt:lpstr>
      <vt:lpstr>Achieving Entrepreneurial Greatness</vt:lpstr>
      <vt:lpstr>Leadership and Human Behavior</vt:lpstr>
      <vt:lpstr>PowerPoint Presentation</vt:lpstr>
      <vt:lpstr>PowerPoint Presentation</vt:lpstr>
      <vt:lpstr>Converging on the Entrepreneurial Mind</vt:lpstr>
      <vt:lpstr>PowerPoint Presentation</vt:lpstr>
      <vt:lpstr>PowerPoint Presentation</vt:lpstr>
      <vt:lpstr>PowerPoint Presentation</vt:lpstr>
      <vt:lpstr>The Entrepreneurial Mind in Action</vt:lpstr>
      <vt:lpstr>PowerPoint Presentation</vt:lpstr>
      <vt:lpstr>PowerPoint Presentation</vt:lpstr>
      <vt:lpstr>PowerPoint Presentation</vt:lpstr>
      <vt:lpstr>Myth #1</vt:lpstr>
      <vt:lpstr>Myth #2</vt:lpstr>
      <vt:lpstr>Myth #3</vt:lpstr>
      <vt:lpstr>Myth #4</vt:lpstr>
      <vt:lpstr>Myth #5</vt:lpstr>
      <vt:lpstr>Myth #6</vt:lpstr>
      <vt:lpstr>Crafting a Personal Entrepreneurial Strategy</vt:lpstr>
      <vt:lpstr>Personal Entrepreneurial Strategy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2016-01-09T06:49:13Z</dcterms:created>
  <dcterms:modified xsi:type="dcterms:W3CDTF">2016-09-18T04:46:26Z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TC016745539991</vt:lpwstr>
  </property>
</Properties>
</file>