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4" r:id="rId2"/>
  </p:sldMasterIdLst>
  <p:notesMasterIdLst>
    <p:notesMasterId r:id="rId20"/>
  </p:notesMasterIdLst>
  <p:handoutMasterIdLst>
    <p:handoutMasterId r:id="rId21"/>
  </p:handoutMasterIdLst>
  <p:sldIdLst>
    <p:sldId id="260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06" autoAdjust="0"/>
    <p:restoredTop sz="88087" autoAdjust="0"/>
  </p:normalViewPr>
  <p:slideViewPr>
    <p:cSldViewPr snapToGrid="0">
      <p:cViewPr>
        <p:scale>
          <a:sx n="50" d="100"/>
          <a:sy n="50" d="100"/>
        </p:scale>
        <p:origin x="-1138" y="-240"/>
      </p:cViewPr>
      <p:guideLst>
        <p:guide orient="horz" pos="1620"/>
        <p:guide orient="horz" pos="1560"/>
        <p:guide orient="horz" pos="2129"/>
        <p:guide pos="4889"/>
        <p:guide pos="2881"/>
        <p:guide pos="192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-315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29676-9C87-4D7C-944A-0DD307B2C7B1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6363B-7B8B-4E86-9185-97E5B0480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969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7238EB-1332-402A-89CC-5E06E40D1C9E}" type="datetimeFigureOut">
              <a:rPr lang="en-US" smtClean="0"/>
              <a:pPr/>
              <a:t>9/20/2016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C02BD-617F-443A-9DC6-BE620467D6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377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template is in wide-screen format and demonstrates how transitions,</a:t>
            </a:r>
            <a:r>
              <a:rPr lang="en-US" baseline="0" dirty="0" smtClean="0"/>
              <a:t> animations, and multimedia choreography can be used to enrich a presentation.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33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jpeg"/><Relationship Id="rId3" Type="http://schemas.microsoft.com/office/2007/relationships/media" Target="../media/media2.wmv"/><Relationship Id="rId7" Type="http://schemas.openxmlformats.org/officeDocument/2006/relationships/slideMaster" Target="../slideMasters/slideMaster1.xml"/><Relationship Id="rId12" Type="http://schemas.openxmlformats.org/officeDocument/2006/relationships/image" Target="../media/image7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video" Target="../media/media3.wmv"/><Relationship Id="rId11" Type="http://schemas.openxmlformats.org/officeDocument/2006/relationships/image" Target="../media/image6.jpeg"/><Relationship Id="rId5" Type="http://schemas.microsoft.com/office/2007/relationships/media" Target="../media/media3.wmv"/><Relationship Id="rId10" Type="http://schemas.openxmlformats.org/officeDocument/2006/relationships/image" Target="../media/image5.png"/><Relationship Id="rId4" Type="http://schemas.openxmlformats.org/officeDocument/2006/relationships/video" Target="../media/media2.wmv"/><Relationship Id="rId9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817505-E79A-4CE3-955B-46529E59C72C}" type="datetimeFigureOut">
              <a:rPr lang="en-US" smtClean="0"/>
              <a:pPr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94101" y="2165647"/>
            <a:ext cx="6779110" cy="923330"/>
            <a:chOff x="1172584" y="1381459"/>
            <a:chExt cx="6779110" cy="1231106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040803"/>
            <a:ext cx="6777318" cy="1298987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25897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2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/>
          <p:cNvSpPr/>
          <p:nvPr userDrawn="1"/>
        </p:nvSpPr>
        <p:spPr>
          <a:xfrm>
            <a:off x="3886200" y="0"/>
            <a:ext cx="4114800" cy="51435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  <a:effectLst>
            <a:outerShdw blurRad="901700" dir="27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ettyImages_sdd30005019vm_n.wmv">
            <a:hlinkClick r:id="" action="ppaction://media"/>
          </p:cNvPr>
          <p:cNvPicPr>
            <a:picLocks noChangeAspect="1"/>
          </p:cNvPicPr>
          <p:nvPr userDrawn="1"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5841" r="3869"/>
          <a:stretch/>
        </p:blipFill>
        <p:spPr>
          <a:xfrm>
            <a:off x="4721087" y="375388"/>
            <a:ext cx="1997764" cy="1499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443" y="375388"/>
            <a:ext cx="2255157" cy="15064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GettyImages_rlhoceanlife_058_n.wmv">
            <a:hlinkClick r:id="" action="ppaction://media"/>
          </p:cNvPr>
          <p:cNvPicPr>
            <a:picLocks noChangeAspect="1"/>
          </p:cNvPicPr>
          <p:nvPr userDrawn="1"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 cstate="print"/>
          <a:srcRect l="-2"/>
          <a:stretch/>
        </p:blipFill>
        <p:spPr>
          <a:xfrm>
            <a:off x="-149088" y="375388"/>
            <a:ext cx="1997765" cy="1499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 descr="GettyImages_200300145-001.jpg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7029114" y="375388"/>
            <a:ext cx="2231136" cy="1501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8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83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33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50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2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video>
              <p:cMediaNode>
                <p:cTn id="2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3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044163"/>
            <a:ext cx="6779110" cy="923330"/>
            <a:chOff x="1172584" y="1381459"/>
            <a:chExt cx="6779110" cy="1231106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1" y="419549"/>
            <a:ext cx="1678193" cy="417507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9" y="637391"/>
            <a:ext cx="5507917" cy="376786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4594069" y="2045201"/>
            <a:ext cx="4110116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000879" y="1381459"/>
              <a:ext cx="116955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 userDrawn="1"/>
        </p:nvSpPr>
        <p:spPr>
          <a:xfrm>
            <a:off x="-228600" y="1943100"/>
            <a:ext cx="9601200" cy="971550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  <a:effectLst>
            <a:outerShdw blurRad="5207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3249" y="2305878"/>
            <a:ext cx="1523181" cy="1123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GettyImages_200300145-001.jp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5218045" y="2295939"/>
            <a:ext cx="1500808" cy="110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1830" y="2197164"/>
            <a:ext cx="4837113" cy="510778"/>
          </a:xfrm>
        </p:spPr>
        <p:txBody>
          <a:bodyPr anchor="t">
            <a:no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5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044163"/>
            <a:ext cx="6779110" cy="923330"/>
            <a:chOff x="1172584" y="1381459"/>
            <a:chExt cx="6779110" cy="1231106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165684"/>
            <a:ext cx="6779110" cy="923330"/>
            <a:chOff x="1172584" y="1381459"/>
            <a:chExt cx="6779110" cy="1231106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1" y="903643"/>
            <a:ext cx="7754713" cy="1433037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9" y="2825488"/>
            <a:ext cx="7734747" cy="1125140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044163"/>
            <a:ext cx="6779110" cy="923330"/>
            <a:chOff x="1172584" y="1381459"/>
            <a:chExt cx="6779110" cy="1231106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1680210"/>
            <a:ext cx="3803904" cy="29077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1680210"/>
            <a:ext cx="3803904" cy="29077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1680210"/>
            <a:ext cx="3442446" cy="493776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210696"/>
            <a:ext cx="3803904" cy="23797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1680210"/>
            <a:ext cx="3447288" cy="493776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208276"/>
            <a:ext cx="3799728" cy="23797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044163"/>
            <a:ext cx="6779110" cy="923330"/>
            <a:chOff x="1172584" y="1381459"/>
            <a:chExt cx="6779110" cy="1231106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044163"/>
            <a:ext cx="6779110" cy="923330"/>
            <a:chOff x="1172584" y="1381459"/>
            <a:chExt cx="6779110" cy="1231106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80" y="1258647"/>
            <a:ext cx="3422483" cy="141519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2" y="419549"/>
            <a:ext cx="4116667" cy="4175074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80" y="2702859"/>
            <a:ext cx="3411725" cy="188796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2" y="3501614"/>
            <a:ext cx="7767021" cy="483547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500224"/>
            <a:ext cx="4772156" cy="2698512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3993229"/>
            <a:ext cx="7756264" cy="603647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1" y="427617"/>
            <a:ext cx="7756263" cy="790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1686261"/>
            <a:ext cx="7745505" cy="29083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462108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C817505-E79A-4CE3-955B-46529E59C72C}" type="datetimeFigureOut">
              <a:rPr lang="en-US" smtClean="0"/>
              <a:pPr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621082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462108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343400" y="2985413"/>
            <a:ext cx="5181600" cy="1165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600" dirty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Copperplate Gothic Light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44203" y="2031609"/>
            <a:ext cx="3993567" cy="1102519"/>
          </a:xfrm>
        </p:spPr>
        <p:txBody>
          <a:bodyPr>
            <a:normAutofit/>
          </a:bodyPr>
          <a:lstStyle/>
          <a:p>
            <a:r>
              <a:rPr lang="en-US" sz="2800" b="1" cap="small" dirty="0" smtClean="0">
                <a:effectLst/>
                <a:latin typeface="Constantia" pitchFamily="18" charset="0"/>
              </a:rPr>
              <a:t>KEWIRAUSAHAAN</a:t>
            </a:r>
            <a:endParaRPr lang="en-US" sz="2800" b="1" cap="small" dirty="0">
              <a:latin typeface="Constantia" pitchFamily="18" charset="0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3971499" y="3166281"/>
            <a:ext cx="3956543" cy="1787856"/>
          </a:xfrm>
        </p:spPr>
        <p:txBody>
          <a:bodyPr>
            <a:noAutofit/>
          </a:bodyPr>
          <a:lstStyle/>
          <a:p>
            <a:r>
              <a:rPr lang="en-US" sz="1400" dirty="0" smtClean="0"/>
              <a:t>Dr. </a:t>
            </a:r>
            <a:r>
              <a:rPr lang="en-US" sz="1400" dirty="0" err="1" smtClean="0"/>
              <a:t>Astri</a:t>
            </a:r>
            <a:r>
              <a:rPr lang="en-US" sz="1400" dirty="0" smtClean="0"/>
              <a:t> </a:t>
            </a:r>
            <a:r>
              <a:rPr lang="en-US" sz="1400" dirty="0" err="1" smtClean="0"/>
              <a:t>Ghina</a:t>
            </a:r>
            <a:r>
              <a:rPr lang="en-US" sz="1400" dirty="0" smtClean="0"/>
              <a:t/>
            </a:r>
            <a:br>
              <a:rPr lang="en-US" sz="1400" dirty="0" smtClean="0"/>
            </a:br>
            <a:endParaRPr lang="en-US" sz="1400" dirty="0" smtClean="0"/>
          </a:p>
          <a:p>
            <a:r>
              <a:rPr lang="en-US" sz="1600" dirty="0" smtClean="0"/>
              <a:t>E-mail: astri.ghina24@gmail.com</a:t>
            </a:r>
          </a:p>
          <a:p>
            <a:r>
              <a:rPr lang="en-US" sz="1600" dirty="0" smtClean="0"/>
              <a:t>Blog: aghina.staff.telkomuniversity.ac.id</a:t>
            </a:r>
          </a:p>
          <a:p>
            <a:r>
              <a:rPr lang="en-US" sz="1600" dirty="0" err="1" smtClean="0"/>
              <a:t>Whatsapp</a:t>
            </a:r>
            <a:r>
              <a:rPr lang="en-US" sz="1600" dirty="0" smtClean="0"/>
              <a:t>: 082233887886</a:t>
            </a:r>
          </a:p>
          <a:p>
            <a:r>
              <a:rPr lang="en-US" sz="1600" dirty="0" smtClean="0"/>
              <a:t>Line id: </a:t>
            </a:r>
            <a:r>
              <a:rPr lang="en-US" sz="1600" dirty="0" err="1" smtClean="0"/>
              <a:t>astri.ghina</a:t>
            </a:r>
            <a:endParaRPr lang="en-US" sz="1600" dirty="0" smtClean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120288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Fixed Cost </a:t>
            </a:r>
            <a:r>
              <a:rPr lang="en-US" sz="2800" dirty="0" err="1" smtClean="0"/>
              <a:t>vs</a:t>
            </a:r>
            <a:r>
              <a:rPr lang="en-US" sz="2800" dirty="0" smtClean="0"/>
              <a:t> Variable Cost</a:t>
            </a:r>
            <a:endParaRPr lang="id-ID" sz="2800" dirty="0"/>
          </a:p>
        </p:txBody>
      </p:sp>
      <p:cxnSp>
        <p:nvCxnSpPr>
          <p:cNvPr id="4" name="Straight Connector 3"/>
          <p:cNvCxnSpPr/>
          <p:nvPr/>
        </p:nvCxnSpPr>
        <p:spPr>
          <a:xfrm rot="5400000">
            <a:off x="1409718" y="3246453"/>
            <a:ext cx="2343150" cy="31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581292" y="4418424"/>
            <a:ext cx="4419600" cy="119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581292" y="3618324"/>
            <a:ext cx="3581400" cy="1191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581292" y="2361024"/>
            <a:ext cx="3581400" cy="1257300"/>
          </a:xfrm>
          <a:prstGeom prst="line">
            <a:avLst/>
          </a:prstGeom>
          <a:ln w="158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971692" y="2075274"/>
            <a:ext cx="1143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 err="1">
                <a:latin typeface="+mn-lt"/>
              </a:rPr>
              <a:t>Rp</a:t>
            </a:r>
            <a:endParaRPr lang="en-US" sz="20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29092" y="4414852"/>
            <a:ext cx="1905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 err="1">
                <a:latin typeface="+mn-lt"/>
              </a:rPr>
              <a:t>Jumlah</a:t>
            </a:r>
            <a:r>
              <a:rPr lang="en-US" sz="2000" dirty="0">
                <a:latin typeface="+mn-lt"/>
              </a:rPr>
              <a:t> Unit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19588" y="3243280"/>
            <a:ext cx="152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</a:rPr>
              <a:t>Fixed cost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76712" y="2332446"/>
            <a:ext cx="15240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</a:rPr>
              <a:t>Variable cost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367791"/>
            <a:ext cx="8229600" cy="407186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id-ID" sz="2800" dirty="0" smtClean="0"/>
              <a:t>TOTAL COST = FIXED COST (FC) +VARIABEL COST (VC)</a:t>
            </a:r>
            <a:endParaRPr lang="id-ID" sz="2800" dirty="0"/>
          </a:p>
        </p:txBody>
      </p:sp>
    </p:spTree>
    <p:extLst>
      <p:ext uri="{BB962C8B-B14F-4D97-AF65-F5344CB8AC3E}">
        <p14:creationId xmlns:p14="http://schemas.microsoft.com/office/powerpoint/2010/main" val="1394857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857250"/>
          </a:xfrm>
        </p:spPr>
        <p:txBody>
          <a:bodyPr/>
          <a:lstStyle/>
          <a:p>
            <a:r>
              <a:rPr lang="en-US" sz="2800" dirty="0" smtClean="0"/>
              <a:t>BEP</a:t>
            </a:r>
            <a:r>
              <a:rPr lang="en-US" sz="2800" i="1" dirty="0" smtClean="0"/>
              <a:t> (Break-Even Point</a:t>
            </a:r>
            <a:r>
              <a:rPr lang="id-ID" sz="2800" i="1" dirty="0" smtClean="0"/>
              <a:t>)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5074" y="2313450"/>
            <a:ext cx="2643206" cy="142162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d-ID" sz="1600" dirty="0" smtClean="0"/>
              <a:t>Merupakan k</a:t>
            </a:r>
            <a:r>
              <a:rPr lang="en-US" sz="1600" dirty="0" err="1" smtClean="0"/>
              <a:t>ondisi</a:t>
            </a:r>
            <a:r>
              <a:rPr lang="en-US" sz="1600" dirty="0" smtClean="0"/>
              <a:t> </a:t>
            </a:r>
            <a:r>
              <a:rPr lang="en-US" sz="1600" dirty="0" err="1" smtClean="0"/>
              <a:t>dimana</a:t>
            </a:r>
            <a:r>
              <a:rPr lang="en-US" sz="1600" dirty="0" smtClean="0"/>
              <a:t> </a:t>
            </a:r>
            <a:r>
              <a:rPr lang="en-US" sz="1600" dirty="0" err="1" smtClean="0"/>
              <a:t>nilai</a:t>
            </a:r>
            <a:r>
              <a:rPr lang="en-US" sz="1600" dirty="0" smtClean="0"/>
              <a:t> </a:t>
            </a:r>
            <a:r>
              <a:rPr lang="en-US" sz="1600" dirty="0" err="1" smtClean="0"/>
              <a:t>keuntungan</a:t>
            </a:r>
            <a:r>
              <a:rPr lang="en-US" sz="1600" dirty="0" smtClean="0"/>
              <a:t> </a:t>
            </a:r>
            <a:r>
              <a:rPr lang="en-US" sz="1600" dirty="0" err="1" smtClean="0"/>
              <a:t>bernilai</a:t>
            </a:r>
            <a:r>
              <a:rPr lang="en-US" sz="1600" dirty="0" smtClean="0"/>
              <a:t> </a:t>
            </a:r>
            <a:r>
              <a:rPr lang="en-US" sz="1600" dirty="0" err="1" smtClean="0"/>
              <a:t>nol</a:t>
            </a:r>
            <a:r>
              <a:rPr lang="en-US" sz="1600" dirty="0" smtClean="0"/>
              <a:t> </a:t>
            </a:r>
            <a:r>
              <a:rPr lang="en-US" sz="1600" dirty="0" err="1" smtClean="0"/>
              <a:t>atau</a:t>
            </a:r>
            <a:r>
              <a:rPr lang="en-US" sz="1600" dirty="0" smtClean="0"/>
              <a:t> </a:t>
            </a:r>
            <a:r>
              <a:rPr lang="en-US" sz="1600" dirty="0" err="1" smtClean="0"/>
              <a:t>nilai</a:t>
            </a:r>
            <a:r>
              <a:rPr lang="en-US" sz="1600" dirty="0" smtClean="0"/>
              <a:t> </a:t>
            </a:r>
            <a:r>
              <a:rPr lang="en-US" sz="1600" dirty="0" err="1" smtClean="0"/>
              <a:t>pendapatan</a:t>
            </a:r>
            <a:r>
              <a:rPr lang="en-US" sz="1600" dirty="0" smtClean="0"/>
              <a:t> </a:t>
            </a:r>
            <a:r>
              <a:rPr lang="id-ID" sz="1600" dirty="0" smtClean="0"/>
              <a:t>sama besar dengan </a:t>
            </a:r>
            <a:r>
              <a:rPr lang="en-US" sz="1600" dirty="0" err="1" smtClean="0"/>
              <a:t>nilai</a:t>
            </a:r>
            <a:r>
              <a:rPr lang="en-US" sz="1600" dirty="0" smtClean="0"/>
              <a:t> </a:t>
            </a:r>
            <a:r>
              <a:rPr lang="en-US" sz="1600" dirty="0" err="1" smtClean="0"/>
              <a:t>biaya</a:t>
            </a:r>
            <a:endParaRPr lang="en-US" sz="1600" dirty="0"/>
          </a:p>
          <a:p>
            <a:pPr algn="ctr">
              <a:buNone/>
            </a:pPr>
            <a:endParaRPr lang="en-US" sz="16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1500166" y="3873351"/>
            <a:ext cx="5786478" cy="948696"/>
            <a:chOff x="714348" y="2235510"/>
            <a:chExt cx="5786478" cy="1264928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1571604" y="2928934"/>
              <a:ext cx="4643470" cy="158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714348" y="2681583"/>
              <a:ext cx="107157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400" dirty="0" smtClean="0"/>
                <a:t>BEP =</a:t>
              </a:r>
              <a:endParaRPr lang="id-ID" sz="2400" dirty="0"/>
            </a:p>
          </p:txBody>
        </p:sp>
        <p:sp>
          <p:nvSpPr>
            <p:cNvPr id="11" name="Content Placeholder 2"/>
            <p:cNvSpPr txBox="1">
              <a:spLocks/>
            </p:cNvSpPr>
            <p:nvPr/>
          </p:nvSpPr>
          <p:spPr>
            <a:xfrm>
              <a:off x="2714612" y="2235510"/>
              <a:ext cx="2214578" cy="57150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id-ID" sz="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BIAYA TETAP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5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	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1285852" y="3000372"/>
              <a:ext cx="5214974" cy="50006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(HARGA – BIAYA VARIABEL PER UNIT)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19074" y="882261"/>
            <a:ext cx="6096000" cy="2968289"/>
            <a:chOff x="2905156" y="3000372"/>
            <a:chExt cx="6096000" cy="3957719"/>
          </a:xfrm>
          <a:noFill/>
        </p:grpSpPr>
        <p:cxnSp>
          <p:nvCxnSpPr>
            <p:cNvPr id="16" name="Straight Connector 15"/>
            <p:cNvCxnSpPr/>
            <p:nvPr/>
          </p:nvCxnSpPr>
          <p:spPr>
            <a:xfrm rot="5400000">
              <a:off x="1952657" y="4867272"/>
              <a:ext cx="3124200" cy="3175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514756" y="6429372"/>
              <a:ext cx="4419600" cy="1588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3514756" y="3305172"/>
              <a:ext cx="3810000" cy="3124200"/>
            </a:xfrm>
            <a:prstGeom prst="line">
              <a:avLst/>
            </a:prstGeom>
            <a:grpFill/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3514756" y="4143372"/>
              <a:ext cx="4038600" cy="121920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2905156" y="3305172"/>
              <a:ext cx="1143000" cy="533480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dirty="0" err="1">
                  <a:latin typeface="+mn-lt"/>
                </a:rPr>
                <a:t>Rp</a:t>
              </a:r>
              <a:endParaRPr lang="en-US" sz="2000" dirty="0">
                <a:latin typeface="+mn-lt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62556" y="6424611"/>
              <a:ext cx="1905000" cy="533480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dirty="0" err="1">
                  <a:latin typeface="+mn-lt"/>
                </a:rPr>
                <a:t>Jumlah</a:t>
              </a:r>
              <a:r>
                <a:rPr lang="en-US" sz="2000" dirty="0">
                  <a:latin typeface="+mn-lt"/>
                </a:rPr>
                <a:t> Unit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477156" y="3914772"/>
              <a:ext cx="1524000" cy="533480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dirty="0">
                  <a:latin typeface="+mn-lt"/>
                </a:rPr>
                <a:t>Total cost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324756" y="3000372"/>
              <a:ext cx="1524000" cy="533480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dirty="0">
                  <a:latin typeface="+mn-lt"/>
                </a:rPr>
                <a:t>Sales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486556" y="3895721"/>
              <a:ext cx="1524000" cy="533480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dirty="0">
                  <a:latin typeface="+mn-lt"/>
                </a:rPr>
                <a:t>Profit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286380" y="4781536"/>
              <a:ext cx="804842" cy="53348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000" dirty="0">
                  <a:latin typeface="+mn-lt"/>
                </a:rPr>
                <a:t>BEP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667156" y="5343522"/>
              <a:ext cx="1524000" cy="533480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dirty="0">
                  <a:latin typeface="+mn-lt"/>
                </a:rPr>
                <a:t>Loss</a:t>
              </a:r>
            </a:p>
          </p:txBody>
        </p:sp>
      </p:grpSp>
      <p:sp>
        <p:nvSpPr>
          <p:cNvPr id="28" name="Oval 27"/>
          <p:cNvSpPr/>
          <p:nvPr/>
        </p:nvSpPr>
        <p:spPr>
          <a:xfrm>
            <a:off x="2714612" y="2143122"/>
            <a:ext cx="142876" cy="107157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500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NPV (</a:t>
            </a:r>
            <a:r>
              <a:rPr lang="en-US" sz="2800" i="1" dirty="0" smtClean="0"/>
              <a:t>Net Present Value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910" y="1889760"/>
            <a:ext cx="7924800" cy="2926080"/>
          </a:xfrm>
        </p:spPr>
        <p:txBody>
          <a:bodyPr>
            <a:noAutofit/>
          </a:bodyPr>
          <a:lstStyle/>
          <a:p>
            <a:pPr marL="361950" indent="-361950">
              <a:buFont typeface="Wingdings" pitchFamily="2" charset="2"/>
              <a:buChar char="Ø"/>
            </a:pPr>
            <a:r>
              <a:rPr lang="en-US" sz="2800" dirty="0" err="1" smtClean="0"/>
              <a:t>Apakah</a:t>
            </a:r>
            <a:r>
              <a:rPr lang="en-US" sz="2800" dirty="0" smtClean="0"/>
              <a:t> </a:t>
            </a:r>
            <a:r>
              <a:rPr lang="en-US" sz="2800" dirty="0" err="1" smtClean="0"/>
              <a:t>usaha</a:t>
            </a:r>
            <a:r>
              <a:rPr lang="en-US" sz="2800" dirty="0" smtClean="0"/>
              <a:t> </a:t>
            </a:r>
            <a:r>
              <a:rPr lang="en-US" sz="2800" dirty="0" err="1" smtClean="0"/>
              <a:t>berpotensi</a:t>
            </a:r>
            <a:r>
              <a:rPr lang="en-US" sz="2800" dirty="0" smtClean="0"/>
              <a:t> </a:t>
            </a:r>
            <a:r>
              <a:rPr lang="en-US" sz="2800" dirty="0" err="1" smtClean="0"/>
              <a:t>menguntungkan</a:t>
            </a:r>
            <a:r>
              <a:rPr lang="en-US" sz="2800" dirty="0" smtClean="0"/>
              <a:t> di </a:t>
            </a:r>
            <a:r>
              <a:rPr lang="en-US" sz="2800" dirty="0" err="1" smtClean="0"/>
              <a:t>masa</a:t>
            </a:r>
            <a:r>
              <a:rPr lang="en-US" sz="2800" dirty="0" smtClean="0"/>
              <a:t> </a:t>
            </a:r>
            <a:r>
              <a:rPr lang="en-US" sz="2800" dirty="0" err="1" smtClean="0"/>
              <a:t>depan</a:t>
            </a:r>
            <a:endParaRPr lang="en-US" sz="2800" dirty="0"/>
          </a:p>
          <a:p>
            <a:pPr marL="361950" indent="-361950">
              <a:buFont typeface="Wingdings" pitchFamily="2" charset="2"/>
              <a:buChar char="Ø"/>
            </a:pPr>
            <a:r>
              <a:rPr lang="en-US" sz="2800" dirty="0" err="1" smtClean="0"/>
              <a:t>Akumulasi</a:t>
            </a:r>
            <a:r>
              <a:rPr lang="en-US" sz="2800" dirty="0" smtClean="0"/>
              <a:t> </a:t>
            </a:r>
            <a:r>
              <a:rPr lang="en-US" sz="2800" dirty="0" err="1" smtClean="0"/>
              <a:t>nilai</a:t>
            </a:r>
            <a:r>
              <a:rPr lang="en-US" sz="2800" dirty="0" smtClean="0"/>
              <a:t> </a:t>
            </a:r>
            <a:r>
              <a:rPr lang="en-US" sz="2800" dirty="0" err="1" smtClean="0"/>
              <a:t>sekarang</a:t>
            </a:r>
            <a:r>
              <a:rPr lang="en-US" sz="2800" dirty="0" smtClean="0"/>
              <a:t> </a:t>
            </a:r>
            <a:r>
              <a:rPr lang="en-US" sz="2800" dirty="0" err="1" smtClean="0"/>
              <a:t>kas</a:t>
            </a:r>
            <a:r>
              <a:rPr lang="en-US" sz="2800" dirty="0" smtClean="0"/>
              <a:t> </a:t>
            </a:r>
            <a:r>
              <a:rPr lang="en-US" sz="2800" dirty="0" err="1" smtClean="0"/>
              <a:t>masuk</a:t>
            </a:r>
            <a:r>
              <a:rPr lang="en-US" sz="2800" dirty="0" smtClean="0"/>
              <a:t> </a:t>
            </a:r>
            <a:r>
              <a:rPr lang="en-US" sz="2800" dirty="0" err="1" smtClean="0"/>
              <a:t>dan</a:t>
            </a:r>
            <a:r>
              <a:rPr lang="en-US" sz="2800" dirty="0" smtClean="0"/>
              <a:t> </a:t>
            </a:r>
            <a:r>
              <a:rPr lang="en-US" sz="2800" dirty="0" err="1" smtClean="0"/>
              <a:t>kas</a:t>
            </a:r>
            <a:r>
              <a:rPr lang="en-US" sz="2800" dirty="0" smtClean="0"/>
              <a:t> </a:t>
            </a:r>
            <a:r>
              <a:rPr lang="en-US" sz="2800" dirty="0" err="1" smtClean="0"/>
              <a:t>keluar</a:t>
            </a:r>
            <a:r>
              <a:rPr lang="en-US" sz="2800" dirty="0" smtClean="0"/>
              <a:t> yang </a:t>
            </a:r>
            <a:r>
              <a:rPr lang="en-US" sz="2800" dirty="0" err="1" smtClean="0"/>
              <a:t>dihasilkan</a:t>
            </a:r>
            <a:r>
              <a:rPr lang="en-US" sz="2800" dirty="0" smtClean="0"/>
              <a:t> </a:t>
            </a:r>
            <a:r>
              <a:rPr lang="en-US" sz="2800" dirty="0" err="1" smtClean="0"/>
              <a:t>oleh</a:t>
            </a:r>
            <a:r>
              <a:rPr lang="en-US" sz="2800" dirty="0" smtClean="0"/>
              <a:t> </a:t>
            </a:r>
            <a:r>
              <a:rPr lang="en-US" sz="2800" dirty="0" err="1" smtClean="0"/>
              <a:t>suatu</a:t>
            </a:r>
            <a:r>
              <a:rPr lang="en-US" sz="2800" dirty="0" smtClean="0"/>
              <a:t> </a:t>
            </a:r>
            <a:r>
              <a:rPr lang="en-US" sz="2800" dirty="0" err="1" smtClean="0"/>
              <a:t>investasi</a:t>
            </a:r>
            <a:endParaRPr lang="en-US" sz="2800" dirty="0" smtClean="0"/>
          </a:p>
          <a:p>
            <a:pPr marL="361950" indent="-361950">
              <a:buFont typeface="Wingdings" pitchFamily="2" charset="2"/>
              <a:buChar char="Ø"/>
            </a:pPr>
            <a:r>
              <a:rPr lang="en-US" sz="2800" dirty="0" err="1" smtClean="0"/>
              <a:t>Semakin</a:t>
            </a:r>
            <a:r>
              <a:rPr lang="en-US" sz="2800" dirty="0" smtClean="0"/>
              <a:t> </a:t>
            </a:r>
            <a:r>
              <a:rPr lang="en-US" sz="2800" dirty="0" err="1" smtClean="0"/>
              <a:t>besar</a:t>
            </a:r>
            <a:r>
              <a:rPr lang="en-US" sz="2800" dirty="0" smtClean="0"/>
              <a:t> </a:t>
            </a:r>
            <a:r>
              <a:rPr lang="en-US" sz="2800" dirty="0" err="1" smtClean="0"/>
              <a:t>nilai</a:t>
            </a:r>
            <a:r>
              <a:rPr lang="en-US" sz="2800" dirty="0" smtClean="0"/>
              <a:t> NPV </a:t>
            </a:r>
            <a:r>
              <a:rPr lang="en-US" sz="2800" dirty="0" err="1" smtClean="0"/>
              <a:t>semakin</a:t>
            </a:r>
            <a:r>
              <a:rPr lang="en-US" sz="2800" dirty="0" smtClean="0"/>
              <a:t> </a:t>
            </a:r>
            <a:r>
              <a:rPr lang="en-US" sz="2800" dirty="0" err="1" smtClean="0"/>
              <a:t>prospektif</a:t>
            </a:r>
            <a:r>
              <a:rPr lang="en-US" sz="2800" dirty="0" smtClean="0"/>
              <a:t> </a:t>
            </a:r>
            <a:r>
              <a:rPr lang="en-US" sz="2800" dirty="0" err="1" smtClean="0"/>
              <a:t>suatu</a:t>
            </a:r>
            <a:r>
              <a:rPr lang="en-US" sz="2800" dirty="0" smtClean="0"/>
              <a:t> </a:t>
            </a:r>
            <a:r>
              <a:rPr lang="en-US" sz="2800" dirty="0" err="1" smtClean="0"/>
              <a:t>usaha</a:t>
            </a:r>
            <a:endParaRPr lang="id-ID" sz="2800" dirty="0" smtClean="0"/>
          </a:p>
        </p:txBody>
      </p:sp>
    </p:spTree>
    <p:extLst>
      <p:ext uri="{BB962C8B-B14F-4D97-AF65-F5344CB8AC3E}">
        <p14:creationId xmlns:p14="http://schemas.microsoft.com/office/powerpoint/2010/main" val="138908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"/>
            <a:ext cx="8229600" cy="857250"/>
          </a:xfrm>
        </p:spPr>
        <p:txBody>
          <a:bodyPr/>
          <a:lstStyle/>
          <a:p>
            <a:r>
              <a:rPr lang="id-ID" sz="2800" dirty="0" smtClean="0"/>
              <a:t>RUMUS YANG DIGUNAKAN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4190" y="2946800"/>
            <a:ext cx="3257544" cy="62983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dirty="0" smtClean="0"/>
              <a:t>ATAU</a:t>
            </a:r>
            <a:endParaRPr lang="id-ID" dirty="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024997"/>
              </p:ext>
            </p:extLst>
          </p:nvPr>
        </p:nvGraphicFramePr>
        <p:xfrm>
          <a:off x="494286" y="861060"/>
          <a:ext cx="4429156" cy="20802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79419"/>
                <a:gridCol w="920977"/>
                <a:gridCol w="1428760"/>
              </a:tblGrid>
              <a:tr h="342900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T="34290" marB="3429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n</a:t>
                      </a:r>
                      <a:endParaRPr lang="en-US" sz="1800" dirty="0"/>
                    </a:p>
                  </a:txBody>
                  <a:tcPr marT="34290" marB="3429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05798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500" dirty="0" smtClean="0"/>
                        <a:t>NPV =</a:t>
                      </a:r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dirty="0" smtClean="0"/>
                        <a:t>∑</a:t>
                      </a:r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CF</a:t>
                      </a:r>
                      <a:r>
                        <a:rPr lang="en-US" sz="2400" baseline="-25000" dirty="0" err="1" smtClean="0"/>
                        <a:t>t</a:t>
                      </a:r>
                      <a:endParaRPr lang="en-US" sz="2400" dirty="0"/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9343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(1+r)</a:t>
                      </a:r>
                      <a:r>
                        <a:rPr lang="en-US" sz="2400" baseline="30000" dirty="0" smtClean="0"/>
                        <a:t>t</a:t>
                      </a:r>
                      <a:endParaRPr lang="en-US" sz="2400" dirty="0"/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 smtClean="0"/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    t=0</a:t>
                      </a:r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285720" y="3529020"/>
            <a:ext cx="8229600" cy="102513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NPV = PV (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Benefits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– PV (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Cost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923442" y="1405401"/>
            <a:ext cx="4098638" cy="15359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876425" marR="0" lvl="0" indent="-1876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1970088" algn="l"/>
              </a:tabLst>
              <a:defRPr/>
            </a:pPr>
            <a:r>
              <a:rPr kumimoji="0" lang="id-ID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Dimana: </a:t>
            </a:r>
          </a:p>
          <a:p>
            <a:pPr marL="625475" marR="0" lvl="0" indent="-6254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CF</a:t>
            </a:r>
            <a:r>
              <a:rPr kumimoji="0" lang="en-US" sz="16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</a:t>
            </a:r>
            <a:r>
              <a:rPr kumimoji="0" lang="id-ID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= aliran kas yang diterima pada periode ke-t</a:t>
            </a:r>
          </a:p>
          <a:p>
            <a:pPr marL="803275" marR="0" lvl="0" indent="-8032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173038" algn="l"/>
                <a:tab pos="536575" algn="l"/>
              </a:tabLst>
              <a:defRPr/>
            </a:pPr>
            <a:r>
              <a:rPr kumimoji="0" lang="id-ID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r 	= tingkat suku bunga yang berlaku</a:t>
            </a:r>
          </a:p>
          <a:p>
            <a:pPr marL="803275" marR="0" lvl="0" indent="-8032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173038" algn="l"/>
                <a:tab pos="536575" algn="l"/>
              </a:tabLst>
              <a:defRPr/>
            </a:pPr>
            <a:r>
              <a:rPr kumimoji="0" lang="id-ID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t 	= periode waktu yang digunakan</a:t>
            </a:r>
          </a:p>
          <a:p>
            <a:pPr marL="688975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45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491" y="427617"/>
            <a:ext cx="7756263" cy="456303"/>
          </a:xfrm>
        </p:spPr>
        <p:txBody>
          <a:bodyPr/>
          <a:lstStyle/>
          <a:p>
            <a:r>
              <a:rPr lang="en-US" sz="2800" dirty="0" smtClean="0"/>
              <a:t>IRR (</a:t>
            </a:r>
            <a:r>
              <a:rPr lang="en-US" sz="2800" i="1" dirty="0" smtClean="0"/>
              <a:t>Internal Rate of Return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840" y="1772115"/>
            <a:ext cx="7924800" cy="1478757"/>
          </a:xfrm>
        </p:spPr>
        <p:txBody>
          <a:bodyPr>
            <a:normAutofit fontScale="92500" lnSpcReduction="10000"/>
          </a:bodyPr>
          <a:lstStyle/>
          <a:p>
            <a:pPr marL="358775">
              <a:buFont typeface="Wingdings" pitchFamily="2" charset="2"/>
              <a:buChar char="ü"/>
            </a:pPr>
            <a:r>
              <a:rPr lang="en-US" sz="2400" dirty="0" err="1" smtClean="0"/>
              <a:t>Merupakan</a:t>
            </a:r>
            <a:r>
              <a:rPr lang="en-US" sz="2400" dirty="0" smtClean="0"/>
              <a:t> </a:t>
            </a:r>
            <a:r>
              <a:rPr lang="en-US" sz="2400" i="1" dirty="0"/>
              <a:t>cut off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titik</a:t>
            </a:r>
            <a:r>
              <a:rPr lang="en-US" sz="2400" dirty="0"/>
              <a:t> </a:t>
            </a:r>
            <a:r>
              <a:rPr lang="en-US" sz="2400" dirty="0" err="1"/>
              <a:t>dimana</a:t>
            </a:r>
            <a:r>
              <a:rPr lang="en-US" sz="2400" dirty="0"/>
              <a:t> </a:t>
            </a:r>
            <a:r>
              <a:rPr lang="en-US" sz="2400" dirty="0" err="1"/>
              <a:t>nilai</a:t>
            </a:r>
            <a:r>
              <a:rPr lang="en-US" sz="2400" dirty="0"/>
              <a:t> NPV </a:t>
            </a:r>
            <a:r>
              <a:rPr lang="en-US" sz="2400" dirty="0" err="1"/>
              <a:t>usaha</a:t>
            </a:r>
            <a:r>
              <a:rPr lang="en-US" sz="2400" dirty="0"/>
              <a:t> </a:t>
            </a:r>
            <a:r>
              <a:rPr lang="en-US" sz="2400" dirty="0" err="1"/>
              <a:t>sama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nol</a:t>
            </a:r>
            <a:endParaRPr lang="en-US" sz="2400" dirty="0"/>
          </a:p>
          <a:p>
            <a:pPr marL="358775">
              <a:buFont typeface="Wingdings" pitchFamily="2" charset="2"/>
              <a:buChar char="ü"/>
            </a:pPr>
            <a:r>
              <a:rPr lang="en-US" sz="2400" dirty="0" err="1"/>
              <a:t>Pada</a:t>
            </a:r>
            <a:r>
              <a:rPr lang="en-US" sz="2400" dirty="0"/>
              <a:t> </a:t>
            </a:r>
            <a:r>
              <a:rPr lang="en-US" sz="2400" dirty="0" err="1"/>
              <a:t>nilai</a:t>
            </a:r>
            <a:r>
              <a:rPr lang="en-US" sz="2400" dirty="0"/>
              <a:t> IRR, </a:t>
            </a:r>
            <a:r>
              <a:rPr lang="en-US" sz="2400" dirty="0" err="1"/>
              <a:t>investasi</a:t>
            </a:r>
            <a:r>
              <a:rPr lang="en-US" sz="2400" dirty="0"/>
              <a:t> </a:t>
            </a:r>
            <a:r>
              <a:rPr lang="en-US" sz="2400" dirty="0" err="1"/>
              <a:t>akan</a:t>
            </a:r>
            <a:r>
              <a:rPr lang="en-US" sz="2400" dirty="0"/>
              <a:t> </a:t>
            </a:r>
            <a:r>
              <a:rPr lang="en-US" sz="2400" dirty="0" err="1"/>
              <a:t>berada</a:t>
            </a:r>
            <a:r>
              <a:rPr lang="en-US" sz="2400" dirty="0"/>
              <a:t> </a:t>
            </a:r>
            <a:r>
              <a:rPr lang="en-US" sz="2400" dirty="0" err="1"/>
              <a:t>pada</a:t>
            </a:r>
            <a:r>
              <a:rPr lang="en-US" sz="2400" dirty="0"/>
              <a:t> </a:t>
            </a:r>
            <a:r>
              <a:rPr lang="en-US" sz="2400" dirty="0" err="1"/>
              <a:t>posisi</a:t>
            </a:r>
            <a:r>
              <a:rPr lang="en-US" sz="2400" dirty="0"/>
              <a:t> </a:t>
            </a:r>
            <a:r>
              <a:rPr lang="en-US" sz="2400" dirty="0" err="1"/>
              <a:t>impas</a:t>
            </a:r>
            <a:endParaRPr lang="en-US" sz="2400" dirty="0"/>
          </a:p>
          <a:p>
            <a:pPr marL="358775">
              <a:buFont typeface="Wingdings" pitchFamily="2" charset="2"/>
              <a:buChar char="ü"/>
            </a:pPr>
            <a:r>
              <a:rPr lang="en-US" sz="2400" dirty="0" err="1"/>
              <a:t>Investasi</a:t>
            </a:r>
            <a:r>
              <a:rPr lang="en-US" sz="2400" dirty="0"/>
              <a:t> yang </a:t>
            </a:r>
            <a:r>
              <a:rPr lang="en-US" sz="2400" dirty="0" err="1"/>
              <a:t>layak</a:t>
            </a:r>
            <a:r>
              <a:rPr lang="en-US" sz="2400" dirty="0"/>
              <a:t> </a:t>
            </a:r>
            <a:r>
              <a:rPr lang="en-US" sz="2400" dirty="0">
                <a:sym typeface="Wingdings" pitchFamily="2" charset="2"/>
              </a:rPr>
              <a:t> </a:t>
            </a:r>
            <a:r>
              <a:rPr lang="en-US" sz="2400" dirty="0" err="1">
                <a:sym typeface="Wingdings" pitchFamily="2" charset="2"/>
              </a:rPr>
              <a:t>tingkat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pengembalian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harus</a:t>
            </a:r>
            <a:r>
              <a:rPr lang="en-US" sz="2400" dirty="0">
                <a:sym typeface="Wingdings" pitchFamily="2" charset="2"/>
              </a:rPr>
              <a:t> &gt; IRR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251202"/>
              </p:ext>
            </p:extLst>
          </p:nvPr>
        </p:nvGraphicFramePr>
        <p:xfrm>
          <a:off x="401964" y="3390441"/>
          <a:ext cx="5053956" cy="1645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3655"/>
                <a:gridCol w="1203323"/>
                <a:gridCol w="2526978"/>
              </a:tblGrid>
              <a:tr h="200229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T="34290" marB="3429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         n</a:t>
                      </a:r>
                      <a:endParaRPr lang="en-US" sz="1500" dirty="0"/>
                    </a:p>
                  </a:txBody>
                  <a:tcPr marT="34290" marB="3429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54251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dirty="0" smtClean="0"/>
                        <a:t>0 =</a:t>
                      </a:r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dirty="0" smtClean="0"/>
                        <a:t>∑</a:t>
                      </a:r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/>
                        <a:t>CF</a:t>
                      </a:r>
                      <a:r>
                        <a:rPr lang="en-US" sz="3000" baseline="-25000" dirty="0" err="1" smtClean="0"/>
                        <a:t>t</a:t>
                      </a:r>
                      <a:endParaRPr lang="en-US" sz="3000" dirty="0"/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542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/>
                        <a:t>(1+IRR)</a:t>
                      </a:r>
                      <a:r>
                        <a:rPr lang="en-US" sz="3000" baseline="30000" dirty="0" smtClean="0"/>
                        <a:t>t</a:t>
                      </a:r>
                      <a:endParaRPr lang="en-US" sz="3000" dirty="0"/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002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 smtClean="0"/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       t=0</a:t>
                      </a:r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5822642" y="3494009"/>
            <a:ext cx="3214678" cy="142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876425" marR="0" lvl="0" indent="-1876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1970088" algn="l"/>
              </a:tabLst>
              <a:defRPr/>
            </a:pPr>
            <a:r>
              <a:rPr kumimoji="0" lang="id-ID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Dimana: 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CF</a:t>
            </a:r>
            <a:r>
              <a:rPr kumimoji="0" lang="en-US" sz="16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</a:t>
            </a:r>
            <a:r>
              <a:rPr kumimoji="0" lang="id-ID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= aliran kas yang diterima pada periode ke-t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173038" algn="l"/>
                <a:tab pos="536575" algn="l"/>
              </a:tabLst>
              <a:defRPr/>
            </a:pPr>
            <a:r>
              <a:rPr kumimoji="0" lang="id-ID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t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id-ID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 </a:t>
            </a:r>
            <a:r>
              <a:rPr kumimoji="0" lang="id-ID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periode waktu yang digunakan</a:t>
            </a:r>
          </a:p>
          <a:p>
            <a:pPr marL="688975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72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RENCANA STRUKTUR MODAL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66700" indent="-266700">
              <a:buFont typeface="+mj-lt"/>
              <a:buAutoNum type="romanUcPeriod"/>
            </a:pPr>
            <a:r>
              <a:rPr lang="en-US" sz="2400" dirty="0" smtClean="0"/>
              <a:t>Modal </a:t>
            </a:r>
            <a:r>
              <a:rPr lang="en-US" sz="2400" dirty="0" err="1" smtClean="0"/>
              <a:t>sendiri</a:t>
            </a:r>
            <a:endParaRPr lang="en-US" sz="2400" dirty="0" smtClean="0"/>
          </a:p>
          <a:p>
            <a:pPr marL="346075" indent="0">
              <a:buNone/>
            </a:pPr>
            <a:r>
              <a:rPr lang="en-US" sz="2400" dirty="0" smtClean="0"/>
              <a:t>a. </a:t>
            </a:r>
            <a:r>
              <a:rPr lang="en-US" sz="2400" dirty="0" err="1" smtClean="0"/>
              <a:t>Pemilik</a:t>
            </a:r>
            <a:r>
              <a:rPr lang="en-US" sz="2400" dirty="0" smtClean="0"/>
              <a:t> I</a:t>
            </a:r>
          </a:p>
          <a:p>
            <a:pPr marL="346075" indent="0">
              <a:buNone/>
            </a:pPr>
            <a:r>
              <a:rPr lang="en-US" sz="2400" dirty="0" smtClean="0"/>
              <a:t>b. </a:t>
            </a:r>
            <a:r>
              <a:rPr lang="en-US" sz="2400" dirty="0" err="1" smtClean="0"/>
              <a:t>Pemilik</a:t>
            </a:r>
            <a:r>
              <a:rPr lang="en-US" sz="2400" dirty="0" smtClean="0"/>
              <a:t> II</a:t>
            </a:r>
          </a:p>
          <a:p>
            <a:pPr marL="346075" indent="0">
              <a:buNone/>
            </a:pPr>
            <a:r>
              <a:rPr lang="en-US" sz="2400" dirty="0" smtClean="0"/>
              <a:t>c. </a:t>
            </a:r>
            <a:r>
              <a:rPr lang="en-US" sz="2400" dirty="0" err="1" smtClean="0"/>
              <a:t>dst</a:t>
            </a:r>
            <a:r>
              <a:rPr lang="en-US" sz="2400" dirty="0" smtClean="0"/>
              <a:t>. </a:t>
            </a:r>
          </a:p>
          <a:p>
            <a:pPr marL="346075" indent="0">
              <a:buNone/>
            </a:pPr>
            <a:endParaRPr lang="en-US" sz="2400" dirty="0" smtClean="0"/>
          </a:p>
          <a:p>
            <a:pPr marL="514350" indent="-514350">
              <a:buNone/>
            </a:pPr>
            <a:r>
              <a:rPr lang="id-ID" sz="2400" dirty="0" smtClean="0"/>
              <a:t>II. </a:t>
            </a:r>
            <a:r>
              <a:rPr lang="en-US" sz="2400" dirty="0" smtClean="0"/>
              <a:t>Modal </a:t>
            </a:r>
            <a:r>
              <a:rPr lang="en-US" sz="2400" dirty="0" err="1" smtClean="0"/>
              <a:t>pinjaman</a:t>
            </a:r>
            <a:endParaRPr lang="id-ID" sz="2400" dirty="0" smtClean="0"/>
          </a:p>
          <a:p>
            <a:pPr marL="514350" indent="-51435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2669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107145"/>
            <a:ext cx="8643998" cy="857250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id-ID" sz="2800" dirty="0" smtClean="0">
                <a:solidFill>
                  <a:schemeClr val="bg1"/>
                </a:solidFill>
              </a:rPr>
              <a:t>PILIHAN RENCANA KELUAR</a:t>
            </a:r>
            <a:endParaRPr lang="id-ID" sz="2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964395"/>
            <a:ext cx="8686800" cy="4018388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ü"/>
            </a:pPr>
            <a:r>
              <a:rPr lang="id-ID" dirty="0" smtClean="0"/>
              <a:t>GO PUBLIC: Menjual perusahaan di bursa efek</a:t>
            </a:r>
          </a:p>
          <a:p>
            <a:pPr>
              <a:buFont typeface="Wingdings" pitchFamily="2" charset="2"/>
              <a:buChar char="ü"/>
            </a:pPr>
            <a:r>
              <a:rPr lang="id-ID" dirty="0" smtClean="0"/>
              <a:t>AKUISISI: Perusahaan lain membeli peusahaan anda</a:t>
            </a:r>
          </a:p>
          <a:p>
            <a:pPr>
              <a:buFont typeface="Wingdings" pitchFamily="2" charset="2"/>
              <a:buChar char="ü"/>
            </a:pPr>
            <a:r>
              <a:rPr lang="id-ID" dirty="0" smtClean="0"/>
              <a:t>PENJUALAN: Individu membeli perusahaan anda</a:t>
            </a:r>
          </a:p>
          <a:p>
            <a:pPr>
              <a:buFont typeface="Wingdings" pitchFamily="2" charset="2"/>
              <a:buChar char="ü"/>
            </a:pPr>
            <a:r>
              <a:rPr lang="id-ID" dirty="0" smtClean="0"/>
              <a:t>MERGER: Bergabung dengan perusahaan yang ada</a:t>
            </a:r>
          </a:p>
          <a:p>
            <a:pPr>
              <a:buFont typeface="Wingdings" pitchFamily="2" charset="2"/>
              <a:buChar char="ü"/>
            </a:pPr>
            <a:r>
              <a:rPr lang="id-ID" dirty="0" smtClean="0"/>
              <a:t>BUY-OUT: Satu atau lebih pemegang saham membeli saham dari pemegang saham yang lain</a:t>
            </a:r>
          </a:p>
          <a:p>
            <a:pPr>
              <a:buFont typeface="Wingdings" pitchFamily="2" charset="2"/>
              <a:buChar char="ü"/>
            </a:pPr>
            <a:r>
              <a:rPr lang="id-ID" dirty="0" smtClean="0"/>
              <a:t>FRANCHISE: Mereplikasi konsep dengan memberi izin hak pada orang lain</a:t>
            </a:r>
          </a:p>
          <a:p>
            <a:pPr>
              <a:buFont typeface="Wingdings" pitchFamily="2" charset="2"/>
              <a:buChar char="ü"/>
            </a:pPr>
            <a:r>
              <a:rPr lang="id-ID" dirty="0" smtClean="0"/>
              <a:t>SUKSESI: memberikan perusahaan pada generasi berikutnya</a:t>
            </a:r>
          </a:p>
          <a:p>
            <a:pPr>
              <a:buFont typeface="Wingdings" pitchFamily="2" charset="2"/>
              <a:buChar char="ü"/>
            </a:pPr>
            <a:r>
              <a:rPr lang="id-ID" dirty="0" smtClean="0"/>
              <a:t>TUTUP: Operasi berakhir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41093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z="2800" dirty="0" smtClean="0"/>
              <a:t>REFERENSI</a:t>
            </a:r>
            <a:endParaRPr lang="id-ID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248" y="2072640"/>
            <a:ext cx="7745505" cy="2521982"/>
          </a:xfrm>
        </p:spPr>
        <p:txBody>
          <a:bodyPr/>
          <a:lstStyle/>
          <a:p>
            <a:pPr marL="361950" indent="-361950"/>
            <a:r>
              <a:rPr lang="id-ID" dirty="0" smtClean="0"/>
              <a:t>Abrahams, Rhonda. (2005), </a:t>
            </a:r>
            <a:r>
              <a:rPr lang="id-ID" i="1" dirty="0" smtClean="0"/>
              <a:t>Business Plan In a Day,</a:t>
            </a:r>
            <a:r>
              <a:rPr lang="id-ID" dirty="0" smtClean="0"/>
              <a:t> The Planning Shop, California, USA</a:t>
            </a:r>
          </a:p>
          <a:p>
            <a:pPr marL="361950" indent="-361950"/>
            <a:r>
              <a:rPr lang="id-ID" dirty="0" smtClean="0"/>
              <a:t>Kasali, Rhenald, dkk. (2010), Modul Kewirausahaan, Jakarta Se</a:t>
            </a:r>
            <a:r>
              <a:rPr lang="en-US" dirty="0" smtClean="0"/>
              <a:t>l</a:t>
            </a:r>
            <a:r>
              <a:rPr lang="id-ID" dirty="0" smtClean="0"/>
              <a:t>atan: Penerbit Hikmah</a:t>
            </a:r>
          </a:p>
          <a:p>
            <a:pPr marL="0" indent="0">
              <a:buNone/>
            </a:pPr>
            <a:endParaRPr lang="id-ID" dirty="0" smtClean="0"/>
          </a:p>
          <a:p>
            <a:pPr>
              <a:buNone/>
            </a:pP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25036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21920" y="2197164"/>
            <a:ext cx="5250863" cy="510778"/>
          </a:xfrm>
        </p:spPr>
        <p:txBody>
          <a:bodyPr/>
          <a:lstStyle/>
          <a:p>
            <a:pPr algn="ctr"/>
            <a:r>
              <a:rPr lang="en-US" dirty="0" err="1" smtClean="0"/>
              <a:t>Aspek</a:t>
            </a:r>
            <a:r>
              <a:rPr lang="en-US" dirty="0" smtClean="0"/>
              <a:t> </a:t>
            </a:r>
            <a:r>
              <a:rPr lang="en-US" dirty="0" err="1" smtClean="0"/>
              <a:t>keuangan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693941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Mahasiswa</a:t>
            </a:r>
            <a:r>
              <a:rPr lang="en-US" dirty="0"/>
              <a:t> </a:t>
            </a:r>
            <a:r>
              <a:rPr lang="en-US" dirty="0" err="1"/>
              <a:t>memahami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 smtClean="0"/>
              <a:t>mampu</a:t>
            </a:r>
            <a:r>
              <a:rPr lang="en-US" dirty="0" smtClean="0"/>
              <a:t> </a:t>
            </a:r>
            <a:r>
              <a:rPr lang="en-US" dirty="0" err="1" smtClean="0"/>
              <a:t>menyusun</a:t>
            </a:r>
            <a:r>
              <a:rPr lang="en-US" dirty="0" smtClean="0"/>
              <a:t> </a:t>
            </a:r>
            <a:r>
              <a:rPr lang="en-US" dirty="0" err="1" smtClean="0"/>
              <a:t>perencanaan</a:t>
            </a:r>
            <a:r>
              <a:rPr lang="en-US" dirty="0" smtClean="0"/>
              <a:t> </a:t>
            </a:r>
            <a:r>
              <a:rPr lang="en-US" dirty="0" err="1" smtClean="0"/>
              <a:t>keuangan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ide </a:t>
            </a:r>
            <a:r>
              <a:rPr lang="en-US" dirty="0" err="1" smtClean="0"/>
              <a:t>bisnis</a:t>
            </a:r>
            <a:r>
              <a:rPr lang="en-US" dirty="0" smtClean="0"/>
              <a:t> yang </a:t>
            </a:r>
            <a:r>
              <a:rPr lang="en-US" dirty="0" err="1" smtClean="0"/>
              <a:t>akan</a:t>
            </a:r>
            <a:r>
              <a:rPr lang="en-US" dirty="0" smtClean="0"/>
              <a:t> </a:t>
            </a:r>
            <a:r>
              <a:rPr lang="en-US" dirty="0" err="1" smtClean="0"/>
              <a:t>diusulkan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Capaian</a:t>
            </a:r>
            <a:r>
              <a:rPr lang="en-US" dirty="0" smtClean="0"/>
              <a:t> </a:t>
            </a:r>
            <a:r>
              <a:rPr lang="en-US" dirty="0" err="1" smtClean="0"/>
              <a:t>pembelajaran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04035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Pengelolaan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pengawasan</a:t>
            </a:r>
            <a:r>
              <a:rPr lang="en-US" dirty="0"/>
              <a:t> </a:t>
            </a:r>
            <a:r>
              <a:rPr lang="en-US" dirty="0" err="1"/>
              <a:t>catatan-catatan</a:t>
            </a:r>
            <a:r>
              <a:rPr lang="en-US" dirty="0"/>
              <a:t> </a:t>
            </a:r>
            <a:r>
              <a:rPr lang="en-US" dirty="0" err="1"/>
              <a:t>keuangan</a:t>
            </a:r>
            <a:r>
              <a:rPr lang="en-US" dirty="0"/>
              <a:t>, </a:t>
            </a:r>
            <a:r>
              <a:rPr lang="en-US" dirty="0" err="1"/>
              <a:t>perencanaan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pengelolaan</a:t>
            </a:r>
            <a:r>
              <a:rPr lang="en-US" dirty="0"/>
              <a:t> </a:t>
            </a:r>
            <a:r>
              <a:rPr lang="en-US" dirty="0" err="1"/>
              <a:t>anggaran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rangka</a:t>
            </a:r>
            <a:r>
              <a:rPr lang="en-US" dirty="0"/>
              <a:t> </a:t>
            </a:r>
            <a:r>
              <a:rPr lang="en-US" dirty="0" err="1"/>
              <a:t>mencapai</a:t>
            </a:r>
            <a:r>
              <a:rPr lang="en-US" dirty="0"/>
              <a:t> </a:t>
            </a:r>
            <a:r>
              <a:rPr lang="en-US" dirty="0" err="1"/>
              <a:t>tujuan</a:t>
            </a:r>
            <a:r>
              <a:rPr lang="en-US" dirty="0"/>
              <a:t> </a:t>
            </a:r>
            <a:r>
              <a:rPr lang="en-US" dirty="0" err="1"/>
              <a:t>memaksimalkan</a:t>
            </a:r>
            <a:r>
              <a:rPr lang="en-US" dirty="0"/>
              <a:t> </a:t>
            </a:r>
            <a:r>
              <a:rPr lang="en-US" dirty="0" err="1"/>
              <a:t>keuntungan</a:t>
            </a:r>
            <a:r>
              <a:rPr lang="en-US" dirty="0"/>
              <a:t> </a:t>
            </a:r>
            <a:r>
              <a:rPr lang="en-US" dirty="0" err="1"/>
              <a:t>pemilik</a:t>
            </a:r>
            <a:r>
              <a:rPr lang="en-US" dirty="0"/>
              <a:t> modal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STRATEGI KEUANGAN START </a:t>
            </a:r>
            <a:r>
              <a:rPr lang="en-US" sz="2800" dirty="0" smtClean="0"/>
              <a:t>UP BUSINESS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23811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/>
              <a:t>NERACA (BALANCE SHEET)</a:t>
            </a:r>
          </a:p>
          <a:p>
            <a:r>
              <a:rPr lang="id-ID" dirty="0"/>
              <a:t>LAPORAN LABA RUGI</a:t>
            </a:r>
          </a:p>
          <a:p>
            <a:r>
              <a:rPr lang="id-ID" dirty="0"/>
              <a:t>LAPORAN ALIRAN KAS (CASH FLOW STATEMENT)</a:t>
            </a:r>
          </a:p>
          <a:p>
            <a:pPr>
              <a:buNone/>
            </a:pPr>
            <a:endParaRPr lang="id-ID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z="2800" dirty="0"/>
              <a:t>ALAT PENGELOLAAN KEUANGAN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64989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10" y="109524"/>
            <a:ext cx="7924800" cy="479822"/>
          </a:xfrm>
        </p:spPr>
        <p:txBody>
          <a:bodyPr anchor="t">
            <a:noAutofit/>
          </a:bodyPr>
          <a:lstStyle/>
          <a:p>
            <a:r>
              <a:rPr lang="id-ID" sz="2800" b="1" dirty="0" smtClean="0"/>
              <a:t>NERACA</a:t>
            </a:r>
            <a:endParaRPr lang="en-US" sz="28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5437249"/>
              </p:ext>
            </p:extLst>
          </p:nvPr>
        </p:nvGraphicFramePr>
        <p:xfrm>
          <a:off x="1005840" y="694572"/>
          <a:ext cx="7268558" cy="4372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5881"/>
                <a:gridCol w="3602677"/>
              </a:tblGrid>
              <a:tr h="255950">
                <a:tc>
                  <a:txBody>
                    <a:bodyPr/>
                    <a:lstStyle/>
                    <a:p>
                      <a:pPr algn="ctr"/>
                      <a:r>
                        <a:rPr lang="id-ID" sz="1500" dirty="0" smtClean="0"/>
                        <a:t>AKTIVA (ASET)</a:t>
                      </a:r>
                      <a:endParaRPr lang="en-US" sz="15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500" dirty="0" smtClean="0"/>
                        <a:t>PASIVA (UTANG DAN MODAL)</a:t>
                      </a:r>
                      <a:endParaRPr lang="en-US" sz="15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</a:tr>
              <a:tr h="216573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Aktiva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 err="1" smtClean="0"/>
                        <a:t>lancar</a:t>
                      </a:r>
                      <a:r>
                        <a:rPr lang="en-US" sz="1200" dirty="0" smtClean="0"/>
                        <a:t>                                        </a:t>
                      </a:r>
                      <a:endParaRPr lang="en-US" sz="12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Utang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 err="1" smtClean="0"/>
                        <a:t>lancar</a:t>
                      </a:r>
                      <a:endParaRPr lang="en-US" sz="12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</a:tr>
              <a:tr h="313498">
                <a:tc>
                  <a:txBody>
                    <a:bodyPr/>
                    <a:lstStyle/>
                    <a:p>
                      <a:pPr marL="22225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/>
                        <a:t>Kas</a:t>
                      </a:r>
                      <a:r>
                        <a:rPr lang="en-US" sz="1200" dirty="0" smtClean="0"/>
                        <a:t>                                   </a:t>
                      </a:r>
                      <a:r>
                        <a:rPr lang="id-ID" sz="1200" dirty="0" smtClean="0"/>
                        <a:t>                             </a:t>
                      </a:r>
                      <a:r>
                        <a:rPr lang="en-US" sz="1200" dirty="0" smtClean="0"/>
                        <a:t> XXXXX</a:t>
                      </a:r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222250" indent="0"/>
                      <a:r>
                        <a:rPr lang="en-US" sz="1200" dirty="0" err="1" smtClean="0"/>
                        <a:t>Utang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 err="1" smtClean="0"/>
                        <a:t>dagang</a:t>
                      </a:r>
                      <a:r>
                        <a:rPr lang="en-US" sz="1200" dirty="0" smtClean="0"/>
                        <a:t>                                      </a:t>
                      </a:r>
                      <a:r>
                        <a:rPr lang="id-ID" sz="1200" dirty="0" smtClean="0"/>
                        <a:t>   </a:t>
                      </a:r>
                      <a:r>
                        <a:rPr lang="en-US" sz="1200" dirty="0" smtClean="0"/>
                        <a:t> XXXXX</a:t>
                      </a:r>
                      <a:endParaRPr lang="en-US" sz="12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</a:tr>
              <a:tr h="313498">
                <a:tc>
                  <a:txBody>
                    <a:bodyPr/>
                    <a:lstStyle/>
                    <a:p>
                      <a:pPr marL="22225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/>
                        <a:t>Persediaan</a:t>
                      </a:r>
                      <a:r>
                        <a:rPr lang="en-US" sz="1200" dirty="0" smtClean="0"/>
                        <a:t>                                           </a:t>
                      </a:r>
                      <a:r>
                        <a:rPr lang="id-ID" sz="1200" dirty="0" smtClean="0"/>
                        <a:t>       </a:t>
                      </a:r>
                      <a:r>
                        <a:rPr lang="en-US" sz="1200" dirty="0" smtClean="0"/>
                        <a:t> XXXXX</a:t>
                      </a:r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222250" indent="0"/>
                      <a:r>
                        <a:rPr lang="en-US" sz="1200" dirty="0" err="1" smtClean="0"/>
                        <a:t>Utang</a:t>
                      </a:r>
                      <a:r>
                        <a:rPr lang="en-US" sz="1200" dirty="0" smtClean="0"/>
                        <a:t> bank                                        </a:t>
                      </a:r>
                      <a:r>
                        <a:rPr lang="id-ID" sz="1200" dirty="0" smtClean="0"/>
                        <a:t>    </a:t>
                      </a:r>
                      <a:r>
                        <a:rPr lang="en-US" sz="1200" dirty="0" smtClean="0"/>
                        <a:t>   XXXXX</a:t>
                      </a:r>
                      <a:endParaRPr lang="en-US" sz="12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</a:tr>
              <a:tr h="313498">
                <a:tc>
                  <a:txBody>
                    <a:bodyPr/>
                    <a:lstStyle/>
                    <a:p>
                      <a:pPr marL="22225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/>
                        <a:t>Piutang</a:t>
                      </a:r>
                      <a:r>
                        <a:rPr lang="en-US" sz="1200" dirty="0" smtClean="0"/>
                        <a:t>                                            </a:t>
                      </a:r>
                      <a:r>
                        <a:rPr lang="id-ID" sz="1200" dirty="0" smtClean="0"/>
                        <a:t>       </a:t>
                      </a:r>
                      <a:r>
                        <a:rPr lang="en-US" sz="1200" dirty="0" smtClean="0"/>
                        <a:t>      XXXXX</a:t>
                      </a:r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222250" indent="0"/>
                      <a:r>
                        <a:rPr lang="en-US" sz="1200" dirty="0" err="1" smtClean="0"/>
                        <a:t>Piutang</a:t>
                      </a:r>
                      <a:r>
                        <a:rPr lang="en-US" sz="1200" dirty="0" smtClean="0"/>
                        <a:t>  </a:t>
                      </a:r>
                      <a:r>
                        <a:rPr lang="en-US" sz="1200" dirty="0" err="1" smtClean="0"/>
                        <a:t>tak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 err="1" smtClean="0"/>
                        <a:t>tertagih</a:t>
                      </a:r>
                      <a:r>
                        <a:rPr lang="en-US" sz="1200" dirty="0" smtClean="0"/>
                        <a:t>                            </a:t>
                      </a:r>
                      <a:r>
                        <a:rPr lang="id-ID" sz="1200" dirty="0" smtClean="0"/>
                        <a:t>   </a:t>
                      </a:r>
                      <a:r>
                        <a:rPr lang="en-US" sz="1200" dirty="0" smtClean="0"/>
                        <a:t> XXXXX</a:t>
                      </a:r>
                      <a:endParaRPr lang="en-US" sz="12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</a:tr>
              <a:tr h="313498">
                <a:tc>
                  <a:txBody>
                    <a:bodyPr/>
                    <a:lstStyle/>
                    <a:p>
                      <a:pPr marL="22225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en-US" sz="1200" dirty="0" err="1" smtClean="0"/>
                        <a:t>Piutang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 err="1" smtClean="0"/>
                        <a:t>jangka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 err="1" smtClean="0"/>
                        <a:t>panjang</a:t>
                      </a:r>
                      <a:r>
                        <a:rPr lang="en-US" sz="1200" dirty="0" smtClean="0"/>
                        <a:t>                          </a:t>
                      </a:r>
                      <a:r>
                        <a:rPr lang="id-ID" sz="1200" dirty="0" smtClean="0"/>
                        <a:t>     </a:t>
                      </a:r>
                      <a:r>
                        <a:rPr lang="en-US" sz="1200" dirty="0" smtClean="0"/>
                        <a:t> XXXXX</a:t>
                      </a:r>
                      <a:endParaRPr lang="en-US" sz="12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</a:tr>
              <a:tr h="2282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Total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aktiva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lancar</a:t>
                      </a:r>
                      <a:r>
                        <a:rPr lang="en-US" sz="1200" baseline="0" dirty="0" smtClean="0"/>
                        <a:t>                                     </a:t>
                      </a:r>
                      <a:r>
                        <a:rPr lang="en-US" sz="1200" dirty="0" smtClean="0"/>
                        <a:t>XXXXX</a:t>
                      </a:r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3043238" algn="l"/>
                        </a:tabLst>
                      </a:pPr>
                      <a:r>
                        <a:rPr lang="en-US" sz="1200" dirty="0" smtClean="0"/>
                        <a:t>Total </a:t>
                      </a:r>
                      <a:r>
                        <a:rPr lang="en-US" sz="1200" dirty="0" err="1" smtClean="0"/>
                        <a:t>utang</a:t>
                      </a:r>
                      <a:r>
                        <a:rPr lang="en-US" sz="1200" dirty="0" smtClean="0"/>
                        <a:t>                                            </a:t>
                      </a:r>
                      <a:r>
                        <a:rPr lang="id-ID" sz="1200" dirty="0" smtClean="0"/>
                        <a:t> </a:t>
                      </a:r>
                      <a:r>
                        <a:rPr lang="en-US" sz="1200" dirty="0" smtClean="0"/>
                        <a:t> XXXXX</a:t>
                      </a:r>
                      <a:endParaRPr lang="en-US" sz="12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</a:tr>
              <a:tr h="216573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</a:tr>
              <a:tr h="216573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Aktiva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 err="1" smtClean="0"/>
                        <a:t>tetap</a:t>
                      </a:r>
                      <a:endParaRPr lang="en-US" sz="12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Modal                       </a:t>
                      </a:r>
                      <a:endParaRPr lang="en-US" sz="12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</a:tr>
              <a:tr h="313498">
                <a:tc>
                  <a:txBody>
                    <a:bodyPr/>
                    <a:lstStyle/>
                    <a:p>
                      <a:pPr marL="22225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Tanah                                                   </a:t>
                      </a:r>
                      <a:r>
                        <a:rPr lang="id-ID" sz="1200" dirty="0" smtClean="0"/>
                        <a:t>         </a:t>
                      </a:r>
                      <a:r>
                        <a:rPr lang="en-US" sz="1200" dirty="0" smtClean="0"/>
                        <a:t> XXXXX</a:t>
                      </a:r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Modal </a:t>
                      </a:r>
                      <a:r>
                        <a:rPr lang="en-US" sz="1200" dirty="0" err="1" smtClean="0"/>
                        <a:t>pemilik</a:t>
                      </a:r>
                      <a:r>
                        <a:rPr lang="en-US" sz="1200" dirty="0" smtClean="0"/>
                        <a:t> I                                       </a:t>
                      </a:r>
                      <a:r>
                        <a:rPr lang="id-ID" sz="1200" dirty="0" smtClean="0"/>
                        <a:t>  </a:t>
                      </a:r>
                      <a:r>
                        <a:rPr lang="en-US" sz="1200" dirty="0" smtClean="0"/>
                        <a:t> </a:t>
                      </a:r>
                      <a:r>
                        <a:rPr lang="id-ID" sz="1200" dirty="0" smtClean="0"/>
                        <a:t>   </a:t>
                      </a:r>
                      <a:r>
                        <a:rPr lang="en-US" sz="1200" dirty="0" smtClean="0"/>
                        <a:t>XXXXX</a:t>
                      </a:r>
                      <a:endParaRPr lang="en-US" sz="12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</a:tr>
              <a:tr h="313498">
                <a:tc>
                  <a:txBody>
                    <a:bodyPr/>
                    <a:lstStyle/>
                    <a:p>
                      <a:pPr marL="22225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/>
                        <a:t>Bangunan</a:t>
                      </a:r>
                      <a:r>
                        <a:rPr lang="en-US" sz="1200" dirty="0" smtClean="0"/>
                        <a:t>                                           </a:t>
                      </a:r>
                      <a:r>
                        <a:rPr lang="id-ID" sz="1200" dirty="0" smtClean="0"/>
                        <a:t>        </a:t>
                      </a:r>
                      <a:r>
                        <a:rPr lang="en-US" sz="1200" dirty="0" smtClean="0"/>
                        <a:t>   XXXXX</a:t>
                      </a:r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Modal </a:t>
                      </a:r>
                      <a:r>
                        <a:rPr lang="en-US" sz="1200" dirty="0" err="1" smtClean="0"/>
                        <a:t>pemilik</a:t>
                      </a:r>
                      <a:r>
                        <a:rPr lang="en-US" sz="1200" dirty="0" smtClean="0"/>
                        <a:t> II                                       </a:t>
                      </a:r>
                      <a:r>
                        <a:rPr lang="id-ID" sz="1200" dirty="0" smtClean="0"/>
                        <a:t>     </a:t>
                      </a:r>
                      <a:r>
                        <a:rPr lang="en-US" sz="1200" dirty="0" smtClean="0"/>
                        <a:t>XXXXX</a:t>
                      </a:r>
                      <a:endParaRPr lang="en-US" sz="12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</a:tr>
              <a:tr h="374081">
                <a:tc>
                  <a:txBody>
                    <a:bodyPr/>
                    <a:lstStyle/>
                    <a:p>
                      <a:pPr marL="22225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/>
                        <a:t>Peralatan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 err="1" smtClean="0"/>
                        <a:t>Produksi</a:t>
                      </a:r>
                      <a:r>
                        <a:rPr lang="en-US" sz="1200" dirty="0" smtClean="0"/>
                        <a:t> / </a:t>
                      </a:r>
                      <a:r>
                        <a:rPr lang="en-US" sz="1200" dirty="0" err="1" smtClean="0"/>
                        <a:t>Perlengkapan</a:t>
                      </a:r>
                      <a:r>
                        <a:rPr lang="en-US" sz="1200" dirty="0" smtClean="0"/>
                        <a:t>       </a:t>
                      </a:r>
                      <a:r>
                        <a:rPr lang="id-ID" sz="1200" dirty="0" smtClean="0"/>
                        <a:t>    </a:t>
                      </a:r>
                      <a:r>
                        <a:rPr lang="en-US" sz="1200" dirty="0" smtClean="0"/>
                        <a:t>XXXXX</a:t>
                      </a:r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Modal </a:t>
                      </a:r>
                      <a:r>
                        <a:rPr lang="en-US" sz="1200" dirty="0" err="1" smtClean="0"/>
                        <a:t>pemilik</a:t>
                      </a:r>
                      <a:r>
                        <a:rPr lang="en-US" sz="1200" dirty="0" smtClean="0"/>
                        <a:t> III                                      </a:t>
                      </a:r>
                      <a:r>
                        <a:rPr lang="id-ID" sz="1200" dirty="0" smtClean="0"/>
                        <a:t>     </a:t>
                      </a:r>
                      <a:r>
                        <a:rPr lang="en-US" sz="1200" dirty="0" smtClean="0"/>
                        <a:t>XXXXX</a:t>
                      </a:r>
                      <a:endParaRPr lang="en-US" sz="12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</a:tr>
              <a:tr h="2165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133725" algn="l"/>
                          <a:tab pos="3492500" algn="l"/>
                        </a:tabLst>
                        <a:defRPr/>
                      </a:pPr>
                      <a:r>
                        <a:rPr lang="en-US" sz="1200" dirty="0" smtClean="0"/>
                        <a:t>Total </a:t>
                      </a:r>
                      <a:r>
                        <a:rPr lang="en-US" sz="1200" dirty="0" err="1" smtClean="0"/>
                        <a:t>aktiva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 err="1" smtClean="0"/>
                        <a:t>tetap</a:t>
                      </a:r>
                      <a:r>
                        <a:rPr lang="en-US" sz="1200" dirty="0" smtClean="0"/>
                        <a:t>                                      XXXXX</a:t>
                      </a:r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Total Modal                                             XXXXX</a:t>
                      </a:r>
                      <a:endParaRPr lang="en-US" sz="12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</a:tr>
              <a:tr h="2165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</a:tr>
              <a:tr h="2165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Total </a:t>
                      </a:r>
                      <a:r>
                        <a:rPr lang="id-ID" sz="1200" b="1" dirty="0" smtClean="0"/>
                        <a:t> A</a:t>
                      </a:r>
                      <a:r>
                        <a:rPr lang="en-US" sz="1200" b="1" dirty="0" err="1" smtClean="0"/>
                        <a:t>ktiva</a:t>
                      </a:r>
                      <a:r>
                        <a:rPr lang="en-US" sz="1200" b="1" dirty="0" smtClean="0"/>
                        <a:t>                                              XXXXX</a:t>
                      </a:r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Total </a:t>
                      </a:r>
                      <a:r>
                        <a:rPr lang="id-ID" sz="1200" b="1" dirty="0" smtClean="0"/>
                        <a:t> Pasiva                                           </a:t>
                      </a:r>
                      <a:r>
                        <a:rPr lang="en-US" sz="1200" b="1" dirty="0" smtClean="0"/>
                        <a:t>XXXXX</a:t>
                      </a:r>
                      <a:endParaRPr lang="en-US" sz="1200" b="1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017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633"/>
            <a:ext cx="7924800" cy="479822"/>
          </a:xfrm>
        </p:spPr>
        <p:txBody>
          <a:bodyPr anchor="t">
            <a:noAutofit/>
          </a:bodyPr>
          <a:lstStyle/>
          <a:p>
            <a:r>
              <a:rPr lang="en-US" sz="2800" b="1" dirty="0" smtClean="0"/>
              <a:t>LAPORAN LABA RUGI</a:t>
            </a:r>
            <a:endParaRPr lang="en-US" sz="28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3811597"/>
              </p:ext>
            </p:extLst>
          </p:nvPr>
        </p:nvGraphicFramePr>
        <p:xfrm>
          <a:off x="190500" y="600807"/>
          <a:ext cx="8763000" cy="4470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0"/>
                <a:gridCol w="4343400"/>
              </a:tblGrid>
              <a:tr h="52364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Akun</a:t>
                      </a:r>
                      <a:endParaRPr lang="en-US" sz="18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Nominal (</a:t>
                      </a:r>
                      <a:r>
                        <a:rPr lang="en-US" sz="1800" dirty="0" err="1" smtClean="0"/>
                        <a:t>dalam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ribuan</a:t>
                      </a:r>
                      <a:r>
                        <a:rPr lang="en-US" sz="1800" dirty="0" smtClean="0"/>
                        <a:t> rupiah)</a:t>
                      </a:r>
                      <a:endParaRPr lang="en-US" sz="18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</a:tr>
              <a:tr h="274557">
                <a:tc>
                  <a:txBody>
                    <a:bodyPr/>
                    <a:lstStyle/>
                    <a:p>
                      <a:r>
                        <a:rPr lang="en-US" sz="1400" i="1" dirty="0" smtClean="0"/>
                        <a:t>Revenue</a:t>
                      </a:r>
                      <a:endParaRPr lang="en-US" sz="1400" i="1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</a:tr>
              <a:tr h="274557">
                <a:tc>
                  <a:txBody>
                    <a:bodyPr/>
                    <a:lstStyle/>
                    <a:p>
                      <a:pPr marL="222250" indent="0"/>
                      <a:r>
                        <a:rPr lang="en-US" sz="1400" dirty="0" err="1" smtClean="0"/>
                        <a:t>Penjualan</a:t>
                      </a:r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Rp</a:t>
                      </a:r>
                      <a:r>
                        <a:rPr lang="en-US" sz="1400" dirty="0" smtClean="0"/>
                        <a:t>.</a:t>
                      </a:r>
                      <a:r>
                        <a:rPr lang="en-US" sz="1400" baseline="0" dirty="0" smtClean="0"/>
                        <a:t> XXXXX</a:t>
                      </a:r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</a:tr>
              <a:tr h="274557">
                <a:tc>
                  <a:txBody>
                    <a:bodyPr/>
                    <a:lstStyle/>
                    <a:p>
                      <a:pPr marL="0" indent="0"/>
                      <a:r>
                        <a:rPr lang="en-US" sz="1400" dirty="0" err="1" smtClean="0"/>
                        <a:t>Pengeluaran</a:t>
                      </a:r>
                      <a:r>
                        <a:rPr lang="en-US" sz="1400" dirty="0" smtClean="0"/>
                        <a:t> (</a:t>
                      </a:r>
                      <a:r>
                        <a:rPr lang="en-US" sz="1400" i="1" dirty="0" smtClean="0"/>
                        <a:t>expenses</a:t>
                      </a:r>
                      <a:r>
                        <a:rPr lang="en-US" sz="1400" i="0" dirty="0" smtClean="0"/>
                        <a:t>)</a:t>
                      </a:r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</a:tr>
              <a:tr h="274557">
                <a:tc>
                  <a:txBody>
                    <a:bodyPr/>
                    <a:lstStyle/>
                    <a:p>
                      <a:pPr marL="222250" indent="0"/>
                      <a:r>
                        <a:rPr lang="en-US" sz="1400" dirty="0" err="1" smtClean="0"/>
                        <a:t>Harga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Pokok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Produksi</a:t>
                      </a:r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Rp.</a:t>
                      </a:r>
                      <a:r>
                        <a:rPr lang="en-US" sz="1400" baseline="0" smtClean="0"/>
                        <a:t> XXXXX</a:t>
                      </a:r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</a:tr>
              <a:tr h="274557">
                <a:tc>
                  <a:txBody>
                    <a:bodyPr/>
                    <a:lstStyle/>
                    <a:p>
                      <a:pPr marL="0" indent="0"/>
                      <a:r>
                        <a:rPr lang="en-US" sz="1400" dirty="0" err="1" smtClean="0"/>
                        <a:t>Laba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Kotor</a:t>
                      </a:r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Rp.</a:t>
                      </a:r>
                      <a:r>
                        <a:rPr lang="en-US" sz="1400" baseline="0" smtClean="0"/>
                        <a:t> XXXXX</a:t>
                      </a:r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</a:tr>
              <a:tr h="274557">
                <a:tc>
                  <a:txBody>
                    <a:bodyPr/>
                    <a:lstStyle/>
                    <a:p>
                      <a:pPr marL="222250" indent="0"/>
                      <a:r>
                        <a:rPr lang="en-US" sz="1400" dirty="0" err="1" smtClean="0"/>
                        <a:t>Beban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gaji</a:t>
                      </a:r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Rp.</a:t>
                      </a:r>
                      <a:r>
                        <a:rPr lang="en-US" sz="1400" baseline="0" smtClean="0"/>
                        <a:t> XXXXX</a:t>
                      </a:r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</a:tr>
              <a:tr h="274557">
                <a:tc>
                  <a:txBody>
                    <a:bodyPr/>
                    <a:lstStyle/>
                    <a:p>
                      <a:pPr marL="222250" indent="0"/>
                      <a:r>
                        <a:rPr lang="en-US" sz="1400" dirty="0" err="1" smtClean="0"/>
                        <a:t>Beban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sewa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tempat</a:t>
                      </a:r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Rp.</a:t>
                      </a:r>
                      <a:r>
                        <a:rPr lang="en-US" sz="1400" baseline="0" smtClean="0"/>
                        <a:t> XXXXX</a:t>
                      </a:r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</a:tr>
              <a:tr h="274557">
                <a:tc>
                  <a:txBody>
                    <a:bodyPr/>
                    <a:lstStyle/>
                    <a:p>
                      <a:pPr marL="222250" indent="0"/>
                      <a:r>
                        <a:rPr lang="en-US" sz="1400" dirty="0" err="1" smtClean="0"/>
                        <a:t>Beban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depresiasi</a:t>
                      </a:r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Rp.</a:t>
                      </a:r>
                      <a:r>
                        <a:rPr lang="en-US" sz="1400" baseline="0" smtClean="0"/>
                        <a:t> XXXXX</a:t>
                      </a:r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</a:tr>
              <a:tr h="274557">
                <a:tc>
                  <a:txBody>
                    <a:bodyPr/>
                    <a:lstStyle/>
                    <a:p>
                      <a:pPr marL="222250" indent="0"/>
                      <a:r>
                        <a:rPr lang="en-US" sz="1400" dirty="0" err="1" smtClean="0"/>
                        <a:t>Beban</a:t>
                      </a:r>
                      <a:r>
                        <a:rPr lang="en-US" sz="1400" dirty="0" smtClean="0"/>
                        <a:t> lain-lain</a:t>
                      </a:r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Rp.</a:t>
                      </a:r>
                      <a:r>
                        <a:rPr lang="en-US" sz="1400" baseline="0" smtClean="0"/>
                        <a:t> XXXXX</a:t>
                      </a:r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</a:tr>
              <a:tr h="274557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Laba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sebelum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bunga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dan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pajak</a:t>
                      </a:r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Rp.</a:t>
                      </a:r>
                      <a:r>
                        <a:rPr lang="en-US" sz="1400" baseline="0" smtClean="0"/>
                        <a:t> XXXXX</a:t>
                      </a:r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</a:tr>
              <a:tr h="274557">
                <a:tc>
                  <a:txBody>
                    <a:bodyPr/>
                    <a:lstStyle/>
                    <a:p>
                      <a:pPr marL="222250" indent="0"/>
                      <a:r>
                        <a:rPr lang="en-US" sz="1400" dirty="0" err="1" smtClean="0"/>
                        <a:t>Beban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bunga</a:t>
                      </a:r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Rp.</a:t>
                      </a:r>
                      <a:r>
                        <a:rPr lang="en-US" sz="1400" baseline="0" smtClean="0"/>
                        <a:t> XXXXX</a:t>
                      </a:r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</a:tr>
              <a:tr h="274557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Laba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sebelum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pajak</a:t>
                      </a:r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Rp.</a:t>
                      </a:r>
                      <a:r>
                        <a:rPr lang="en-US" sz="1400" baseline="0" smtClean="0"/>
                        <a:t> XXXXX</a:t>
                      </a:r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</a:tr>
              <a:tr h="274557">
                <a:tc>
                  <a:txBody>
                    <a:bodyPr/>
                    <a:lstStyle/>
                    <a:p>
                      <a:pPr marL="222250" indent="0"/>
                      <a:r>
                        <a:rPr lang="en-US" sz="1400" dirty="0" err="1" smtClean="0"/>
                        <a:t>Pajak</a:t>
                      </a:r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Rp.</a:t>
                      </a:r>
                      <a:r>
                        <a:rPr lang="en-US" sz="1400" baseline="0" smtClean="0"/>
                        <a:t> XXXXX</a:t>
                      </a:r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</a:tr>
              <a:tr h="274557">
                <a:tc>
                  <a:txBody>
                    <a:bodyPr/>
                    <a:lstStyle/>
                    <a:p>
                      <a:pPr marL="0" indent="0"/>
                      <a:r>
                        <a:rPr lang="en-US" sz="1400" dirty="0" err="1" smtClean="0"/>
                        <a:t>Laba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bersih</a:t>
                      </a:r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Rp</a:t>
                      </a:r>
                      <a:r>
                        <a:rPr lang="en-US" sz="1400" dirty="0" smtClean="0"/>
                        <a:t>.</a:t>
                      </a:r>
                      <a:r>
                        <a:rPr lang="en-US" sz="1400" baseline="0" dirty="0" smtClean="0"/>
                        <a:t> XXXXX</a:t>
                      </a:r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999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33"/>
            <a:ext cx="9144000" cy="479822"/>
          </a:xfrm>
        </p:spPr>
        <p:txBody>
          <a:bodyPr anchor="t">
            <a:noAutofit/>
          </a:bodyPr>
          <a:lstStyle/>
          <a:p>
            <a:r>
              <a:rPr lang="en-US" sz="2800" b="1" dirty="0" smtClean="0"/>
              <a:t>LAPORAN ARUS KAS</a:t>
            </a:r>
            <a:r>
              <a:rPr lang="id-ID" sz="2800" b="1" dirty="0" smtClean="0"/>
              <a:t> (weekly/monthly)</a:t>
            </a:r>
            <a:endParaRPr lang="en-US" sz="28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9003818"/>
              </p:ext>
            </p:extLst>
          </p:nvPr>
        </p:nvGraphicFramePr>
        <p:xfrm>
          <a:off x="190500" y="480061"/>
          <a:ext cx="876300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0"/>
                <a:gridCol w="4343400"/>
              </a:tblGrid>
              <a:tr h="32061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Akun</a:t>
                      </a:r>
                      <a:endParaRPr lang="en-US" sz="18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Nominal (</a:t>
                      </a:r>
                      <a:r>
                        <a:rPr lang="en-US" sz="1800" dirty="0" err="1" smtClean="0"/>
                        <a:t>dalam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ribuan</a:t>
                      </a:r>
                      <a:r>
                        <a:rPr lang="en-US" sz="1800" dirty="0" smtClean="0"/>
                        <a:t> rupiah)</a:t>
                      </a:r>
                      <a:endParaRPr lang="en-US" sz="18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</a:tr>
              <a:tr h="263614">
                <a:tc>
                  <a:txBody>
                    <a:bodyPr/>
                    <a:lstStyle/>
                    <a:p>
                      <a:r>
                        <a:rPr lang="id-ID" sz="1400" i="0" dirty="0" smtClean="0"/>
                        <a:t>I.  </a:t>
                      </a:r>
                      <a:r>
                        <a:rPr lang="en-US" sz="1400" i="0" dirty="0" err="1" smtClean="0"/>
                        <a:t>Arus</a:t>
                      </a:r>
                      <a:r>
                        <a:rPr lang="en-US" sz="1400" i="0" dirty="0" smtClean="0"/>
                        <a:t> </a:t>
                      </a:r>
                      <a:r>
                        <a:rPr lang="en-US" sz="1400" i="0" dirty="0" err="1" smtClean="0"/>
                        <a:t>kas</a:t>
                      </a:r>
                      <a:r>
                        <a:rPr lang="en-US" sz="1400" i="0" dirty="0" smtClean="0"/>
                        <a:t> </a:t>
                      </a:r>
                      <a:r>
                        <a:rPr lang="en-US" sz="1400" i="0" dirty="0" err="1" smtClean="0"/>
                        <a:t>dari</a:t>
                      </a:r>
                      <a:r>
                        <a:rPr lang="en-US" sz="1400" i="0" dirty="0" smtClean="0"/>
                        <a:t> </a:t>
                      </a:r>
                      <a:r>
                        <a:rPr lang="en-US" sz="1400" i="0" dirty="0" err="1" smtClean="0"/>
                        <a:t>aktivitas</a:t>
                      </a:r>
                      <a:r>
                        <a:rPr lang="en-US" sz="1400" i="0" dirty="0" smtClean="0"/>
                        <a:t> </a:t>
                      </a:r>
                      <a:r>
                        <a:rPr lang="en-US" sz="1400" i="0" dirty="0" err="1" smtClean="0"/>
                        <a:t>operasi</a:t>
                      </a:r>
                      <a:endParaRPr lang="en-US" sz="1400" i="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</a:tr>
              <a:tr h="263614">
                <a:tc>
                  <a:txBody>
                    <a:bodyPr/>
                    <a:lstStyle/>
                    <a:p>
                      <a:pPr marL="222250" indent="0"/>
                      <a:r>
                        <a:rPr lang="en-US" sz="1400" dirty="0" err="1" smtClean="0"/>
                        <a:t>Kas</a:t>
                      </a:r>
                      <a:r>
                        <a:rPr lang="en-US" sz="1400" dirty="0" smtClean="0"/>
                        <a:t> yang </a:t>
                      </a:r>
                      <a:r>
                        <a:rPr lang="en-US" sz="1400" dirty="0" err="1" smtClean="0"/>
                        <a:t>diterima</a:t>
                      </a:r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Rp</a:t>
                      </a:r>
                      <a:r>
                        <a:rPr lang="en-US" sz="1400" dirty="0" smtClean="0"/>
                        <a:t>.</a:t>
                      </a:r>
                      <a:r>
                        <a:rPr lang="en-US" sz="1400" baseline="0" dirty="0" smtClean="0"/>
                        <a:t> XXXXX</a:t>
                      </a:r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</a:tr>
              <a:tr h="263614">
                <a:tc>
                  <a:txBody>
                    <a:bodyPr/>
                    <a:lstStyle/>
                    <a:p>
                      <a:pPr marL="222250" indent="0"/>
                      <a:r>
                        <a:rPr lang="en-US" sz="1400" dirty="0" err="1" smtClean="0"/>
                        <a:t>Kas</a:t>
                      </a:r>
                      <a:r>
                        <a:rPr lang="en-US" sz="1400" dirty="0" smtClean="0"/>
                        <a:t> yang </a:t>
                      </a:r>
                      <a:r>
                        <a:rPr lang="en-US" sz="1400" dirty="0" err="1" smtClean="0"/>
                        <a:t>dikeluarkan</a:t>
                      </a:r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Rp</a:t>
                      </a:r>
                      <a:r>
                        <a:rPr lang="en-US" sz="1400" dirty="0" smtClean="0"/>
                        <a:t>.</a:t>
                      </a:r>
                      <a:r>
                        <a:rPr lang="en-US" sz="1400" baseline="0" dirty="0" smtClean="0"/>
                        <a:t> XXXXX</a:t>
                      </a:r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</a:tr>
              <a:tr h="263614">
                <a:tc>
                  <a:txBody>
                    <a:bodyPr/>
                    <a:lstStyle/>
                    <a:p>
                      <a:pPr marL="0" indent="0"/>
                      <a:r>
                        <a:rPr lang="id-ID" sz="1400" dirty="0" smtClean="0"/>
                        <a:t>     </a:t>
                      </a:r>
                      <a:r>
                        <a:rPr lang="en-US" sz="1400" dirty="0" err="1" smtClean="0"/>
                        <a:t>Kas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bersih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dari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aktivitas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operasi</a:t>
                      </a:r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Rp.</a:t>
                      </a:r>
                      <a:r>
                        <a:rPr lang="en-US" sz="1400" baseline="0" smtClean="0"/>
                        <a:t> XXXXX</a:t>
                      </a:r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</a:tr>
              <a:tr h="263614">
                <a:tc>
                  <a:txBody>
                    <a:bodyPr/>
                    <a:lstStyle/>
                    <a:p>
                      <a:pPr marL="0" indent="0"/>
                      <a:r>
                        <a:rPr lang="id-ID" sz="1400" dirty="0" smtClean="0"/>
                        <a:t>II.</a:t>
                      </a:r>
                      <a:r>
                        <a:rPr lang="id-ID" sz="1400" baseline="0" dirty="0" smtClean="0"/>
                        <a:t>  </a:t>
                      </a:r>
                      <a:r>
                        <a:rPr lang="en-US" sz="1400" dirty="0" err="1" smtClean="0"/>
                        <a:t>Arus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kas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dari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aktivitas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investasi</a:t>
                      </a:r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</a:tr>
              <a:tr h="263614">
                <a:tc>
                  <a:txBody>
                    <a:bodyPr/>
                    <a:lstStyle/>
                    <a:p>
                      <a:pPr marL="222250" indent="0"/>
                      <a:r>
                        <a:rPr lang="en-US" sz="1400" dirty="0" err="1" smtClean="0"/>
                        <a:t>Pembelian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aset</a:t>
                      </a:r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Rp.</a:t>
                      </a:r>
                      <a:r>
                        <a:rPr lang="en-US" sz="1400" baseline="0" smtClean="0"/>
                        <a:t> XXXXX</a:t>
                      </a:r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</a:tr>
              <a:tr h="263614">
                <a:tc>
                  <a:txBody>
                    <a:bodyPr/>
                    <a:lstStyle/>
                    <a:p>
                      <a:pPr marL="222250" indent="0"/>
                      <a:r>
                        <a:rPr lang="en-US" sz="1400" dirty="0" err="1" smtClean="0"/>
                        <a:t>Penjualan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alat-alat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produksi</a:t>
                      </a:r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Rp.</a:t>
                      </a:r>
                      <a:r>
                        <a:rPr lang="en-US" sz="1400" baseline="0" smtClean="0"/>
                        <a:t> XXXXX</a:t>
                      </a:r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</a:tr>
              <a:tr h="263614">
                <a:tc>
                  <a:txBody>
                    <a:bodyPr/>
                    <a:lstStyle/>
                    <a:p>
                      <a:pPr marL="0" indent="0"/>
                      <a:r>
                        <a:rPr lang="id-ID" sz="1400" dirty="0" smtClean="0"/>
                        <a:t>     </a:t>
                      </a:r>
                      <a:r>
                        <a:rPr lang="en-US" sz="1400" dirty="0" err="1" smtClean="0"/>
                        <a:t>Kas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bersih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dari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aktivitas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investasi</a:t>
                      </a:r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Rp.</a:t>
                      </a:r>
                      <a:r>
                        <a:rPr lang="en-US" sz="1400" baseline="0" smtClean="0"/>
                        <a:t> XXXXX</a:t>
                      </a:r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</a:tr>
              <a:tr h="263614">
                <a:tc>
                  <a:txBody>
                    <a:bodyPr/>
                    <a:lstStyle/>
                    <a:p>
                      <a:pPr marL="0" indent="0"/>
                      <a:r>
                        <a:rPr lang="id-ID" sz="1400" dirty="0" smtClean="0"/>
                        <a:t>III. </a:t>
                      </a:r>
                      <a:r>
                        <a:rPr lang="en-US" sz="1400" dirty="0" err="1" smtClean="0"/>
                        <a:t>Arus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kas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dari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aktivitas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pembiayaan</a:t>
                      </a:r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</a:tr>
              <a:tr h="263614">
                <a:tc>
                  <a:txBody>
                    <a:bodyPr/>
                    <a:lstStyle/>
                    <a:p>
                      <a:pPr marL="222250" indent="0"/>
                      <a:r>
                        <a:rPr lang="en-US" sz="1400" dirty="0" err="1" smtClean="0"/>
                        <a:t>Penambahan</a:t>
                      </a:r>
                      <a:r>
                        <a:rPr lang="en-US" sz="1400" baseline="0" dirty="0" smtClean="0"/>
                        <a:t> modal </a:t>
                      </a:r>
                      <a:r>
                        <a:rPr lang="en-US" sz="1400" baseline="0" dirty="0" err="1" smtClean="0"/>
                        <a:t>dari</a:t>
                      </a:r>
                      <a:r>
                        <a:rPr lang="en-US" sz="1400" baseline="0" dirty="0" smtClean="0"/>
                        <a:t> investor</a:t>
                      </a:r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Rp.</a:t>
                      </a:r>
                      <a:r>
                        <a:rPr lang="en-US" sz="1400" baseline="0" smtClean="0"/>
                        <a:t> XXXXX</a:t>
                      </a:r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</a:tr>
              <a:tr h="263614">
                <a:tc>
                  <a:txBody>
                    <a:bodyPr/>
                    <a:lstStyle/>
                    <a:p>
                      <a:pPr marL="222250" indent="0"/>
                      <a:r>
                        <a:rPr lang="en-US" sz="1400" dirty="0" err="1" smtClean="0"/>
                        <a:t>Pembayaran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utang</a:t>
                      </a:r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Rp.</a:t>
                      </a:r>
                      <a:r>
                        <a:rPr lang="en-US" sz="1400" baseline="0" smtClean="0"/>
                        <a:t> XXXXX</a:t>
                      </a:r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</a:tr>
              <a:tr h="263614">
                <a:tc>
                  <a:txBody>
                    <a:bodyPr/>
                    <a:lstStyle/>
                    <a:p>
                      <a:pPr marL="222250" indent="0"/>
                      <a:r>
                        <a:rPr lang="en-US" sz="1400" dirty="0" err="1" smtClean="0"/>
                        <a:t>Pembayaran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dividen</a:t>
                      </a:r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Rp.</a:t>
                      </a:r>
                      <a:r>
                        <a:rPr lang="en-US" sz="1400" baseline="0" smtClean="0"/>
                        <a:t> XXXXX</a:t>
                      </a:r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</a:tr>
              <a:tr h="263614">
                <a:tc>
                  <a:txBody>
                    <a:bodyPr/>
                    <a:lstStyle/>
                    <a:p>
                      <a:pPr marL="0" indent="0"/>
                      <a:r>
                        <a:rPr lang="id-ID" sz="1400" dirty="0" smtClean="0"/>
                        <a:t>     </a:t>
                      </a:r>
                      <a:r>
                        <a:rPr lang="en-US" sz="1400" dirty="0" err="1" smtClean="0"/>
                        <a:t>Kas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bersih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dari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aktivitas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pembiayaan</a:t>
                      </a:r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Rp.</a:t>
                      </a:r>
                      <a:r>
                        <a:rPr lang="en-US" sz="1400" baseline="0" smtClean="0"/>
                        <a:t> XXXXX</a:t>
                      </a:r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</a:tr>
              <a:tr h="263614">
                <a:tc>
                  <a:txBody>
                    <a:bodyPr/>
                    <a:lstStyle/>
                    <a:p>
                      <a:pPr marL="0" indent="0"/>
                      <a:r>
                        <a:rPr lang="en-US" sz="1400" dirty="0" err="1" smtClean="0"/>
                        <a:t>Kas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pada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awal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periode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akuntansi</a:t>
                      </a:r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Rp</a:t>
                      </a:r>
                      <a:r>
                        <a:rPr lang="en-US" sz="1400" dirty="0" smtClean="0"/>
                        <a:t>.</a:t>
                      </a:r>
                      <a:r>
                        <a:rPr lang="en-US" sz="1400" baseline="0" dirty="0" smtClean="0"/>
                        <a:t> XXXXX</a:t>
                      </a:r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</a:tr>
              <a:tr h="263614">
                <a:tc>
                  <a:txBody>
                    <a:bodyPr/>
                    <a:lstStyle/>
                    <a:p>
                      <a:pPr marL="0" indent="0"/>
                      <a:r>
                        <a:rPr lang="en-US" sz="1400" dirty="0" err="1" smtClean="0"/>
                        <a:t>Kas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pada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akhir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periode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akuntansi</a:t>
                      </a:r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Rp</a:t>
                      </a:r>
                      <a:r>
                        <a:rPr lang="en-US" sz="1400" dirty="0" smtClean="0"/>
                        <a:t>.</a:t>
                      </a:r>
                      <a:r>
                        <a:rPr lang="en-US" sz="1400" baseline="0" dirty="0" smtClean="0"/>
                        <a:t> XXXXX</a:t>
                      </a:r>
                      <a:endParaRPr lang="en-US" sz="1400" dirty="0"/>
                    </a:p>
                  </a:txBody>
                  <a:tcPr marT="34290" marB="34290"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385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z="2800" dirty="0" smtClean="0"/>
              <a:t>MENGUKUR </a:t>
            </a:r>
            <a:r>
              <a:rPr lang="id-ID" sz="2800" dirty="0" smtClean="0"/>
              <a:t>KELAYAKAN </a:t>
            </a:r>
            <a:r>
              <a:rPr lang="id-ID" sz="2800" dirty="0" smtClean="0"/>
              <a:t>USAHA</a:t>
            </a:r>
            <a:endParaRPr lang="id-ID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 smtClean="0"/>
              <a:t>ANALISIS TITIK IMPAS (BREAK EVEN POINT/BEP</a:t>
            </a:r>
            <a:r>
              <a:rPr lang="id-ID" dirty="0" smtClean="0"/>
              <a:t>)</a:t>
            </a:r>
            <a:endParaRPr lang="en-US" dirty="0" smtClean="0"/>
          </a:p>
          <a:p>
            <a:r>
              <a:rPr lang="en-US" dirty="0" smtClean="0"/>
              <a:t>PAYBACK PERIOD</a:t>
            </a:r>
            <a:endParaRPr lang="id-ID" dirty="0" smtClean="0"/>
          </a:p>
          <a:p>
            <a:r>
              <a:rPr lang="id-ID" dirty="0" smtClean="0"/>
              <a:t>ANALISIS NET PRESENT VALUE (NPV)</a:t>
            </a:r>
          </a:p>
          <a:p>
            <a:r>
              <a:rPr lang="id-ID" dirty="0" smtClean="0"/>
              <a:t>INTERNAL RATE OF RETURN (IRR)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0662236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8D40529-A348-4B16-A8D7-9003BD9474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0</TotalTime>
  <Words>716</Words>
  <Application>Microsoft Office PowerPoint</Application>
  <PresentationFormat>On-screen Show (16:9)</PresentationFormat>
  <Paragraphs>176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Hardcover</vt:lpstr>
      <vt:lpstr>KEWIRAUSAHAAN</vt:lpstr>
      <vt:lpstr>Aspek keuangan</vt:lpstr>
      <vt:lpstr>Capaian pembelajaran</vt:lpstr>
      <vt:lpstr>STRATEGI KEUANGAN START UP BUSINESS</vt:lpstr>
      <vt:lpstr>ALAT PENGELOLAAN KEUANGAN</vt:lpstr>
      <vt:lpstr>NERACA</vt:lpstr>
      <vt:lpstr>LAPORAN LABA RUGI</vt:lpstr>
      <vt:lpstr>LAPORAN ARUS KAS (weekly/monthly)</vt:lpstr>
      <vt:lpstr>MENGUKUR KELAYAKAN USAHA</vt:lpstr>
      <vt:lpstr>Fixed Cost vs Variable Cost</vt:lpstr>
      <vt:lpstr>BEP (Break-Even Point)</vt:lpstr>
      <vt:lpstr>NPV (Net Present Value)</vt:lpstr>
      <vt:lpstr>RUMUS YANG DIGUNAKAN</vt:lpstr>
      <vt:lpstr>IRR (Internal Rate of Return)</vt:lpstr>
      <vt:lpstr>RENCANA STRUKTUR MODAL</vt:lpstr>
      <vt:lpstr>PILIHAN RENCANA KELUAR</vt:lpstr>
      <vt:lpstr>REFERENSI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2016-01-09T06:49:13Z</dcterms:created>
  <dcterms:modified xsi:type="dcterms:W3CDTF">2016-09-20T07:27:18Z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TC016745539991</vt:lpwstr>
  </property>
</Properties>
</file>