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60" r:id="rId3"/>
    <p:sldId id="270" r:id="rId4"/>
    <p:sldId id="271" r:id="rId5"/>
    <p:sldId id="306" r:id="rId6"/>
    <p:sldId id="358" r:id="rId7"/>
    <p:sldId id="359" r:id="rId8"/>
    <p:sldId id="360" r:id="rId9"/>
    <p:sldId id="363" r:id="rId10"/>
    <p:sldId id="361" r:id="rId11"/>
    <p:sldId id="362" r:id="rId12"/>
    <p:sldId id="364" r:id="rId13"/>
    <p:sldId id="367" r:id="rId14"/>
    <p:sldId id="365" r:id="rId15"/>
    <p:sldId id="366" r:id="rId16"/>
    <p:sldId id="368" r:id="rId17"/>
    <p:sldId id="369" r:id="rId18"/>
    <p:sldId id="378" r:id="rId19"/>
    <p:sldId id="328" r:id="rId20"/>
    <p:sldId id="329" r:id="rId21"/>
    <p:sldId id="370" r:id="rId22"/>
    <p:sldId id="331" r:id="rId23"/>
    <p:sldId id="371" r:id="rId24"/>
    <p:sldId id="372" r:id="rId25"/>
    <p:sldId id="384" r:id="rId26"/>
    <p:sldId id="373" r:id="rId27"/>
    <p:sldId id="374" r:id="rId28"/>
    <p:sldId id="375" r:id="rId29"/>
    <p:sldId id="376" r:id="rId30"/>
    <p:sldId id="377" r:id="rId31"/>
    <p:sldId id="379" r:id="rId32"/>
    <p:sldId id="380" r:id="rId33"/>
    <p:sldId id="381" r:id="rId34"/>
    <p:sldId id="382" r:id="rId35"/>
    <p:sldId id="383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8180" autoAdjust="0"/>
  </p:normalViewPr>
  <p:slideViewPr>
    <p:cSldViewPr snapToGrid="0">
      <p:cViewPr>
        <p:scale>
          <a:sx n="50" d="100"/>
          <a:sy n="50" d="100"/>
        </p:scale>
        <p:origin x="-1186" y="-254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outlineViewPr>
    <p:cViewPr>
      <p:scale>
        <a:sx n="33" d="100"/>
        <a:sy n="33" d="100"/>
      </p:scale>
      <p:origin x="48" y="559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9/1/2016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A3963533-7F09-41DD-8CC2-8DDDF79B6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5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ideo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media" Target="../media/media1.wm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 rotWithShape="1">
          <a:blip r:embed="rId19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5" r:id="rId15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Seminar proposal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mmregular@gmail.com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stay away from quantitative language that might mislead readers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not included in this statement: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Not a comparison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Not relating variables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Not proving hypotheses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Not measuring variables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3350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good qualitative research 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Questions narrow the purpose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Two types:</a:t>
            </a:r>
          </a:p>
          <a:p>
            <a:pPr lvl="1"/>
            <a:r>
              <a:rPr lang="en-US" dirty="0"/>
              <a:t>Central </a:t>
            </a:r>
            <a:r>
              <a:rPr lang="en-US" dirty="0" smtClean="0"/>
              <a:t>question: the </a:t>
            </a:r>
            <a:r>
              <a:rPr lang="en-US" dirty="0"/>
              <a:t>most general question you could ask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Sub questions</a:t>
            </a:r>
          </a:p>
          <a:p>
            <a:pPr lvl="1"/>
            <a:r>
              <a:rPr lang="en-US" dirty="0"/>
              <a:t>Sub-divides central question into more specific topics questions</a:t>
            </a:r>
          </a:p>
          <a:p>
            <a:pPr lvl="1"/>
            <a:r>
              <a:rPr lang="en-US" dirty="0"/>
              <a:t>Limited number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6460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sample of research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Central Question Script: (usually write only one)</a:t>
            </a:r>
          </a:p>
          <a:p>
            <a:pPr marL="350838" indent="0">
              <a:buNone/>
            </a:pPr>
            <a:r>
              <a:rPr lang="en-US" dirty="0"/>
              <a:t>“What does it mean to ______________ (central phenomenon)?”</a:t>
            </a:r>
          </a:p>
          <a:p>
            <a:pPr marL="350838" indent="0">
              <a:buNone/>
            </a:pPr>
            <a:r>
              <a:rPr lang="en-US" dirty="0"/>
              <a:t>“How would _________ (participants) describe __________ (central phenomenon)?"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Sub-Question </a:t>
            </a:r>
            <a:r>
              <a:rPr lang="en-US" dirty="0"/>
              <a:t>Script:</a:t>
            </a:r>
          </a:p>
          <a:p>
            <a:pPr marL="350838" indent="0">
              <a:buNone/>
            </a:pPr>
            <a:r>
              <a:rPr lang="en-US" dirty="0"/>
              <a:t>“(What) ______________ (aspect)  does ______ (participant) engage in as a  </a:t>
            </a:r>
            <a:r>
              <a:rPr lang="en-US" dirty="0" smtClean="0"/>
              <a:t>_____________ (</a:t>
            </a:r>
            <a:r>
              <a:rPr lang="en-US" dirty="0"/>
              <a:t>central phenomenon)?”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6035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good qualitative wording for these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Begin with words such as “how,” “what,”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Tell the reader what you are attempting to “discover,” “generate,” “explore,” “identify,” or “describe”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Ask “what happened?” to describe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Ask “What was the meaning to people of what happened?” to understand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Ask “What happened over time?” to explore a process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8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word such as: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dirty="0"/>
              <a:t>“relate”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 “influence”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 ”impact”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 “</a:t>
            </a:r>
            <a:r>
              <a:rPr lang="fr-FR" dirty="0" err="1"/>
              <a:t>effect</a:t>
            </a:r>
            <a:r>
              <a:rPr lang="fr-FR" dirty="0"/>
              <a:t>”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 “cause”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61525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strategy of qualitative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Phenomenology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Ethnography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Grounded Theory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Case Study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5681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research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qualitative strategy that used in this research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Data </a:t>
            </a:r>
            <a:r>
              <a:rPr lang="en-US" dirty="0"/>
              <a:t>collection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Data analysis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Data representation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Data interpretation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Data validation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4251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130430"/>
            <a:ext cx="7548664" cy="633514"/>
          </a:xfrm>
        </p:spPr>
        <p:txBody>
          <a:bodyPr/>
          <a:lstStyle/>
          <a:p>
            <a:r>
              <a:rPr lang="en-US" dirty="0" smtClean="0"/>
              <a:t>The strategy of qualitative research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225917"/>
              </p:ext>
            </p:extLst>
          </p:nvPr>
        </p:nvGraphicFramePr>
        <p:xfrm>
          <a:off x="1138238" y="840740"/>
          <a:ext cx="7548564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094"/>
                <a:gridCol w="1258094"/>
                <a:gridCol w="1258094"/>
                <a:gridCol w="1258094"/>
                <a:gridCol w="1258094"/>
                <a:gridCol w="12580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DIMENSION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NARRATIVE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PHENOMENOLOGY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GROUNDED THEORY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ETHNOGRAPHY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CASE STUDY</a:t>
                      </a:r>
                      <a:endParaRPr lang="en-US" sz="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Focus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•Exploring the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life of an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individual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Understanding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the essence of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experiences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about 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phenomenon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Developing 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theory grounded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from data in the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field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Describing and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interpreting 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cultural or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social group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Developing an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in-depth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analysis of 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single case or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multiple cases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Data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Collection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Primary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interviews and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documents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Long interviews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with up to 10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people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Interviews with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20-30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individuals to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“saturate”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categories and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detail a theory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Primarily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observations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and interviews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with additional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artifacts during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extended time in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the field (e.g.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6 months to 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year)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Multiple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sources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including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documents,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archival records,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interviews,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observations,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Physical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artifacts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Data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Analysis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Stories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Epiphanies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Historical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content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Statements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Meanings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Meaning themes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General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description of the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experience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Open coding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Axial Coding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Selective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Coding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Conditional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Matrix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Description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Analysis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Interpretation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Description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Themes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Assertions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Narrative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Form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Detailed picture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of an individual’s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life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Description of the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“essence” of the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0" algn="l"/>
                          <a:tab pos="106363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experience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Theory or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theoretical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60338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model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• Description of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the cultural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behavior of 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group or an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98425" algn="l"/>
                          <a:tab pos="536575" algn="l"/>
                        </a:tabLst>
                      </a:pPr>
                      <a:r>
                        <a:rPr kumimoji="0" lang="en-US" sz="9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individual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• In-depth study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of a “case” or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Symbol" pitchFamily="18" charset="2"/>
                        <a:buNone/>
                        <a:tabLst>
                          <a:tab pos="152400" algn="l"/>
                        </a:tabLst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“cases”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5349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of Qualitative &amp; Mixed Methods Research, University of Nebraska, Lincoln</a:t>
            </a:r>
          </a:p>
        </p:txBody>
      </p:sp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select the qualitative strategy for </a:t>
            </a:r>
            <a:r>
              <a:rPr lang="en-US" sz="2800" dirty="0"/>
              <a:t>our study 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Choose a </a:t>
            </a:r>
            <a:r>
              <a:rPr lang="en-US" dirty="0" smtClean="0"/>
              <a:t>qualitative </a:t>
            </a:r>
            <a:r>
              <a:rPr lang="en-US" smtClean="0"/>
              <a:t>research strategy </a:t>
            </a:r>
            <a:r>
              <a:rPr lang="en-US" dirty="0"/>
              <a:t>for our research problem.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Tell why we chose it and how it relates to the study’s purpose.</a:t>
            </a:r>
          </a:p>
        </p:txBody>
      </p:sp>
    </p:spTree>
    <p:extLst>
      <p:ext uri="{BB962C8B-B14F-4D97-AF65-F5344CB8AC3E}">
        <p14:creationId xmlns:p14="http://schemas.microsoft.com/office/powerpoint/2010/main" val="177661080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of Qualitative &amp; Mixed Methods Research, University of Nebraska, Lincoln</a:t>
            </a:r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then, </a:t>
            </a:r>
            <a:r>
              <a:rPr lang="en-US" sz="2800" dirty="0"/>
              <a:t>what data will </a:t>
            </a:r>
            <a:r>
              <a:rPr lang="en-US" sz="2800" dirty="0" smtClean="0"/>
              <a:t>be collected? </a:t>
            </a:r>
            <a:endParaRPr lang="en-US" sz="2800" dirty="0"/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Who will be studied?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What information will be collected?</a:t>
            </a:r>
          </a:p>
        </p:txBody>
      </p:sp>
    </p:spTree>
    <p:extLst>
      <p:ext uri="{BB962C8B-B14F-4D97-AF65-F5344CB8AC3E}">
        <p14:creationId xmlns:p14="http://schemas.microsoft.com/office/powerpoint/2010/main" val="15992760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 MID TEST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52"/>
            <a:ext cx="8229600" cy="263495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err="1" smtClean="0">
                <a:latin typeface="Arial (Body)"/>
              </a:rPr>
              <a:t>Berbagai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Paradigma</a:t>
            </a:r>
            <a:r>
              <a:rPr lang="en-US" sz="1600" dirty="0" smtClean="0">
                <a:latin typeface="Arial (Body)"/>
              </a:rPr>
              <a:t> yang </a:t>
            </a:r>
            <a:r>
              <a:rPr lang="en-US" sz="1600" dirty="0" err="1" smtClean="0">
                <a:latin typeface="Arial (Body)"/>
              </a:rPr>
              <a:t>Bersaing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dalam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Penelitian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Kualitatif</a:t>
            </a:r>
            <a:r>
              <a:rPr lang="en-US" sz="1600" dirty="0" smtClean="0">
                <a:latin typeface="Arial (Body)"/>
              </a:rPr>
              <a:t> (Bab 6)</a:t>
            </a:r>
            <a:endParaRPr lang="en-US" sz="1600" dirty="0">
              <a:latin typeface="Arial (Body)"/>
            </a:endParaRPr>
          </a:p>
          <a:p>
            <a:pPr marL="341313" indent="-341313">
              <a:buFont typeface="Arial" pitchFamily="34" charset="0"/>
              <a:buAutoNum type="arabicPeriod"/>
            </a:pP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Desain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Penelitian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Kualitatif</a:t>
            </a:r>
            <a:r>
              <a:rPr lang="en-US" sz="1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(Bab 12)</a:t>
            </a:r>
            <a:endParaRPr lang="en-US" sz="1600" dirty="0">
              <a:solidFill>
                <a:srgbClr val="FFFF00"/>
              </a:solidFill>
              <a:latin typeface="Arial (Body)"/>
            </a:endParaRPr>
          </a:p>
          <a:p>
            <a:pPr marL="341313" indent="-341313">
              <a:buAutoNum type="arabicPeriod"/>
            </a:pPr>
            <a:r>
              <a:rPr lang="en-US" sz="1600" dirty="0" err="1" smtClean="0">
                <a:latin typeface="Arial (Body)"/>
              </a:rPr>
              <a:t>Studi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Kasus</a:t>
            </a:r>
            <a:r>
              <a:rPr lang="en-US" sz="1600" dirty="0" smtClean="0">
                <a:latin typeface="Arial (Body)"/>
              </a:rPr>
              <a:t> (Bab 14)</a:t>
            </a:r>
            <a:endParaRPr lang="id-ID" sz="1600" dirty="0">
              <a:latin typeface="Arial (Body)"/>
            </a:endParaRPr>
          </a:p>
          <a:p>
            <a:pPr marL="341313" indent="-341313">
              <a:buAutoNum type="arabicPeriod"/>
            </a:pPr>
            <a:r>
              <a:rPr lang="en-US" sz="1600" dirty="0" err="1" smtClean="0">
                <a:latin typeface="Arial (Body)"/>
              </a:rPr>
              <a:t>Etnografi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dan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Observasi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Partisipan</a:t>
            </a:r>
            <a:r>
              <a:rPr lang="en-US" sz="1600" dirty="0" smtClean="0">
                <a:latin typeface="Arial (Body)"/>
              </a:rPr>
              <a:t>; </a:t>
            </a:r>
            <a:r>
              <a:rPr lang="en-US" sz="1600" dirty="0" err="1" smtClean="0">
                <a:latin typeface="Arial (Body)"/>
              </a:rPr>
              <a:t>Metodologi</a:t>
            </a:r>
            <a:r>
              <a:rPr lang="en-US" sz="1600" dirty="0" smtClean="0">
                <a:latin typeface="Arial (Body)"/>
              </a:rPr>
              <a:t> Grounded Theory (Bab 15 &amp; 16)</a:t>
            </a:r>
          </a:p>
          <a:p>
            <a:pPr marL="341313" indent="-341313">
              <a:buAutoNum type="arabicPeriod"/>
            </a:pPr>
            <a:r>
              <a:rPr lang="en-US" sz="1600" dirty="0" err="1" smtClean="0">
                <a:latin typeface="Arial (Body)"/>
              </a:rPr>
              <a:t>Metode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Pengumpulan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dan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Analisis</a:t>
            </a:r>
            <a:r>
              <a:rPr lang="en-US" sz="1600" dirty="0" smtClean="0">
                <a:latin typeface="Arial (Body)"/>
              </a:rPr>
              <a:t> Data-Data </a:t>
            </a:r>
            <a:r>
              <a:rPr lang="en-US" sz="1600" dirty="0" err="1" smtClean="0">
                <a:latin typeface="Arial (Body)"/>
              </a:rPr>
              <a:t>Empiris</a:t>
            </a:r>
            <a:r>
              <a:rPr lang="en-US" sz="1600" dirty="0" smtClean="0">
                <a:latin typeface="Arial (Body)"/>
              </a:rPr>
              <a:t> (Bab 23-27)</a:t>
            </a:r>
          </a:p>
          <a:p>
            <a:pPr marL="341313" indent="-341313">
              <a:buAutoNum type="arabicPeriod"/>
            </a:pPr>
            <a:r>
              <a:rPr lang="en-US" sz="1600" dirty="0" smtClean="0">
                <a:latin typeface="Arial (Body)"/>
              </a:rPr>
              <a:t>UTS</a:t>
            </a:r>
            <a:endParaRPr lang="id-ID" sz="1600" dirty="0">
              <a:latin typeface="Arial (Body)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1600" dirty="0">
              <a:latin typeface="Arial (Body)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50065" y="365359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selecting people /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Can the people and sites help us learn about our central phenomenon? (purposefully select people and sites)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How many people and sites should we study? (keep sample size small)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Do we have access? (gain access)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Do we have permissions (obtain permissions)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0900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of Qualitative &amp; Mixed Methods Research, University of Nebraska, Lincoln</a:t>
            </a:r>
          </a:p>
        </p:txBody>
      </p:sp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What types of information can be collected in qualitative research?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Observations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Interviews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Documents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Audio-Visual Materials</a:t>
            </a:r>
          </a:p>
        </p:txBody>
      </p:sp>
    </p:spTree>
    <p:extLst>
      <p:ext uri="{BB962C8B-B14F-4D97-AF65-F5344CB8AC3E}">
        <p14:creationId xmlns:p14="http://schemas.microsoft.com/office/powerpoint/2010/main" val="8003117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choose to observe, how do we do it?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Create an observational protocol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Record descriptive notes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Record reflective notes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Decide on your observational stance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Enter site slowly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Conduct multiple observations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Summarize at end of each observation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0262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choose to observe, how do we </a:t>
            </a:r>
            <a:r>
              <a:rPr lang="en-US" dirty="0" smtClean="0"/>
              <a:t>interview?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Decide on the type of interview to use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Individual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Focus group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Telephone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e-mail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Create an interview protocol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Ask open-ended questions (5-7)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 smtClean="0"/>
              <a:t>Allows </a:t>
            </a:r>
            <a:r>
              <a:rPr lang="en-US" dirty="0"/>
              <a:t>the participant to create options for responding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 smtClean="0"/>
              <a:t>Participants </a:t>
            </a:r>
            <a:r>
              <a:rPr lang="en-US" dirty="0"/>
              <a:t>can voice their experiences and perspectives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If possible, tape record and transcribe for analysis </a:t>
            </a:r>
          </a:p>
        </p:txBody>
      </p:sp>
    </p:spTree>
    <p:extLst>
      <p:ext uri="{BB962C8B-B14F-4D97-AF65-F5344CB8AC3E}">
        <p14:creationId xmlns:p14="http://schemas.microsoft.com/office/powerpoint/2010/main" val="76406510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Once we collect the data, how will we analyze it? The overall process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84" y="1133475"/>
            <a:ext cx="6223953" cy="376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67853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 steps in the analysis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Exploring the database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Coding the data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Developing findings - a description and themes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(Re) presenting the description and themes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Interpreting the findings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Validating the findings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7388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first explore the database?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Obtain a general sense of the data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Write down memos on hard copy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Think about the organization of the data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Consider whether more data are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295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will we report our findings? (What topics do we present in the findings?)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We might describe the setting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We might identify and discuss 5-7 themes (including multiple perspectives, good quotes, useful dialogue, even metaphors or analogies)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We write in detail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We try to make the narrative as realistic as possible (even note tensions/contradictions)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We report the narrative in a way consistent with our tradition 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Narrative – typically a chronology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Phenomenology – typically description building toward the essence of the phenomenon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Ethnography – description of the setting and cultural themes that display the way culture-sharing works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Grounded theory – categories of information leading to a theoretical model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Case study -  description of the case and themes of the </a:t>
            </a:r>
            <a:r>
              <a:rPr lang="en-US" dirty="0" smtClean="0"/>
              <a:t>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5180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the end of our study, what interpretations can we make? (Discussion section of studies)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Interpretation is stepping back – asking what all of this means; it is not neutral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Options: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We can give our own personal reflection (based on our experiences, history)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We can compare our findings with the literature</a:t>
            </a:r>
          </a:p>
          <a:p>
            <a:pPr marL="692150">
              <a:buFont typeface="Wingdings" pitchFamily="2" charset="2"/>
              <a:buChar char="ü"/>
            </a:pPr>
            <a:r>
              <a:rPr lang="en-US" dirty="0"/>
              <a:t>We can summarize in a general sense what we found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We also need (as shown in scholarly discussion sections)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Raise potential limitations in our study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Make suggestions for future research</a:t>
            </a:r>
          </a:p>
          <a:p>
            <a:pPr marL="679450">
              <a:buFont typeface="Wingdings" pitchFamily="2" charset="2"/>
              <a:buChar char="ü"/>
            </a:pPr>
            <a:r>
              <a:rPr lang="en-US" dirty="0"/>
              <a:t>Discuss the practical implications for our study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9939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How do we know that our interpretation (or themes, or questions, or the entire research report) is accurate?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Member </a:t>
            </a:r>
            <a:r>
              <a:rPr lang="en-US" dirty="0"/>
              <a:t>checking:  Members check the accuracy of the account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Triangulation:  Looking for themes across different types of data; different researchers; different participants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Others:  peer review, external audit, report disconfirming evidence, clarify researcher’s stance, thick description, prolonged time in the field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825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latin typeface="Constantia" pitchFamily="18" charset="0"/>
                <a:cs typeface="+mj-cs"/>
              </a:rPr>
              <a:t>AFTER MID TEST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6784071" cy="252568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 err="1" smtClean="0"/>
              <a:t>Manajemen</a:t>
            </a:r>
            <a:r>
              <a:rPr lang="en-US" sz="1600" dirty="0" smtClean="0"/>
              <a:t> Data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Metode</a:t>
            </a:r>
            <a:r>
              <a:rPr lang="en-US" sz="1600" dirty="0" smtClean="0"/>
              <a:t>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(Bab 28)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Naratif</a:t>
            </a:r>
            <a:r>
              <a:rPr lang="en-US" sz="1600" dirty="0" smtClean="0"/>
              <a:t>,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Konten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Semiotik</a:t>
            </a:r>
            <a:r>
              <a:rPr lang="en-US" sz="1600" dirty="0" smtClean="0"/>
              <a:t> (Bab 29)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 smtClean="0"/>
              <a:t>Kriteria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Menilai</a:t>
            </a:r>
            <a:r>
              <a:rPr lang="en-US" sz="1600" dirty="0" smtClean="0"/>
              <a:t> </a:t>
            </a:r>
            <a:r>
              <a:rPr lang="en-US" sz="1600" dirty="0" err="1" smtClean="0"/>
              <a:t>Validitas</a:t>
            </a:r>
            <a:r>
              <a:rPr lang="en-US" sz="1600" dirty="0" smtClean="0"/>
              <a:t> </a:t>
            </a:r>
            <a:r>
              <a:rPr lang="en-US" sz="1600" dirty="0" err="1" smtClean="0"/>
              <a:t>Interpretif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</a:t>
            </a:r>
            <a:r>
              <a:rPr lang="en-US" sz="1600" dirty="0" err="1" smtClean="0"/>
              <a:t>Penelitian</a:t>
            </a:r>
            <a:r>
              <a:rPr lang="en-US" sz="1600" dirty="0" smtClean="0"/>
              <a:t> </a:t>
            </a:r>
            <a:r>
              <a:rPr lang="en-US" sz="1600" dirty="0" err="1" smtClean="0"/>
              <a:t>Kualitatif</a:t>
            </a:r>
            <a:r>
              <a:rPr lang="en-US" sz="1600" dirty="0" smtClean="0"/>
              <a:t> (Bab 30)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Mentoring &amp; Individual </a:t>
            </a:r>
            <a:r>
              <a:rPr lang="en-US" sz="1600" dirty="0" err="1" smtClean="0"/>
              <a:t>Presentasi</a:t>
            </a:r>
            <a:endParaRPr lang="en-US" sz="1600" dirty="0" smtClean="0"/>
          </a:p>
          <a:p>
            <a:pPr>
              <a:buFont typeface="+mj-lt"/>
              <a:buAutoNum type="arabicPeriod" startAt="7"/>
            </a:pPr>
            <a:r>
              <a:rPr lang="en-US" sz="1600" dirty="0"/>
              <a:t>Mentoring &amp; Individual </a:t>
            </a:r>
            <a:r>
              <a:rPr lang="en-US" sz="1600" dirty="0" err="1"/>
              <a:t>Presentasi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UAS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376840" y="4076872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707720" y="543321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66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of Qualitative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Lincolon</a:t>
            </a:r>
            <a:r>
              <a:rPr lang="en-US" dirty="0"/>
              <a:t> &amp; Cuba (1985) – four criteria:</a:t>
            </a:r>
          </a:p>
          <a:p>
            <a:pPr>
              <a:buFont typeface="+mj-lt"/>
              <a:buAutoNum type="arabicPeriod"/>
            </a:pPr>
            <a:r>
              <a:rPr lang="en-US" dirty="0"/>
              <a:t>Credibility</a:t>
            </a:r>
          </a:p>
          <a:p>
            <a:pPr>
              <a:buFont typeface="+mj-lt"/>
              <a:buAutoNum type="arabicPeriod"/>
            </a:pPr>
            <a:r>
              <a:rPr lang="en-US" dirty="0"/>
              <a:t>Dependability</a:t>
            </a:r>
          </a:p>
          <a:p>
            <a:pPr>
              <a:buFont typeface="+mj-lt"/>
              <a:buAutoNum type="arabicPeriod"/>
            </a:pPr>
            <a:r>
              <a:rPr lang="en-US" dirty="0" err="1"/>
              <a:t>Confirmability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Transferability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5932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CREDIBILITY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Credibility refers </a:t>
            </a:r>
            <a:r>
              <a:rPr lang="en-US" dirty="0"/>
              <a:t>to confidence in the truth of the </a:t>
            </a:r>
            <a:r>
              <a:rPr lang="en-US" dirty="0" smtClean="0"/>
              <a:t>data: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Steps to approach: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Prolonged engagement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Persistent observation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Triangulation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External checks – peer debriefing &amp; member checks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Researcher credibility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4110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dependability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656" y="1169671"/>
            <a:ext cx="7548664" cy="32551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Dependability refers </a:t>
            </a:r>
            <a:r>
              <a:rPr lang="en-US" dirty="0"/>
              <a:t>to data stability over time and over conditions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Steps to approach: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Stepwise </a:t>
            </a:r>
            <a:r>
              <a:rPr lang="en-US" dirty="0"/>
              <a:t>replication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Inquiry audit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5453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 CONFIRMABILITY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Confirmability</a:t>
            </a:r>
            <a:r>
              <a:rPr lang="en-US" dirty="0"/>
              <a:t> </a:t>
            </a:r>
            <a:r>
              <a:rPr lang="en-US" dirty="0" smtClean="0"/>
              <a:t>refers </a:t>
            </a:r>
            <a:r>
              <a:rPr lang="en-US" dirty="0"/>
              <a:t>to the objectivity or neutrality of the </a:t>
            </a:r>
            <a:r>
              <a:rPr lang="en-US" dirty="0" smtClean="0"/>
              <a:t>data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Step to approach is AUDIT TRAIL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: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4. TRANSFERABILITY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Transferability refers </a:t>
            </a:r>
            <a:r>
              <a:rPr lang="en-US" dirty="0"/>
              <a:t>to the extent to which the findings from the data can be transferred to other settings or groups = similar to the concept of </a:t>
            </a:r>
            <a:r>
              <a:rPr lang="en-US" dirty="0" smtClean="0"/>
              <a:t>generalizability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Step to approach is THICK </a:t>
            </a:r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89463909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Principles of Qualitative Research: Designing a Qualitative Study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John </a:t>
            </a:r>
            <a:r>
              <a:rPr lang="en-US" dirty="0"/>
              <a:t>W. Creswell, Ph.D.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Vicki L. Plano Clark, M.S.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744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chapter you will develop an understanding of: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To </a:t>
            </a:r>
            <a:r>
              <a:rPr lang="en-US" dirty="0"/>
              <a:t>plan a qualitative study on the </a:t>
            </a:r>
            <a:r>
              <a:rPr lang="en-US" dirty="0" smtClean="0"/>
              <a:t>certain topic</a:t>
            </a:r>
            <a:endParaRPr lang="en-US" dirty="0"/>
          </a:p>
          <a:p>
            <a:pPr>
              <a:buFont typeface="+mj-lt"/>
              <a:buAutoNum type="alphaLcPeriod"/>
            </a:pPr>
            <a:r>
              <a:rPr lang="en-US" dirty="0" smtClean="0"/>
              <a:t>To </a:t>
            </a:r>
            <a:r>
              <a:rPr lang="en-US" dirty="0"/>
              <a:t>cover some basic ideas about qualitative </a:t>
            </a:r>
            <a:r>
              <a:rPr lang="en-US" dirty="0" smtClean="0"/>
              <a:t>research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To </a:t>
            </a:r>
            <a:r>
              <a:rPr lang="en-US" dirty="0"/>
              <a:t>introduce you to the idea </a:t>
            </a:r>
            <a:r>
              <a:rPr lang="en-US" dirty="0" smtClean="0"/>
              <a:t>of “types</a:t>
            </a:r>
            <a:r>
              <a:rPr lang="en-US" dirty="0"/>
              <a:t>” of qualitative research</a:t>
            </a:r>
          </a:p>
        </p:txBody>
      </p:sp>
    </p:spTree>
    <p:extLst>
      <p:ext uri="{BB962C8B-B14F-4D97-AF65-F5344CB8AC3E}">
        <p14:creationId xmlns:p14="http://schemas.microsoft.com/office/powerpoint/2010/main" val="3085310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QUALITATIVE RESEARCH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Qualitative research is an inquiry approach in which the inquirer:</a:t>
            </a:r>
          </a:p>
          <a:p>
            <a:r>
              <a:rPr lang="en-US" dirty="0"/>
              <a:t>Explores a central phenomenon (one key concept) </a:t>
            </a:r>
          </a:p>
          <a:p>
            <a:r>
              <a:rPr lang="en-US" dirty="0"/>
              <a:t>Asks participants broad, general questions</a:t>
            </a:r>
          </a:p>
          <a:p>
            <a:r>
              <a:rPr lang="en-US" dirty="0"/>
              <a:t>Collects detailed views of participants in the form of words or images</a:t>
            </a:r>
          </a:p>
          <a:p>
            <a:r>
              <a:rPr lang="en-US" dirty="0"/>
              <a:t>Analyzes and codes the data for description and themes </a:t>
            </a:r>
          </a:p>
          <a:p>
            <a:r>
              <a:rPr lang="en-US" dirty="0"/>
              <a:t>Interprets the meaning of the information drawing on personal reflections and past research </a:t>
            </a:r>
          </a:p>
          <a:p>
            <a:r>
              <a:rPr lang="en-US" dirty="0"/>
              <a:t>Writes the final report that includes personal biases and a flexible structure. </a:t>
            </a:r>
          </a:p>
          <a:p>
            <a:pPr marL="0" indent="0">
              <a:buNone/>
            </a:pPr>
            <a:r>
              <a:rPr lang="en-US" dirty="0"/>
              <a:t>(adapted from Creswell 2002, p. 58)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2652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TOPIC AND RESEARCH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Identify the subject area or topic for the study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Specify the research problem:  The practical issue that leads to a need for your study. 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Complete these sentences:</a:t>
            </a:r>
          </a:p>
          <a:p>
            <a:pPr marL="350838" indent="0">
              <a:buNone/>
            </a:pPr>
            <a:r>
              <a:rPr lang="en-US" dirty="0"/>
              <a:t>“The topic for this study will be…”</a:t>
            </a:r>
          </a:p>
          <a:p>
            <a:pPr marL="350838" indent="0">
              <a:buNone/>
            </a:pPr>
            <a:r>
              <a:rPr lang="en-US" dirty="0"/>
              <a:t>“This study needs to be conducted because…” </a:t>
            </a:r>
          </a:p>
        </p:txBody>
      </p:sp>
    </p:spTree>
    <p:extLst>
      <p:ext uri="{BB962C8B-B14F-4D97-AF65-F5344CB8AC3E}">
        <p14:creationId xmlns:p14="http://schemas.microsoft.com/office/powerpoint/2010/main" val="256248696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QUALITATIVE PURPOSE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includes: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Single sentence</a:t>
            </a:r>
          </a:p>
          <a:p>
            <a:pPr marL="350838" indent="0">
              <a:buNone/>
            </a:pPr>
            <a:r>
              <a:rPr lang="en-US" dirty="0"/>
              <a:t>“The purpose of this study . . .”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Central phenomenon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Qualitative words (e.g. “explore,” “understand,” “discover”)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Participants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Research site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165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sample of purpose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 purpose of this qualitative study (replace later with type of qualitative tradition) will be to ______(understand, describe, develop, discover) the ________(central focus) for _______(participants:  person, process, groups) at ______________(site)." </a:t>
            </a:r>
          </a:p>
        </p:txBody>
      </p:sp>
    </p:spTree>
    <p:extLst>
      <p:ext uri="{BB962C8B-B14F-4D97-AF65-F5344CB8AC3E}">
        <p14:creationId xmlns:p14="http://schemas.microsoft.com/office/powerpoint/2010/main" val="174679036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CENTRAL PHENOMENON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QUANTITATIVE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QUALITATIVE</a:t>
            </a:r>
            <a:endParaRPr lang="en-US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39258" y="2450068"/>
            <a:ext cx="473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14650" y="2450068"/>
            <a:ext cx="571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471399" y="2634734"/>
            <a:ext cx="115984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57864" y="3060027"/>
            <a:ext cx="103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Independent</a:t>
            </a:r>
          </a:p>
          <a:p>
            <a:pPr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Variable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14342" y="2311568"/>
            <a:ext cx="8739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influences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733765" y="3060027"/>
            <a:ext cx="933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Dependent</a:t>
            </a:r>
          </a:p>
          <a:p>
            <a:pPr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Variable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416040" y="2450068"/>
            <a:ext cx="571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885701" y="3087292"/>
            <a:ext cx="16321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Central Phenomenon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6778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1762</Words>
  <Application>Microsoft Office PowerPoint</Application>
  <PresentationFormat>On-screen Show (16:9)</PresentationFormat>
  <Paragraphs>333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MultimediaChoreography</vt:lpstr>
      <vt:lpstr>Seminar proposal</vt:lpstr>
      <vt:lpstr>PRA MID TEST</vt:lpstr>
      <vt:lpstr>AFTER MID TEST</vt:lpstr>
      <vt:lpstr>Course goal</vt:lpstr>
      <vt:lpstr>WHAT IS QUALITATIVE RESEARCH ?</vt:lpstr>
      <vt:lpstr>RESEARCH TOPIC AND RESEARCH PROBLEM</vt:lpstr>
      <vt:lpstr>A GOOD QUALITATIVE PURPOSE STATEMENT</vt:lpstr>
      <vt:lpstr>A good sample of purpose statement</vt:lpstr>
      <vt:lpstr>UNDERSTANDING THE CENTRAL PHENOMENON</vt:lpstr>
      <vt:lpstr>Let’s stay away from quantitative language that might mislead readers</vt:lpstr>
      <vt:lpstr>Writing good qualitative research questions </vt:lpstr>
      <vt:lpstr>A good sample of research question</vt:lpstr>
      <vt:lpstr>Use good qualitative wording for these questions</vt:lpstr>
      <vt:lpstr>Avoid word such as:</vt:lpstr>
      <vt:lpstr>The strategy of qualitative research</vt:lpstr>
      <vt:lpstr>Qualitative research design</vt:lpstr>
      <vt:lpstr>The strategy of qualitative research</vt:lpstr>
      <vt:lpstr>select the qualitative strategy for our study </vt:lpstr>
      <vt:lpstr>then, what data will be collected? </vt:lpstr>
      <vt:lpstr>Criteria for selecting people / site</vt:lpstr>
      <vt:lpstr>What types of information can be collected in qualitative research?</vt:lpstr>
      <vt:lpstr>If we choose to observe, how do we do it? </vt:lpstr>
      <vt:lpstr>If we choose to observe, how do we interview? </vt:lpstr>
      <vt:lpstr>Once we collect the data, how will we analyze it? The overall process</vt:lpstr>
      <vt:lpstr>More specific steps in the analysis process</vt:lpstr>
      <vt:lpstr>How do we first explore the database? </vt:lpstr>
      <vt:lpstr>How will we report our findings? (What topics do we present in the findings?)</vt:lpstr>
      <vt:lpstr>At the end of our study, what interpretations can we make? (Discussion section of studies)</vt:lpstr>
      <vt:lpstr>How do we know that our interpretation (or themes, or questions, or the entire research report) is accurate?</vt:lpstr>
      <vt:lpstr>Assessment of Qualitative Data</vt:lpstr>
      <vt:lpstr>1. CREDIBILITY</vt:lpstr>
      <vt:lpstr>2. dependability</vt:lpstr>
      <vt:lpstr>PowerPoint Presentation</vt:lpstr>
      <vt:lpstr>Principles of Qualitative Research: Designing a Qualitative Study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2016-09-01T15:01:08Z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