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4"/>
  </p:notesMasterIdLst>
  <p:handoutMasterIdLst>
    <p:handoutMasterId r:id="rId35"/>
  </p:handoutMasterIdLst>
  <p:sldIdLst>
    <p:sldId id="277" r:id="rId3"/>
    <p:sldId id="458" r:id="rId4"/>
    <p:sldId id="328" r:id="rId5"/>
    <p:sldId id="508" r:id="rId6"/>
    <p:sldId id="464" r:id="rId7"/>
    <p:sldId id="509" r:id="rId8"/>
    <p:sldId id="526" r:id="rId9"/>
    <p:sldId id="527" r:id="rId10"/>
    <p:sldId id="373" r:id="rId11"/>
    <p:sldId id="419" r:id="rId12"/>
    <p:sldId id="374" r:id="rId13"/>
    <p:sldId id="479" r:id="rId14"/>
    <p:sldId id="504" r:id="rId15"/>
    <p:sldId id="503" r:id="rId16"/>
    <p:sldId id="415" r:id="rId17"/>
    <p:sldId id="511" r:id="rId18"/>
    <p:sldId id="516" r:id="rId19"/>
    <p:sldId id="517" r:id="rId20"/>
    <p:sldId id="518" r:id="rId21"/>
    <p:sldId id="519" r:id="rId22"/>
    <p:sldId id="520" r:id="rId23"/>
    <p:sldId id="521" r:id="rId24"/>
    <p:sldId id="389" r:id="rId25"/>
    <p:sldId id="398" r:id="rId26"/>
    <p:sldId id="399" r:id="rId27"/>
    <p:sldId id="307" r:id="rId28"/>
    <p:sldId id="420" r:id="rId29"/>
    <p:sldId id="332" r:id="rId30"/>
    <p:sldId id="372" r:id="rId31"/>
    <p:sldId id="407" r:id="rId32"/>
    <p:sldId id="499" r:id="rId33"/>
  </p:sldIdLst>
  <p:sldSz cx="9144000" cy="6858000" type="screen4x3"/>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458"/>
            <p14:sldId id="328"/>
            <p14:sldId id="508"/>
            <p14:sldId id="464"/>
            <p14:sldId id="509"/>
            <p14:sldId id="526"/>
            <p14:sldId id="527"/>
            <p14:sldId id="373"/>
            <p14:sldId id="419"/>
            <p14:sldId id="374"/>
            <p14:sldId id="479"/>
            <p14:sldId id="504"/>
            <p14:sldId id="503"/>
            <p14:sldId id="415"/>
            <p14:sldId id="511"/>
            <p14:sldId id="516"/>
            <p14:sldId id="517"/>
            <p14:sldId id="518"/>
            <p14:sldId id="519"/>
            <p14:sldId id="520"/>
            <p14:sldId id="521"/>
            <p14:sldId id="389"/>
            <p14:sldId id="398"/>
            <p14:sldId id="399"/>
            <p14:sldId id="307"/>
            <p14:sldId id="420"/>
            <p14:sldId id="332"/>
            <p14:sldId id="372"/>
            <p14:sldId id="407"/>
            <p14:sldId id="49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65" autoAdjust="0"/>
    <p:restoredTop sz="89825" autoAdjust="0"/>
  </p:normalViewPr>
  <p:slideViewPr>
    <p:cSldViewPr>
      <p:cViewPr varScale="1">
        <p:scale>
          <a:sx n="52" d="100"/>
          <a:sy n="52" d="100"/>
        </p:scale>
        <p:origin x="-1104" y="-8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20" d="100"/>
        <a:sy n="120" d="100"/>
      </p:scale>
      <p:origin x="0" y="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4022725" y="0"/>
            <a:ext cx="3078163" cy="512763"/>
          </a:xfrm>
          <a:prstGeom prst="rect">
            <a:avLst/>
          </a:prstGeom>
        </p:spPr>
        <p:txBody>
          <a:bodyPr vert="horz" lIns="91440" tIns="45720" rIns="91440" bIns="45720" rtlCol="0"/>
          <a:lstStyle>
            <a:lvl1pPr algn="r">
              <a:defRPr sz="1200"/>
            </a:lvl1pPr>
          </a:lstStyle>
          <a:p>
            <a:r>
              <a:rPr lang="en-US" smtClean="0"/>
              <a:t>4/20/2016</a:t>
            </a:r>
            <a:endParaRPr lang="id-ID"/>
          </a:p>
        </p:txBody>
      </p:sp>
      <p:sp>
        <p:nvSpPr>
          <p:cNvPr id="4" name="Footer Placeholder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4022725" y="9721850"/>
            <a:ext cx="3078163" cy="512763"/>
          </a:xfrm>
          <a:prstGeom prst="rect">
            <a:avLst/>
          </a:prstGeom>
        </p:spPr>
        <p:txBody>
          <a:bodyPr vert="horz" lIns="91440" tIns="45720" rIns="91440" bIns="45720" rtlCol="0" anchor="b"/>
          <a:lstStyle>
            <a:lvl1pPr algn="r">
              <a:defRPr sz="1200"/>
            </a:lvl1pPr>
          </a:lstStyle>
          <a:p>
            <a:fld id="{42E6AA39-E9A2-4A10-A963-0DC6299443CC}" type="slidenum">
              <a:rPr lang="id-ID" smtClean="0"/>
              <a:t>‹#›</a:t>
            </a:fld>
            <a:endParaRPr lang="id-ID"/>
          </a:p>
        </p:txBody>
      </p:sp>
    </p:spTree>
    <p:extLst>
      <p:ext uri="{BB962C8B-B14F-4D97-AF65-F5344CB8AC3E}">
        <p14:creationId xmlns:p14="http://schemas.microsoft.com/office/powerpoint/2010/main" val="30681006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en-US" dirty="0"/>
          </a:p>
        </p:txBody>
      </p:sp>
      <p:sp>
        <p:nvSpPr>
          <p:cNvPr id="3" name="Date Placeholder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r>
              <a:rPr lang="en-US" smtClean="0"/>
              <a:t>4/20/2016</a:t>
            </a:r>
            <a:endParaRPr lang="en-US"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en-US" dirty="0"/>
          </a:p>
        </p:txBody>
      </p:sp>
      <p:sp>
        <p:nvSpPr>
          <p:cNvPr id="5" name="Notes Placeholder 4"/>
          <p:cNvSpPr>
            <a:spLocks noGrp="1"/>
          </p:cNvSpPr>
          <p:nvPr>
            <p:ph type="body" sz="quarter" idx="3"/>
          </p:nvPr>
        </p:nvSpPr>
        <p:spPr>
          <a:xfrm>
            <a:off x="710248" y="4861441"/>
            <a:ext cx="5681980" cy="4605576"/>
          </a:xfrm>
          <a:prstGeom prst="rect">
            <a:avLst/>
          </a:prstGeom>
        </p:spPr>
        <p:txBody>
          <a:bodyPr vert="horz" lIns="99066" tIns="49533" rIns="99066" bIns="4953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93574370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
        <p:nvSpPr>
          <p:cNvPr id="5" name="Date Placeholder 4"/>
          <p:cNvSpPr>
            <a:spLocks noGrp="1"/>
          </p:cNvSpPr>
          <p:nvPr>
            <p:ph type="dt" idx="11"/>
          </p:nvPr>
        </p:nvSpPr>
        <p:spPr/>
        <p:txBody>
          <a:bodyPr/>
          <a:lstStyle/>
          <a:p>
            <a:r>
              <a:rPr lang="en-US" smtClean="0"/>
              <a:t>4/20/2016</a:t>
            </a:r>
            <a:endParaRPr lang="en-US" dirty="0"/>
          </a:p>
        </p:txBody>
      </p:sp>
    </p:spTree>
    <p:extLst>
      <p:ext uri="{BB962C8B-B14F-4D97-AF65-F5344CB8AC3E}">
        <p14:creationId xmlns:p14="http://schemas.microsoft.com/office/powerpoint/2010/main" val="1045632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a:t>
            </a:fld>
            <a:endParaRPr lang="en-US" dirty="0">
              <a:solidFill>
                <a:prstClr val="black"/>
              </a:solidFill>
            </a:endParaRPr>
          </a:p>
        </p:txBody>
      </p:sp>
      <p:sp>
        <p:nvSpPr>
          <p:cNvPr id="5" name="Date Placeholder 4"/>
          <p:cNvSpPr>
            <a:spLocks noGrp="1"/>
          </p:cNvSpPr>
          <p:nvPr>
            <p:ph type="dt" idx="11"/>
          </p:nvPr>
        </p:nvSpPr>
        <p:spPr/>
        <p:txBody>
          <a:bodyPr/>
          <a:lstStyle/>
          <a:p>
            <a:r>
              <a:rPr lang="en-US" smtClean="0"/>
              <a:t>4/20/2016</a:t>
            </a:r>
            <a:endParaRPr lang="en-US" dirty="0"/>
          </a:p>
        </p:txBody>
      </p:sp>
    </p:spTree>
    <p:extLst>
      <p:ext uri="{BB962C8B-B14F-4D97-AF65-F5344CB8AC3E}">
        <p14:creationId xmlns:p14="http://schemas.microsoft.com/office/powerpoint/2010/main" val="3612084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
        <p:nvSpPr>
          <p:cNvPr id="5" name="Date Placeholder 4"/>
          <p:cNvSpPr>
            <a:spLocks noGrp="1"/>
          </p:cNvSpPr>
          <p:nvPr>
            <p:ph type="dt" idx="11"/>
          </p:nvPr>
        </p:nvSpPr>
        <p:spPr/>
        <p:txBody>
          <a:bodyPr/>
          <a:lstStyle/>
          <a:p>
            <a:r>
              <a:rPr lang="en-US" smtClean="0"/>
              <a:t>4/20/2016</a:t>
            </a:r>
            <a:endParaRPr lang="en-US" dirty="0"/>
          </a:p>
        </p:txBody>
      </p:sp>
    </p:spTree>
    <p:extLst>
      <p:ext uri="{BB962C8B-B14F-4D97-AF65-F5344CB8AC3E}">
        <p14:creationId xmlns:p14="http://schemas.microsoft.com/office/powerpoint/2010/main" val="1325384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
        <p:nvSpPr>
          <p:cNvPr id="5" name="Date Placeholder 4"/>
          <p:cNvSpPr>
            <a:spLocks noGrp="1"/>
          </p:cNvSpPr>
          <p:nvPr>
            <p:ph type="dt" idx="11"/>
          </p:nvPr>
        </p:nvSpPr>
        <p:spPr/>
        <p:txBody>
          <a:bodyPr/>
          <a:lstStyle/>
          <a:p>
            <a:r>
              <a:rPr lang="en-US" smtClean="0"/>
              <a:t>4/20/2016</a:t>
            </a:r>
            <a:endParaRPr lang="en-US" dirty="0"/>
          </a:p>
        </p:txBody>
      </p:sp>
    </p:spTree>
    <p:extLst>
      <p:ext uri="{BB962C8B-B14F-4D97-AF65-F5344CB8AC3E}">
        <p14:creationId xmlns:p14="http://schemas.microsoft.com/office/powerpoint/2010/main" val="2381746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26</a:t>
            </a:fld>
            <a:endParaRPr lang="en-US" dirty="0">
              <a:solidFill>
                <a:prstClr val="black"/>
              </a:solidFill>
            </a:endParaRPr>
          </a:p>
        </p:txBody>
      </p:sp>
      <p:sp>
        <p:nvSpPr>
          <p:cNvPr id="5" name="Date Placeholder 4"/>
          <p:cNvSpPr>
            <a:spLocks noGrp="1"/>
          </p:cNvSpPr>
          <p:nvPr>
            <p:ph type="dt" idx="11"/>
          </p:nvPr>
        </p:nvSpPr>
        <p:spPr/>
        <p:txBody>
          <a:bodyPr/>
          <a:lstStyle/>
          <a:p>
            <a:r>
              <a:rPr lang="en-US" smtClean="0"/>
              <a:t>4/20/2016</a:t>
            </a:r>
            <a:endParaRPr lang="en-US" dirty="0"/>
          </a:p>
        </p:txBody>
      </p:sp>
    </p:spTree>
    <p:extLst>
      <p:ext uri="{BB962C8B-B14F-4D97-AF65-F5344CB8AC3E}">
        <p14:creationId xmlns:p14="http://schemas.microsoft.com/office/powerpoint/2010/main" val="1134603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8CC9574-A819-4FE4-99A7-1E27AD09ADC2}" type="slidenum">
              <a:rPr lang="en-US" smtClean="0"/>
              <a:pPr/>
              <a:t>31</a:t>
            </a:fld>
            <a:endParaRPr lang="en-US" dirty="0"/>
          </a:p>
        </p:txBody>
      </p:sp>
      <p:sp>
        <p:nvSpPr>
          <p:cNvPr id="5" name="Date Placeholder 4"/>
          <p:cNvSpPr>
            <a:spLocks noGrp="1"/>
          </p:cNvSpPr>
          <p:nvPr>
            <p:ph type="dt" idx="11"/>
          </p:nvPr>
        </p:nvSpPr>
        <p:spPr/>
        <p:txBody>
          <a:bodyPr/>
          <a:lstStyle/>
          <a:p>
            <a:r>
              <a:rPr lang="en-US" smtClean="0"/>
              <a:t>4/20/2016</a:t>
            </a:r>
            <a:endParaRPr lang="en-US" dirty="0"/>
          </a:p>
        </p:txBody>
      </p:sp>
    </p:spTree>
    <p:extLst>
      <p:ext uri="{BB962C8B-B14F-4D97-AF65-F5344CB8AC3E}">
        <p14:creationId xmlns:p14="http://schemas.microsoft.com/office/powerpoint/2010/main" val="25707795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9D252B27-C205-4FC3-8056-3586ACD28C9B}" type="datetime1">
              <a:rPr lang="en-US" smtClean="0"/>
              <a:t>9/7/2016</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E300EFB4-E260-49F0-A2D9-F74AFEFAF36A}" type="datetime1">
              <a:rPr lang="en-US" smtClean="0"/>
              <a:t>9/7/2016</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A02D299-6A3B-4CAA-97D0-690F23190EC3}" type="datetime1">
              <a:rPr lang="en-US" smtClean="0"/>
              <a:t>9/7/2016</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E799B-1D61-4AB4-9436-5A04AC0322AE}" type="datetime1">
              <a:rPr lang="en-US" smtClean="0"/>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5F49828A-3701-4DD8-BF1E-6DD5AB52B4CC}" type="datetime1">
              <a:rPr lang="en-US" smtClean="0"/>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3818BF60-6A84-4277-A43C-7CA3203317D3}" type="datetime1">
              <a:rPr lang="en-US" smtClean="0"/>
              <a:t>9/7/2016</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7D95DDAA-354F-406B-96C6-0777B9868B6C}" type="datetime1">
              <a:rPr lang="en-US" smtClean="0"/>
              <a:t>9/7/2016</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65ABEE-B8B4-49E7-83F6-3C9BE64D6021}" type="datetime1">
              <a:rPr lang="en-US" smtClean="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EC17798E-725A-468C-9986-712E9F0554C1}" type="datetime1">
              <a:rPr lang="en-US" smtClean="0"/>
              <a:t>9/7/2016</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B5EC1-2361-4A06-9110-11140413A186}" type="datetime1">
              <a:rPr lang="en-US" smtClean="0"/>
              <a:t>9/7/2016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F3A4A784-918D-4C87-8FFA-1A84AEA49FDF}" type="datetime1">
              <a:rPr lang="en-US" smtClean="0"/>
              <a:t>9/7/2016</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8700C16F-EE04-4B8A-AF29-E67CD1B9F2A1}" type="datetime1">
              <a:rPr lang="en-US" smtClean="0"/>
              <a:t>9/7/2016</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7201D-6C48-41D6-B392-45DEE9030F1C}" type="datetime1">
              <a:rPr lang="en-US" smtClean="0"/>
              <a:t>9/7/2016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endParaRPr lang="en-US" dirty="0" smtClean="0"/>
          </a:p>
        </p:txBody>
      </p:sp>
      <p:sp>
        <p:nvSpPr>
          <p:cNvPr id="5" name="Title 4"/>
          <p:cNvSpPr>
            <a:spLocks noGrp="1"/>
          </p:cNvSpPr>
          <p:nvPr>
            <p:ph type="title"/>
          </p:nvPr>
        </p:nvSpPr>
        <p:spPr>
          <a:xfrm>
            <a:off x="228600" y="3048000"/>
            <a:ext cx="7239000" cy="1371600"/>
          </a:xfrm>
        </p:spPr>
        <p:txBody>
          <a:bodyPr>
            <a:normAutofit fontScale="90000"/>
          </a:bodyPr>
          <a:lstStyle/>
          <a:p>
            <a:r>
              <a:rPr sz="4400" b="0" dirty="0" smtClean="0">
                <a:solidFill>
                  <a:srgbClr val="7BCF27"/>
                </a:solidFill>
                <a:latin typeface="Tahoma" pitchFamily="34" charset="0"/>
                <a:ea typeface="Tahoma" pitchFamily="34" charset="0"/>
                <a:cs typeface="Tahoma" pitchFamily="34" charset="0"/>
              </a:rPr>
              <a:t>Case Study </a:t>
            </a:r>
            <a:r>
              <a:rPr sz="4400" b="0" dirty="0" smtClean="0">
                <a:solidFill>
                  <a:srgbClr val="7BCF27"/>
                </a:solidFill>
                <a:latin typeface="Tahoma" pitchFamily="34" charset="0"/>
                <a:ea typeface="Tahoma" pitchFamily="34" charset="0"/>
                <a:cs typeface="Tahoma" pitchFamily="34" charset="0"/>
              </a:rPr>
              <a:t>Research Method</a:t>
            </a:r>
            <a:endParaRPr lang="en-US" sz="8800" b="0" dirty="0">
              <a:latin typeface="Tahoma" pitchFamily="34" charset="0"/>
              <a:ea typeface="Tahoma" pitchFamily="34" charset="0"/>
              <a:cs typeface="Tahoma"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980727"/>
            <a:ext cx="24765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067050" y="4572000"/>
            <a:ext cx="1972015" cy="369332"/>
          </a:xfrm>
          <a:prstGeom prst="rect">
            <a:avLst/>
          </a:prstGeom>
          <a:noFill/>
        </p:spPr>
        <p:txBody>
          <a:bodyPr wrap="none" rtlCol="0">
            <a:spAutoFit/>
          </a:bodyPr>
          <a:lstStyle/>
          <a:p>
            <a:r>
              <a:rPr lang="en-US" dirty="0" smtClean="0">
                <a:solidFill>
                  <a:schemeClr val="bg1"/>
                </a:solidFill>
                <a:latin typeface="Tahoma" pitchFamily="34" charset="0"/>
                <a:ea typeface="Tahoma" pitchFamily="34" charset="0"/>
                <a:cs typeface="Tahoma" pitchFamily="34" charset="0"/>
              </a:rPr>
              <a:t>BEGINNER LEVEL</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Why use case study</a:t>
            </a:r>
            <a:r>
              <a:rPr lang="id-ID" dirty="0" smtClean="0">
                <a:solidFill>
                  <a:srgbClr val="0070C0"/>
                </a:solidFill>
              </a:rPr>
              <a:t>?</a:t>
            </a:r>
            <a:endParaRPr lang="id-ID"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Knowledge is:</a:t>
            </a:r>
          </a:p>
          <a:p>
            <a:pPr lvl="1"/>
            <a:r>
              <a:rPr lang="en-US" dirty="0" smtClean="0"/>
              <a:t>More concrete</a:t>
            </a:r>
          </a:p>
          <a:p>
            <a:pPr lvl="1"/>
            <a:r>
              <a:rPr lang="en-US" dirty="0" smtClean="0"/>
              <a:t>More contextual</a:t>
            </a:r>
          </a:p>
          <a:p>
            <a:pPr lvl="1"/>
            <a:r>
              <a:rPr lang="en-US" dirty="0" smtClean="0"/>
              <a:t>More developed by reader interpretation</a:t>
            </a:r>
          </a:p>
          <a:p>
            <a:pPr lvl="1"/>
            <a:r>
              <a:rPr lang="en-US" dirty="0" smtClean="0"/>
              <a:t>Based more on reference populations determined by the reader</a:t>
            </a:r>
          </a:p>
          <a:p>
            <a:r>
              <a:rPr lang="en-US" dirty="0" smtClean="0"/>
              <a:t>Depends on what the researcher wants to know</a:t>
            </a:r>
          </a:p>
          <a:p>
            <a:pPr marL="971550" lvl="1" indent="-514350">
              <a:buFont typeface="+mj-lt"/>
              <a:buAutoNum type="arabicPeriod"/>
            </a:pPr>
            <a:r>
              <a:rPr lang="en-US" dirty="0" smtClean="0"/>
              <a:t>Specific “how” and “why” questions</a:t>
            </a:r>
          </a:p>
          <a:p>
            <a:pPr marL="971550" lvl="1" indent="-514350">
              <a:buFont typeface="+mj-lt"/>
              <a:buAutoNum type="arabicPeriod"/>
            </a:pPr>
            <a:r>
              <a:rPr lang="en-US" dirty="0" smtClean="0"/>
              <a:t>When you have less control of the events</a:t>
            </a:r>
          </a:p>
          <a:p>
            <a:pPr marL="971550" lvl="1" indent="-514350">
              <a:buFont typeface="+mj-lt"/>
              <a:buAutoNum type="arabicPeriod"/>
            </a:pPr>
            <a:r>
              <a:rPr lang="en-US" dirty="0" smtClean="0"/>
              <a:t>When variables are so embedded in the situation that they’re impossible to identify ahead of time</a:t>
            </a:r>
          </a:p>
          <a:p>
            <a:pPr marL="971550" lvl="1" indent="-514350">
              <a:buFont typeface="+mj-lt"/>
              <a:buAutoNum type="arabicPeriod"/>
            </a:pPr>
            <a:r>
              <a:rPr lang="en-US" dirty="0" smtClean="0"/>
              <a:t>Uniqueness of the situation</a:t>
            </a:r>
          </a:p>
          <a:p>
            <a:endParaRPr lang="id-ID"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10</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70C0"/>
                </a:solidFill>
              </a:rPr>
              <a:t>Why use case </a:t>
            </a:r>
            <a:r>
              <a:rPr lang="id-ID" dirty="0" smtClean="0">
                <a:solidFill>
                  <a:srgbClr val="0070C0"/>
                </a:solidFill>
              </a:rPr>
              <a:t>study</a:t>
            </a:r>
            <a:r>
              <a:rPr lang="en-US" dirty="0" smtClean="0">
                <a:solidFill>
                  <a:srgbClr val="0070C0"/>
                </a:solidFill>
              </a:rPr>
              <a:t>?</a:t>
            </a:r>
            <a:endParaRPr lang="id-ID" dirty="0">
              <a:solidFill>
                <a:srgbClr val="0070C0"/>
              </a:solidFill>
            </a:endParaRPr>
          </a:p>
        </p:txBody>
      </p:sp>
      <p:sp>
        <p:nvSpPr>
          <p:cNvPr id="5" name="Content Placeholder 4"/>
          <p:cNvSpPr>
            <a:spLocks noGrp="1"/>
          </p:cNvSpPr>
          <p:nvPr>
            <p:ph idx="1"/>
          </p:nvPr>
        </p:nvSpPr>
        <p:spPr/>
        <p:txBody>
          <a:bodyPr>
            <a:noAutofit/>
          </a:bodyPr>
          <a:lstStyle/>
          <a:p>
            <a:r>
              <a:rPr lang="en-US" sz="2000" dirty="0" smtClean="0"/>
              <a:t>Emphasis on (societal, historical) context</a:t>
            </a:r>
          </a:p>
          <a:p>
            <a:r>
              <a:rPr lang="en-US" sz="2000" dirty="0" smtClean="0"/>
              <a:t>Trying to reach a full explanation of a phenomenon within a unit of analysis</a:t>
            </a:r>
          </a:p>
          <a:p>
            <a:r>
              <a:rPr lang="en-US" sz="2000" dirty="0" smtClean="0"/>
              <a:t>Interpret events, uncovering processes (Mohr 1982)</a:t>
            </a:r>
          </a:p>
          <a:p>
            <a:r>
              <a:rPr lang="en-US" sz="2000" dirty="0" smtClean="0"/>
              <a:t>‘how’ and ‘why’ questions</a:t>
            </a:r>
          </a:p>
          <a:p>
            <a:r>
              <a:rPr lang="en-US" sz="2000" dirty="0" smtClean="0"/>
              <a:t>Rule of thumb: </a:t>
            </a:r>
          </a:p>
          <a:p>
            <a:pPr lvl="1"/>
            <a:r>
              <a:rPr lang="en-US" sz="2000" dirty="0" smtClean="0"/>
              <a:t>more variables .....then cases</a:t>
            </a:r>
          </a:p>
          <a:p>
            <a:pPr lvl="1"/>
            <a:r>
              <a:rPr lang="en-US" sz="2000" dirty="0" smtClean="0"/>
              <a:t>more cases than variables ….. then survey research</a:t>
            </a:r>
          </a:p>
          <a:p>
            <a:r>
              <a:rPr lang="en-US" sz="2000" dirty="0" smtClean="0"/>
              <a:t>Three important uses:</a:t>
            </a:r>
          </a:p>
          <a:p>
            <a:pPr lvl="1">
              <a:buFont typeface="Wingdings" pitchFamily="2" charset="2"/>
              <a:buChar char="Ø"/>
            </a:pPr>
            <a:r>
              <a:rPr lang="en-US" sz="1800" dirty="0" smtClean="0"/>
              <a:t>Motivation of research (falsify theories)</a:t>
            </a:r>
          </a:p>
          <a:p>
            <a:pPr lvl="1">
              <a:buFont typeface="Wingdings" pitchFamily="2" charset="2"/>
              <a:buChar char="Ø"/>
            </a:pPr>
            <a:r>
              <a:rPr lang="en-US" sz="1800" dirty="0" smtClean="0"/>
              <a:t>Inspiration for new ideas (theory building)</a:t>
            </a:r>
          </a:p>
          <a:p>
            <a:pPr lvl="1">
              <a:buFont typeface="Wingdings" pitchFamily="2" charset="2"/>
              <a:buChar char="Ø"/>
            </a:pPr>
            <a:r>
              <a:rPr lang="en-US" sz="1800" dirty="0" smtClean="0"/>
              <a:t>Illustration: concrete examples of theoretical constructs, show how the causal relationships work </a:t>
            </a:r>
          </a:p>
        </p:txBody>
      </p:sp>
      <p:sp>
        <p:nvSpPr>
          <p:cNvPr id="6" name="Slide Number Placeholder 5"/>
          <p:cNvSpPr>
            <a:spLocks noGrp="1"/>
          </p:cNvSpPr>
          <p:nvPr>
            <p:ph type="sldNum" sz="quarter" idx="12"/>
          </p:nvPr>
        </p:nvSpPr>
        <p:spPr/>
        <p:txBody>
          <a:bodyPr/>
          <a:lstStyle/>
          <a:p>
            <a:fld id="{240D5ECE-8B49-45CD-BE81-EF81920D1969}" type="slidenum">
              <a:rPr lang="en-US" smtClean="0"/>
              <a:pPr/>
              <a:t>11</a:t>
            </a:fld>
            <a:endParaRPr lang="en-US" dirty="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rgbClr val="0070C0"/>
                </a:solidFill>
              </a:rPr>
              <a:t>Comparison of case study research with experimental and survey approaches</a:t>
            </a:r>
            <a:endParaRPr lang="id-ID" sz="240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0576686"/>
              </p:ext>
            </p:extLst>
          </p:nvPr>
        </p:nvGraphicFramePr>
        <p:xfrm>
          <a:off x="457200" y="1115735"/>
          <a:ext cx="8229600" cy="4668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id-ID" dirty="0" smtClean="0"/>
                        <a:t>Experiment</a:t>
                      </a:r>
                      <a:endParaRPr lang="id-ID" dirty="0"/>
                    </a:p>
                  </a:txBody>
                  <a:tcPr/>
                </a:tc>
                <a:tc>
                  <a:txBody>
                    <a:bodyPr/>
                    <a:lstStyle/>
                    <a:p>
                      <a:r>
                        <a:rPr lang="id-ID" dirty="0" smtClean="0"/>
                        <a:t>Case study</a:t>
                      </a:r>
                      <a:endParaRPr lang="id-ID" dirty="0"/>
                    </a:p>
                  </a:txBody>
                  <a:tcPr/>
                </a:tc>
                <a:tc>
                  <a:txBody>
                    <a:bodyPr/>
                    <a:lstStyle/>
                    <a:p>
                      <a:r>
                        <a:rPr lang="id-ID" dirty="0" smtClean="0"/>
                        <a:t>Survey</a:t>
                      </a:r>
                      <a:endParaRPr lang="id-ID" dirty="0"/>
                    </a:p>
                  </a:txBody>
                  <a:tcPr/>
                </a:tc>
              </a:tr>
              <a:tr h="370840">
                <a:tc>
                  <a:txBody>
                    <a:bodyPr/>
                    <a:lstStyle/>
                    <a:p>
                      <a:r>
                        <a:rPr lang="en-US" dirty="0" smtClean="0"/>
                        <a:t>Small number of units</a:t>
                      </a:r>
                      <a:endParaRPr lang="id-ID" dirty="0"/>
                    </a:p>
                  </a:txBody>
                  <a:tcPr/>
                </a:tc>
                <a:tc>
                  <a:txBody>
                    <a:bodyPr/>
                    <a:lstStyle/>
                    <a:p>
                      <a:r>
                        <a:rPr lang="en-US" dirty="0" smtClean="0"/>
                        <a:t>Small number of units</a:t>
                      </a:r>
                    </a:p>
                    <a:p>
                      <a:r>
                        <a:rPr lang="en-US" dirty="0" smtClean="0"/>
                        <a:t>(sometimes one)</a:t>
                      </a:r>
                    </a:p>
                  </a:txBody>
                  <a:tcPr/>
                </a:tc>
                <a:tc>
                  <a:txBody>
                    <a:bodyPr/>
                    <a:lstStyle/>
                    <a:p>
                      <a:r>
                        <a:rPr lang="en-US" dirty="0" smtClean="0"/>
                        <a:t>Larger number of units</a:t>
                      </a:r>
                      <a:endParaRPr lang="id-ID" dirty="0"/>
                    </a:p>
                  </a:txBody>
                  <a:tcPr/>
                </a:tc>
              </a:tr>
              <a:tr h="370840">
                <a:tc>
                  <a:txBody>
                    <a:bodyPr/>
                    <a:lstStyle/>
                    <a:p>
                      <a:r>
                        <a:rPr lang="en-US" dirty="0" smtClean="0"/>
                        <a:t>Data collected and </a:t>
                      </a:r>
                      <a:r>
                        <a:rPr lang="en-US" dirty="0" err="1" smtClean="0"/>
                        <a:t>analy</a:t>
                      </a:r>
                      <a:r>
                        <a:rPr lang="id-ID" dirty="0" smtClean="0"/>
                        <a:t>z</a:t>
                      </a:r>
                      <a:r>
                        <a:rPr lang="en-US" dirty="0" err="1" smtClean="0"/>
                        <a:t>ed</a:t>
                      </a:r>
                      <a:r>
                        <a:rPr lang="en-US" dirty="0" smtClean="0"/>
                        <a:t> about small number of predetermined features of each unit</a:t>
                      </a:r>
                      <a:endParaRPr lang="id-ID" dirty="0"/>
                    </a:p>
                  </a:txBody>
                  <a:tcPr/>
                </a:tc>
                <a:tc>
                  <a:txBody>
                    <a:bodyPr/>
                    <a:lstStyle/>
                    <a:p>
                      <a:r>
                        <a:rPr lang="en-US" dirty="0" smtClean="0"/>
                        <a:t>Data collected and </a:t>
                      </a:r>
                      <a:r>
                        <a:rPr lang="en-US" dirty="0" err="1" smtClean="0"/>
                        <a:t>analy</a:t>
                      </a:r>
                      <a:r>
                        <a:rPr lang="id-ID" dirty="0" smtClean="0"/>
                        <a:t>z</a:t>
                      </a:r>
                      <a:r>
                        <a:rPr lang="en-US" dirty="0" err="1" smtClean="0"/>
                        <a:t>ed</a:t>
                      </a:r>
                      <a:r>
                        <a:rPr lang="en-US" dirty="0" smtClean="0"/>
                        <a:t> about large and often not predetermined features of each unit</a:t>
                      </a:r>
                      <a:endParaRPr lang="id-ID" dirty="0"/>
                    </a:p>
                  </a:txBody>
                  <a:tcPr/>
                </a:tc>
                <a:tc>
                  <a:txBody>
                    <a:bodyPr/>
                    <a:lstStyle/>
                    <a:p>
                      <a:r>
                        <a:rPr lang="en-US" dirty="0" smtClean="0"/>
                        <a:t>Data collected and </a:t>
                      </a:r>
                      <a:r>
                        <a:rPr lang="en-US" dirty="0" err="1" smtClean="0"/>
                        <a:t>analy</a:t>
                      </a:r>
                      <a:r>
                        <a:rPr lang="id-ID" dirty="0" smtClean="0"/>
                        <a:t>z</a:t>
                      </a:r>
                      <a:r>
                        <a:rPr lang="en-US" dirty="0" err="1" smtClean="0"/>
                        <a:t>ed</a:t>
                      </a:r>
                      <a:r>
                        <a:rPr lang="en-US" dirty="0" smtClean="0"/>
                        <a:t> about a small number of features of each case</a:t>
                      </a:r>
                      <a:endParaRPr lang="id-ID" dirty="0"/>
                    </a:p>
                  </a:txBody>
                  <a:tcPr/>
                </a:tc>
              </a:tr>
              <a:tr h="370840">
                <a:tc>
                  <a:txBody>
                    <a:bodyPr/>
                    <a:lstStyle/>
                    <a:p>
                      <a:r>
                        <a:rPr lang="en-US" dirty="0" smtClean="0"/>
                        <a:t>Study of units organized in such a way as to control variables of interest</a:t>
                      </a:r>
                      <a:endParaRPr lang="id-ID" dirty="0"/>
                    </a:p>
                  </a:txBody>
                  <a:tcPr/>
                </a:tc>
                <a:tc>
                  <a:txBody>
                    <a:bodyPr/>
                    <a:lstStyle/>
                    <a:p>
                      <a:r>
                        <a:rPr lang="en-US" dirty="0" smtClean="0"/>
                        <a:t>Interest in naturally occurring features or the variables in context</a:t>
                      </a:r>
                      <a:endParaRPr lang="id-ID" dirty="0"/>
                    </a:p>
                  </a:txBody>
                  <a:tcPr/>
                </a:tc>
                <a:tc>
                  <a:txBody>
                    <a:bodyPr/>
                    <a:lstStyle/>
                    <a:p>
                      <a:r>
                        <a:rPr lang="en-US" dirty="0" smtClean="0"/>
                        <a:t>Units selected to represent characteristics of the study’s population</a:t>
                      </a:r>
                      <a:endParaRPr lang="id-ID" dirty="0"/>
                    </a:p>
                  </a:txBody>
                  <a:tcPr/>
                </a:tc>
              </a:tr>
              <a:tr h="370840">
                <a:tc>
                  <a:txBody>
                    <a:bodyPr/>
                    <a:lstStyle/>
                    <a:p>
                      <a:r>
                        <a:rPr lang="en-US" dirty="0" smtClean="0"/>
                        <a:t>Data usually quantified</a:t>
                      </a:r>
                      <a:endParaRPr lang="id-ID" dirty="0"/>
                    </a:p>
                  </a:txBody>
                  <a:tcPr/>
                </a:tc>
                <a:tc>
                  <a:txBody>
                    <a:bodyPr/>
                    <a:lstStyle/>
                    <a:p>
                      <a:r>
                        <a:rPr lang="en-US" dirty="0" smtClean="0"/>
                        <a:t>Data can be quantitative, qualitative or both</a:t>
                      </a:r>
                      <a:endParaRPr lang="id-ID" dirty="0"/>
                    </a:p>
                  </a:txBody>
                  <a:tcPr/>
                </a:tc>
                <a:tc>
                  <a:txBody>
                    <a:bodyPr/>
                    <a:lstStyle/>
                    <a:p>
                      <a:r>
                        <a:rPr lang="en-US" dirty="0" smtClean="0"/>
                        <a:t> Data usually quantified</a:t>
                      </a:r>
                      <a:endParaRPr lang="id-ID" dirty="0"/>
                    </a:p>
                  </a:txBody>
                  <a:tcPr/>
                </a:tc>
              </a:tr>
              <a:tr h="370840">
                <a:tc>
                  <a:txBody>
                    <a:bodyPr/>
                    <a:lstStyle/>
                    <a:p>
                      <a:r>
                        <a:rPr lang="en-US" dirty="0" smtClean="0"/>
                        <a:t>Aim is of testing theory or evaluation of an intervention</a:t>
                      </a:r>
                      <a:endParaRPr lang="id-ID" dirty="0"/>
                    </a:p>
                  </a:txBody>
                  <a:tcPr/>
                </a:tc>
                <a:tc>
                  <a:txBody>
                    <a:bodyPr/>
                    <a:lstStyle/>
                    <a:p>
                      <a:r>
                        <a:rPr lang="en-US" dirty="0" smtClean="0"/>
                        <a:t>Aim is to understand and theorize through enfolding the literature</a:t>
                      </a:r>
                      <a:endParaRPr lang="id-ID" dirty="0"/>
                    </a:p>
                  </a:txBody>
                  <a:tcPr/>
                </a:tc>
                <a:tc>
                  <a:txBody>
                    <a:bodyPr/>
                    <a:lstStyle/>
                    <a:p>
                      <a:r>
                        <a:rPr lang="en-US" dirty="0" smtClean="0"/>
                        <a:t>Aim is to generalize findings from sample to population</a:t>
                      </a:r>
                      <a:endParaRPr lang="id-ID" dirty="0"/>
                    </a:p>
                  </a:txBody>
                  <a:tcPr/>
                </a:tc>
              </a:tr>
            </a:tbl>
          </a:graphicData>
        </a:graphic>
      </p:graphicFrame>
      <p:sp>
        <p:nvSpPr>
          <p:cNvPr id="5" name="TextBox 4"/>
          <p:cNvSpPr txBox="1"/>
          <p:nvPr/>
        </p:nvSpPr>
        <p:spPr>
          <a:xfrm>
            <a:off x="395536" y="5824855"/>
            <a:ext cx="8280920" cy="461665"/>
          </a:xfrm>
          <a:prstGeom prst="rect">
            <a:avLst/>
          </a:prstGeom>
          <a:noFill/>
        </p:spPr>
        <p:txBody>
          <a:bodyPr wrap="square" rtlCol="0">
            <a:spAutoFit/>
          </a:bodyPr>
          <a:lstStyle/>
          <a:p>
            <a:r>
              <a:rPr lang="id-ID" sz="1200" dirty="0" smtClean="0"/>
              <a:t>Source: </a:t>
            </a:r>
            <a:r>
              <a:rPr lang="en-US" sz="1200" dirty="0" err="1" smtClean="0"/>
              <a:t>Gomm</a:t>
            </a:r>
            <a:r>
              <a:rPr lang="en-US" sz="1200" dirty="0" smtClean="0"/>
              <a:t>, R. </a:t>
            </a:r>
            <a:r>
              <a:rPr lang="en-US" sz="1200" dirty="0" err="1" smtClean="0"/>
              <a:t>Hammersley</a:t>
            </a:r>
            <a:r>
              <a:rPr lang="en-US" sz="1200" dirty="0" smtClean="0"/>
              <a:t>, M. and Foster, P. (2000) Introduction, in R. </a:t>
            </a:r>
            <a:r>
              <a:rPr lang="en-US" sz="1200" dirty="0" err="1" smtClean="0"/>
              <a:t>Gomm</a:t>
            </a:r>
            <a:r>
              <a:rPr lang="en-US" sz="1200" dirty="0" smtClean="0"/>
              <a:t>, M. </a:t>
            </a:r>
            <a:r>
              <a:rPr lang="en-US" sz="1200" dirty="0" err="1" smtClean="0"/>
              <a:t>Hammersley</a:t>
            </a:r>
            <a:r>
              <a:rPr lang="en-US" sz="1200" dirty="0" smtClean="0"/>
              <a:t> and P. Foster (</a:t>
            </a:r>
            <a:r>
              <a:rPr lang="en-US" sz="1200" dirty="0" err="1" smtClean="0"/>
              <a:t>eds</a:t>
            </a:r>
            <a:r>
              <a:rPr lang="en-US" sz="1200" dirty="0" smtClean="0"/>
              <a:t>), Case Study Method, London: Sage Publications.</a:t>
            </a:r>
            <a:endParaRPr lang="id-ID" sz="1200"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12</a:t>
            </a:fld>
            <a:endParaRPr lang="en-US" dirty="0"/>
          </a:p>
        </p:txBody>
      </p:sp>
    </p:spTree>
    <p:extLst>
      <p:ext uri="{BB962C8B-B14F-4D97-AF65-F5344CB8AC3E}">
        <p14:creationId xmlns:p14="http://schemas.microsoft.com/office/powerpoint/2010/main" val="3841191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TECHNIQUES USED IN CASE STUDY RESEARCH </a:t>
            </a:r>
            <a:endParaRPr lang="id-ID" dirty="0">
              <a:solidFill>
                <a:srgbClr val="0070C0"/>
              </a:solidFill>
            </a:endParaRPr>
          </a:p>
        </p:txBody>
      </p:sp>
      <p:sp>
        <p:nvSpPr>
          <p:cNvPr id="3" name="Content Placeholder 2"/>
          <p:cNvSpPr>
            <a:spLocks noGrp="1"/>
          </p:cNvSpPr>
          <p:nvPr>
            <p:ph idx="1"/>
          </p:nvPr>
        </p:nvSpPr>
        <p:spPr/>
        <p:txBody>
          <a:bodyPr/>
          <a:lstStyle/>
          <a:p>
            <a:r>
              <a:rPr lang="en-US" dirty="0" smtClean="0"/>
              <a:t>Qualitative research techniques used in Case Studies are:</a:t>
            </a:r>
          </a:p>
          <a:p>
            <a:pPr lvl="1"/>
            <a:r>
              <a:rPr lang="en-US" dirty="0" smtClean="0"/>
              <a:t>Observation</a:t>
            </a:r>
          </a:p>
          <a:p>
            <a:pPr lvl="1"/>
            <a:r>
              <a:rPr lang="en-US" dirty="0" smtClean="0"/>
              <a:t>Focus Group Interview</a:t>
            </a:r>
          </a:p>
          <a:p>
            <a:pPr lvl="1"/>
            <a:r>
              <a:rPr lang="en-US" dirty="0" smtClean="0"/>
              <a:t>Depth Interviews</a:t>
            </a:r>
          </a:p>
          <a:p>
            <a:pPr lvl="1"/>
            <a:r>
              <a:rPr lang="en-US" dirty="0" smtClean="0"/>
              <a:t>Recording</a:t>
            </a:r>
          </a:p>
          <a:p>
            <a:pPr lvl="1"/>
            <a:r>
              <a:rPr lang="en-US" dirty="0" smtClean="0"/>
              <a:t>Textual Analysis</a:t>
            </a:r>
          </a:p>
          <a:p>
            <a:r>
              <a:rPr lang="en-US" dirty="0" smtClean="0"/>
              <a:t>Quantitative research techniques</a:t>
            </a:r>
          </a:p>
        </p:txBody>
      </p:sp>
      <p:sp>
        <p:nvSpPr>
          <p:cNvPr id="4" name="Slide Number Placeholder 3"/>
          <p:cNvSpPr>
            <a:spLocks noGrp="1"/>
          </p:cNvSpPr>
          <p:nvPr>
            <p:ph type="sldNum" sz="quarter" idx="12"/>
          </p:nvPr>
        </p:nvSpPr>
        <p:spPr/>
        <p:txBody>
          <a:bodyPr/>
          <a:lstStyle/>
          <a:p>
            <a:fld id="{240D5ECE-8B49-45CD-BE81-EF81920D1969}" type="slidenum">
              <a:rPr lang="en-US" smtClean="0"/>
              <a:pPr/>
              <a:t>13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solidFill>
                  <a:srgbClr val="0070C0"/>
                </a:solidFill>
              </a:rPr>
              <a:t>Methodological protocol</a:t>
            </a:r>
            <a:endParaRPr lang="id-ID" dirty="0">
              <a:solidFill>
                <a:srgbClr val="0070C0"/>
              </a:solidFill>
            </a:endParaRPr>
          </a:p>
        </p:txBody>
      </p:sp>
      <p:graphicFrame>
        <p:nvGraphicFramePr>
          <p:cNvPr id="8" name="Content Placeholder 7"/>
          <p:cNvGraphicFramePr>
            <a:graphicFrameLocks noGrp="1"/>
          </p:cNvGraphicFramePr>
          <p:nvPr>
            <p:ph idx="1"/>
          </p:nvPr>
        </p:nvGraphicFramePr>
        <p:xfrm>
          <a:off x="457200" y="1600200"/>
          <a:ext cx="8229600" cy="3685540"/>
        </p:xfrm>
        <a:graphic>
          <a:graphicData uri="http://schemas.openxmlformats.org/drawingml/2006/table">
            <a:tbl>
              <a:tblPr firstRow="1" bandRow="1">
                <a:tableStyleId>{5C22544A-7EE6-4342-B048-85BDC9FD1C3A}</a:tableStyleId>
              </a:tblPr>
              <a:tblGrid>
                <a:gridCol w="2328850"/>
                <a:gridCol w="3071834"/>
                <a:gridCol w="2828916"/>
              </a:tblGrid>
              <a:tr h="370840">
                <a:tc gridSpan="3">
                  <a:txBody>
                    <a:bodyPr/>
                    <a:lstStyle/>
                    <a:p>
                      <a:pPr algn="ctr"/>
                      <a:r>
                        <a:rPr lang="id-ID" dirty="0" smtClean="0">
                          <a:latin typeface="Bookman Old Style" pitchFamily="18" charset="0"/>
                        </a:rPr>
                        <a:t>SHARED METHODS - DIFFERENT METHODOLOGIES</a:t>
                      </a:r>
                      <a:endParaRPr lang="id-ID" dirty="0">
                        <a:latin typeface="Bookman Old Style" pitchFamily="18" charset="0"/>
                      </a:endParaRPr>
                    </a:p>
                  </a:txBody>
                  <a:tcPr anchor="ctr"/>
                </a:tc>
                <a:tc hMerge="1">
                  <a:txBody>
                    <a:bodyPr/>
                    <a:lstStyle/>
                    <a:p>
                      <a:endParaRPr lang="id-ID" dirty="0"/>
                    </a:p>
                  </a:txBody>
                  <a:tcPr/>
                </a:tc>
                <a:tc hMerge="1">
                  <a:txBody>
                    <a:bodyPr/>
                    <a:lstStyle/>
                    <a:p>
                      <a:endParaRPr lang="id-ID" dirty="0"/>
                    </a:p>
                  </a:txBody>
                  <a:tcPr/>
                </a:tc>
              </a:tr>
              <a:tr h="370840">
                <a:tc>
                  <a:txBody>
                    <a:bodyPr/>
                    <a:lstStyle/>
                    <a:p>
                      <a:pPr algn="ctr"/>
                      <a:endParaRPr lang="id-ID" dirty="0" smtClean="0">
                        <a:latin typeface="Bookman Old Style" pitchFamily="18" charset="0"/>
                      </a:endParaRPr>
                    </a:p>
                  </a:txBody>
                  <a:tcPr anchor="ctr"/>
                </a:tc>
                <a:tc gridSpan="2">
                  <a:txBody>
                    <a:bodyPr/>
                    <a:lstStyle/>
                    <a:p>
                      <a:pPr algn="ctr">
                        <a:lnSpc>
                          <a:spcPts val="2300"/>
                        </a:lnSpc>
                      </a:pPr>
                      <a:r>
                        <a:rPr lang="en-CA" sz="1800" b="0" dirty="0" smtClean="0">
                          <a:solidFill>
                            <a:srgbClr val="0070C0"/>
                          </a:solidFill>
                          <a:latin typeface="Bookman Old Style" pitchFamily="18" charset="0"/>
                          <a:cs typeface="Bookman Old Style Bold"/>
                        </a:rPr>
                        <a:t>METHODOLOGIES</a:t>
                      </a:r>
                    </a:p>
                  </a:txBody>
                  <a:tcPr anchor="ctr"/>
                </a:tc>
                <a:tc hMerge="1">
                  <a:txBody>
                    <a:bodyPr/>
                    <a:lstStyle/>
                    <a:p>
                      <a:pPr algn="ctr"/>
                      <a:endParaRPr lang="id-ID" dirty="0"/>
                    </a:p>
                  </a:txBody>
                  <a:tcPr/>
                </a:tc>
              </a:tr>
              <a:tr h="370840">
                <a:tc>
                  <a:txBody>
                    <a:bodyPr/>
                    <a:lstStyle/>
                    <a:p>
                      <a:pPr algn="ctr"/>
                      <a:r>
                        <a:rPr lang="id-ID" dirty="0" smtClean="0">
                          <a:latin typeface="Bookman Old Style" pitchFamily="18" charset="0"/>
                        </a:rPr>
                        <a:t>METHODS</a:t>
                      </a:r>
                    </a:p>
                  </a:txBody>
                  <a:tcPr anchor="ctr"/>
                </a:tc>
                <a:tc>
                  <a:txBody>
                    <a:bodyPr/>
                    <a:lstStyle/>
                    <a:p>
                      <a:pPr algn="ctr"/>
                      <a:r>
                        <a:rPr lang="id-ID" dirty="0" smtClean="0">
                          <a:latin typeface="Bookman Old Style" pitchFamily="18" charset="0"/>
                        </a:rPr>
                        <a:t>QUANTITATIVE</a:t>
                      </a:r>
                    </a:p>
                    <a:p>
                      <a:pPr algn="ctr"/>
                      <a:r>
                        <a:rPr lang="en-US" dirty="0" smtClean="0">
                          <a:latin typeface="Bookman Old Style" pitchFamily="18" charset="0"/>
                        </a:rPr>
                        <a:t>RESEARCH</a:t>
                      </a:r>
                      <a:endParaRPr lang="id-ID" dirty="0">
                        <a:latin typeface="Bookman Old Style" pitchFamily="18" charset="0"/>
                      </a:endParaRPr>
                    </a:p>
                  </a:txBody>
                  <a:tcPr anchor="ctr"/>
                </a:tc>
                <a:tc>
                  <a:txBody>
                    <a:bodyPr/>
                    <a:lstStyle/>
                    <a:p>
                      <a:pPr algn="ctr"/>
                      <a:r>
                        <a:rPr lang="id-ID" dirty="0" smtClean="0">
                          <a:latin typeface="Bookman Old Style" pitchFamily="18" charset="0"/>
                        </a:rPr>
                        <a:t>QUA</a:t>
                      </a:r>
                      <a:r>
                        <a:rPr lang="en-US" dirty="0" smtClean="0">
                          <a:latin typeface="Bookman Old Style" pitchFamily="18" charset="0"/>
                        </a:rPr>
                        <a:t>LI</a:t>
                      </a:r>
                      <a:r>
                        <a:rPr lang="id-ID" dirty="0" smtClean="0">
                          <a:latin typeface="Bookman Old Style" pitchFamily="18" charset="0"/>
                        </a:rPr>
                        <a:t>TATIVE</a:t>
                      </a:r>
                    </a:p>
                    <a:p>
                      <a:pPr algn="ctr"/>
                      <a:r>
                        <a:rPr lang="en-US" dirty="0" smtClean="0">
                          <a:latin typeface="Bookman Old Style" pitchFamily="18" charset="0"/>
                        </a:rPr>
                        <a:t>RESEARCH</a:t>
                      </a:r>
                      <a:endParaRPr lang="id-ID" dirty="0">
                        <a:latin typeface="Bookman Old Style" pitchFamily="18"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dirty="0" smtClean="0">
                          <a:solidFill>
                            <a:srgbClr val="000000"/>
                          </a:solidFill>
                          <a:latin typeface="Bookman Old Style" pitchFamily="18" charset="0"/>
                          <a:cs typeface="Bookman Old Style"/>
                        </a:rPr>
                        <a:t>Observation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dirty="0" smtClean="0">
                          <a:solidFill>
                            <a:srgbClr val="000000"/>
                          </a:solidFill>
                          <a:latin typeface="Bookman Old Style" pitchFamily="18" charset="0"/>
                          <a:cs typeface="Bookman Old Style"/>
                        </a:rPr>
                        <a:t>As an Introduction</a:t>
                      </a:r>
                    </a:p>
                  </a:txBody>
                  <a:tcPr anchor="ctr"/>
                </a:tc>
                <a:tc>
                  <a:txBody>
                    <a:bodyPr/>
                    <a:lstStyle/>
                    <a:p>
                      <a:pPr algn="ctr"/>
                      <a:r>
                        <a:rPr lang="en-US" dirty="0" smtClean="0">
                          <a:latin typeface="Bookman Old Style" pitchFamily="18" charset="0"/>
                        </a:rPr>
                        <a:t>Essential</a:t>
                      </a:r>
                      <a:endParaRPr lang="id-ID" dirty="0">
                        <a:latin typeface="Bookman Old Style" pitchFamily="18"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dirty="0" smtClean="0">
                          <a:solidFill>
                            <a:srgbClr val="000000"/>
                          </a:solidFill>
                          <a:latin typeface="Bookman Old Style" pitchFamily="18" charset="0"/>
                          <a:cs typeface="Bookman Old Style"/>
                        </a:rPr>
                        <a:t>Interviews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dirty="0" smtClean="0">
                          <a:solidFill>
                            <a:srgbClr val="000000"/>
                          </a:solidFill>
                          <a:latin typeface="Bookman Old Style" pitchFamily="18" charset="0"/>
                          <a:cs typeface="Bookman Old Style"/>
                        </a:rPr>
                        <a:t>Fully Structured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dirty="0" smtClean="0">
                          <a:solidFill>
                            <a:srgbClr val="000000"/>
                          </a:solidFill>
                          <a:latin typeface="Bookman Old Style" pitchFamily="18" charset="0"/>
                          <a:cs typeface="Bookman Old Style"/>
                        </a:rPr>
                        <a:t>Unstructured or semi-</a:t>
                      </a:r>
                      <a:r>
                        <a:rPr lang="en-US" sz="1800" dirty="0" smtClean="0">
                          <a:solidFill>
                            <a:srgbClr val="000000"/>
                          </a:solidFill>
                          <a:latin typeface="Bookman Old Style" pitchFamily="18" charset="0"/>
                          <a:cs typeface="Bookman Old Style"/>
                        </a:rPr>
                        <a:t>structured</a:t>
                      </a:r>
                      <a:endParaRPr lang="en-CA" sz="1800" dirty="0" smtClean="0">
                        <a:solidFill>
                          <a:srgbClr val="000000"/>
                        </a:solidFill>
                        <a:latin typeface="Bookman Old Style" pitchFamily="18" charset="0"/>
                        <a:cs typeface="Bookman Old Style"/>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dirty="0" smtClean="0">
                          <a:solidFill>
                            <a:srgbClr val="000000"/>
                          </a:solidFill>
                          <a:latin typeface="Bookman Old Style" pitchFamily="18" charset="0"/>
                          <a:cs typeface="Bookman Old Style"/>
                        </a:rPr>
                        <a:t>Recording</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dirty="0" smtClean="0">
                          <a:solidFill>
                            <a:srgbClr val="000000"/>
                          </a:solidFill>
                          <a:latin typeface="Bookman Old Style" pitchFamily="18" charset="0"/>
                          <a:cs typeface="Bookman Old Style"/>
                        </a:rPr>
                        <a:t>Rarely used</a:t>
                      </a:r>
                      <a:r>
                        <a:rPr lang="en-US" sz="1800" baseline="0" dirty="0" smtClean="0">
                          <a:solidFill>
                            <a:srgbClr val="000000"/>
                          </a:solidFill>
                          <a:latin typeface="Bookman Old Style" pitchFamily="18" charset="0"/>
                          <a:cs typeface="Bookman Old Style"/>
                        </a:rPr>
                        <a:t> to verify</a:t>
                      </a:r>
                      <a:endParaRPr lang="en-CA" sz="1800" dirty="0" smtClean="0">
                        <a:solidFill>
                          <a:srgbClr val="000000"/>
                        </a:solidFill>
                        <a:latin typeface="Bookman Old Style" pitchFamily="18" charset="0"/>
                        <a:cs typeface="Bookman Old Style"/>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dirty="0" smtClean="0">
                          <a:solidFill>
                            <a:srgbClr val="000000"/>
                          </a:solidFill>
                          <a:latin typeface="Bookman Old Style" pitchFamily="18" charset="0"/>
                          <a:cs typeface="Bookman Old Style"/>
                        </a:rPr>
                        <a:t>Analysis of </a:t>
                      </a:r>
                      <a:r>
                        <a:rPr lang="en-CA" sz="1800" dirty="0" smtClean="0">
                          <a:solidFill>
                            <a:srgbClr val="000000"/>
                          </a:solidFill>
                          <a:latin typeface="Bookman Old Style" pitchFamily="18" charset="0"/>
                          <a:cs typeface="Bookman Old Style Italic"/>
                        </a:rPr>
                        <a:t>way of</a:t>
                      </a:r>
                      <a:r>
                        <a:rPr lang="en-US" sz="1800" baseline="0" dirty="0" smtClean="0">
                          <a:solidFill>
                            <a:srgbClr val="000000"/>
                          </a:solidFill>
                          <a:latin typeface="Bookman Old Style" pitchFamily="18" charset="0"/>
                          <a:cs typeface="Bookman Old Style Italic"/>
                        </a:rPr>
                        <a:t> saying</a:t>
                      </a:r>
                      <a:endParaRPr lang="en-CA" sz="1800" dirty="0" smtClean="0">
                        <a:solidFill>
                          <a:srgbClr val="000000"/>
                        </a:solidFill>
                        <a:latin typeface="Bookman Old Style" pitchFamily="18" charset="0"/>
                        <a:cs typeface="Bookman Old Style Italic"/>
                      </a:endParaRPr>
                    </a:p>
                  </a:txBody>
                  <a:tcPr anchor="ctr"/>
                </a:tc>
              </a:tr>
              <a:tr h="370840">
                <a:tc>
                  <a:txBody>
                    <a:bodyPr/>
                    <a:lstStyle/>
                    <a:p>
                      <a:pPr algn="l">
                        <a:lnSpc>
                          <a:spcPts val="2300"/>
                        </a:lnSpc>
                      </a:pPr>
                      <a:r>
                        <a:rPr lang="en-CA" sz="1800" dirty="0" smtClean="0">
                          <a:solidFill>
                            <a:srgbClr val="000000"/>
                          </a:solidFill>
                          <a:latin typeface="Bookman Old Style" pitchFamily="18" charset="0"/>
                          <a:cs typeface="Bookman Old Style"/>
                        </a:rPr>
                        <a:t>Textual</a:t>
                      </a:r>
                      <a:r>
                        <a:rPr lang="en-CA" sz="1800" baseline="0" dirty="0" smtClean="0">
                          <a:solidFill>
                            <a:srgbClr val="000000"/>
                          </a:solidFill>
                          <a:latin typeface="Bookman Old Style" pitchFamily="18" charset="0"/>
                          <a:cs typeface="Bookman Old Style"/>
                        </a:rPr>
                        <a:t> analysis</a:t>
                      </a:r>
                      <a:endParaRPr lang="en-CA" sz="1800" dirty="0" smtClean="0">
                        <a:solidFill>
                          <a:srgbClr val="000000"/>
                        </a:solidFill>
                        <a:latin typeface="Bookman Old Style" pitchFamily="18" charset="0"/>
                        <a:cs typeface="Bookman Old Style"/>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dirty="0" smtClean="0">
                          <a:solidFill>
                            <a:srgbClr val="000000"/>
                          </a:solidFill>
                          <a:latin typeface="Bookman Old Style" pitchFamily="18" charset="0"/>
                          <a:cs typeface="Bookman Old Style"/>
                        </a:rPr>
                        <a:t>Frequency of occurrence of</a:t>
                      </a:r>
                      <a:r>
                        <a:rPr lang="en-CA" sz="1800" baseline="0" dirty="0" smtClean="0">
                          <a:solidFill>
                            <a:srgbClr val="000000"/>
                          </a:solidFill>
                          <a:latin typeface="Bookman Old Style" pitchFamily="18" charset="0"/>
                          <a:cs typeface="Bookman Old Style"/>
                        </a:rPr>
                        <a:t> </a:t>
                      </a:r>
                      <a:r>
                        <a:rPr lang="en-CA" sz="1800" dirty="0" smtClean="0">
                          <a:solidFill>
                            <a:srgbClr val="000000"/>
                          </a:solidFill>
                          <a:latin typeface="Bookman Old Style" pitchFamily="18" charset="0"/>
                          <a:cs typeface="Bookman Old Style"/>
                        </a:rPr>
                        <a:t>recording units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dirty="0" smtClean="0">
                          <a:solidFill>
                            <a:srgbClr val="000000"/>
                          </a:solidFill>
                          <a:latin typeface="Bookman Old Style" pitchFamily="18" charset="0"/>
                          <a:cs typeface="Bookman Old Style"/>
                        </a:rPr>
                        <a:t>Understanding of used</a:t>
                      </a:r>
                    </a:p>
                    <a:p>
                      <a:pPr marL="0" marR="0" indent="0" algn="ctr" defTabSz="914400" rtl="0" eaLnBrk="1" fontAlgn="auto" latinLnBrk="0" hangingPunct="1">
                        <a:lnSpc>
                          <a:spcPct val="100000"/>
                        </a:lnSpc>
                        <a:spcBef>
                          <a:spcPts val="0"/>
                        </a:spcBef>
                        <a:spcAft>
                          <a:spcPts val="0"/>
                        </a:spcAft>
                        <a:buClrTx/>
                        <a:buSzTx/>
                        <a:buFontTx/>
                        <a:buNone/>
                        <a:tabLst/>
                        <a:defRPr/>
                      </a:pPr>
                      <a:r>
                        <a:rPr lang="en-CA" sz="1800" dirty="0" smtClean="0">
                          <a:solidFill>
                            <a:srgbClr val="000000"/>
                          </a:solidFill>
                          <a:latin typeface="Bookman Old Style" pitchFamily="18" charset="0"/>
                          <a:cs typeface="Bookman Old Style"/>
                        </a:rPr>
                        <a:t>Categories</a:t>
                      </a:r>
                    </a:p>
                  </a:txBody>
                  <a:tcPr anchor="ctr"/>
                </a:tc>
              </a:tr>
            </a:tbl>
          </a:graphicData>
        </a:graphic>
      </p:graphicFrame>
      <p:sp>
        <p:nvSpPr>
          <p:cNvPr id="9" name="TextBox 30"/>
          <p:cNvSpPr txBox="1"/>
          <p:nvPr/>
        </p:nvSpPr>
        <p:spPr>
          <a:xfrm>
            <a:off x="484186" y="5500702"/>
            <a:ext cx="6873896" cy="294953"/>
          </a:xfrm>
          <a:prstGeom prst="rect">
            <a:avLst/>
          </a:prstGeom>
          <a:noFill/>
        </p:spPr>
        <p:txBody>
          <a:bodyPr vert="horz" wrap="square" lIns="0" tIns="0" rIns="0" bIns="0" rtlCol="0">
            <a:spAutoFit/>
          </a:bodyPr>
          <a:lstStyle/>
          <a:p>
            <a:pPr>
              <a:lnSpc>
                <a:spcPts val="2300"/>
              </a:lnSpc>
            </a:pPr>
            <a:r>
              <a:rPr lang="en-CA" sz="1200" dirty="0" smtClean="0">
                <a:solidFill>
                  <a:srgbClr val="000000"/>
                </a:solidFill>
                <a:latin typeface="Bookman Old Style"/>
                <a:cs typeface="Bookman Old Style"/>
              </a:rPr>
              <a:t>Source: </a:t>
            </a:r>
            <a:r>
              <a:rPr lang="fr-FR" sz="1200" dirty="0" err="1" smtClean="0">
                <a:solidFill>
                  <a:srgbClr val="000000"/>
                </a:solidFill>
                <a:latin typeface="Bookman Old Style"/>
                <a:cs typeface="Bookman Old Style"/>
              </a:rPr>
              <a:t>Hlady</a:t>
            </a:r>
            <a:r>
              <a:rPr lang="fr-FR" sz="1200" dirty="0" smtClean="0">
                <a:solidFill>
                  <a:srgbClr val="000000"/>
                </a:solidFill>
                <a:latin typeface="Bookman Old Style"/>
                <a:cs typeface="Bookman Old Style"/>
              </a:rPr>
              <a:t>-</a:t>
            </a:r>
            <a:r>
              <a:rPr lang="fr-FR" sz="1200" dirty="0" err="1" smtClean="0">
                <a:solidFill>
                  <a:srgbClr val="000000"/>
                </a:solidFill>
                <a:latin typeface="Bookman Old Style"/>
                <a:cs typeface="Bookman Old Style"/>
              </a:rPr>
              <a:t>Rispal</a:t>
            </a:r>
            <a:r>
              <a:rPr lang="fr-FR" sz="1200" dirty="0" smtClean="0">
                <a:solidFill>
                  <a:srgbClr val="000000"/>
                </a:solidFill>
                <a:latin typeface="Bookman Old Style"/>
                <a:cs typeface="Bookman Old Style"/>
              </a:rPr>
              <a:t>, M. (2002): La méthode des cas, application à la recherche en gestion.</a:t>
            </a:r>
            <a:endParaRPr lang="en-CA" sz="1200" dirty="0" smtClean="0">
              <a:solidFill>
                <a:srgbClr val="000000"/>
              </a:solidFill>
              <a:latin typeface="Bookman Old Style"/>
              <a:cs typeface="Bookman Old Style"/>
            </a:endParaRPr>
          </a:p>
        </p:txBody>
      </p:sp>
      <p:sp>
        <p:nvSpPr>
          <p:cNvPr id="5" name="Slide Number Placeholder 4"/>
          <p:cNvSpPr>
            <a:spLocks noGrp="1"/>
          </p:cNvSpPr>
          <p:nvPr>
            <p:ph type="sldNum" sz="quarter" idx="12"/>
          </p:nvPr>
        </p:nvSpPr>
        <p:spPr/>
        <p:txBody>
          <a:bodyPr/>
          <a:lstStyle/>
          <a:p>
            <a:fld id="{240D5ECE-8B49-45CD-BE81-EF81920D1969}" type="slidenum">
              <a:rPr lang="en-US" smtClean="0"/>
              <a:pPr/>
              <a:t>14</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Case studies can be used </a:t>
            </a:r>
            <a:r>
              <a:rPr lang="en-US" dirty="0" smtClean="0">
                <a:solidFill>
                  <a:srgbClr val="0070C0"/>
                </a:solidFill>
              </a:rPr>
              <a:t>to</a:t>
            </a:r>
            <a:endParaRPr lang="id-ID" dirty="0">
              <a:solidFill>
                <a:srgbClr val="0070C0"/>
              </a:solidFill>
            </a:endParaRPr>
          </a:p>
        </p:txBody>
      </p:sp>
      <p:sp>
        <p:nvSpPr>
          <p:cNvPr id="3" name="Content Placeholder 2"/>
          <p:cNvSpPr>
            <a:spLocks noGrp="1"/>
          </p:cNvSpPr>
          <p:nvPr>
            <p:ph idx="1"/>
          </p:nvPr>
        </p:nvSpPr>
        <p:spPr/>
        <p:txBody>
          <a:bodyPr>
            <a:normAutofit/>
          </a:bodyPr>
          <a:lstStyle/>
          <a:p>
            <a:r>
              <a:rPr lang="id-ID" dirty="0" smtClean="0"/>
              <a:t>Provide </a:t>
            </a:r>
            <a:r>
              <a:rPr lang="en-US" dirty="0" smtClean="0"/>
              <a:t>a rich description of a phenomenon </a:t>
            </a:r>
          </a:p>
          <a:p>
            <a:pPr lvl="1"/>
            <a:r>
              <a:rPr lang="en-US" dirty="0" smtClean="0"/>
              <a:t>based on a systematic exploration of the accounts of the phenomenon (through interviews, observations, archival materials or quantitative data sources)</a:t>
            </a:r>
            <a:endParaRPr lang="id-ID" dirty="0" smtClean="0"/>
          </a:p>
          <a:p>
            <a:r>
              <a:rPr lang="en-US" dirty="0"/>
              <a:t>Test </a:t>
            </a:r>
            <a:r>
              <a:rPr lang="en-US" dirty="0" smtClean="0"/>
              <a:t>theory</a:t>
            </a:r>
            <a:r>
              <a:rPr lang="id-ID" dirty="0" smtClean="0"/>
              <a:t>, or</a:t>
            </a:r>
          </a:p>
          <a:p>
            <a:r>
              <a:rPr lang="en-US" dirty="0" smtClean="0"/>
              <a:t>Develop theory</a:t>
            </a:r>
            <a:endParaRPr lang="id-ID" dirty="0"/>
          </a:p>
        </p:txBody>
      </p:sp>
      <p:sp>
        <p:nvSpPr>
          <p:cNvPr id="4" name="TextBox 3"/>
          <p:cNvSpPr txBox="1"/>
          <p:nvPr/>
        </p:nvSpPr>
        <p:spPr>
          <a:xfrm>
            <a:off x="611560" y="5445224"/>
            <a:ext cx="7344816" cy="646331"/>
          </a:xfrm>
          <a:prstGeom prst="rect">
            <a:avLst/>
          </a:prstGeom>
          <a:noFill/>
        </p:spPr>
        <p:txBody>
          <a:bodyPr wrap="square" rtlCol="0">
            <a:spAutoFit/>
          </a:bodyPr>
          <a:lstStyle/>
          <a:p>
            <a:r>
              <a:rPr lang="id-ID" sz="1200" dirty="0" smtClean="0"/>
              <a:t>Source: </a:t>
            </a:r>
            <a:r>
              <a:rPr lang="en-US" sz="1200" dirty="0"/>
              <a:t>Voss, C., </a:t>
            </a:r>
            <a:r>
              <a:rPr lang="en-US" sz="1200" dirty="0" err="1"/>
              <a:t>Tsikriktsis</a:t>
            </a:r>
            <a:r>
              <a:rPr lang="en-US" sz="1200" dirty="0"/>
              <a:t>, N. &amp; </a:t>
            </a:r>
            <a:r>
              <a:rPr lang="en-US" sz="1200" dirty="0" err="1"/>
              <a:t>Frohlich</a:t>
            </a:r>
            <a:r>
              <a:rPr lang="en-US" sz="1200" dirty="0"/>
              <a:t>, M. (2002) Case Research in Operations Management. </a:t>
            </a:r>
            <a:r>
              <a:rPr lang="en-US" sz="1200" i="1" dirty="0"/>
              <a:t>International Journal of Operations &amp; Production Management</a:t>
            </a:r>
            <a:r>
              <a:rPr lang="en-US" sz="1200" dirty="0"/>
              <a:t>, 22 (2), pp. 195-219. </a:t>
            </a:r>
            <a:endParaRPr lang="id-ID" sz="1200" dirty="0"/>
          </a:p>
          <a:p>
            <a:r>
              <a:rPr lang="id-ID" sz="1200" dirty="0" smtClean="0"/>
              <a:t> </a:t>
            </a:r>
            <a:endParaRPr lang="en-US" sz="1200" dirty="0"/>
          </a:p>
        </p:txBody>
      </p:sp>
      <p:sp>
        <p:nvSpPr>
          <p:cNvPr id="5" name="Slide Number Placeholder 4"/>
          <p:cNvSpPr>
            <a:spLocks noGrp="1"/>
          </p:cNvSpPr>
          <p:nvPr>
            <p:ph type="sldNum" sz="quarter" idx="12"/>
          </p:nvPr>
        </p:nvSpPr>
        <p:spPr/>
        <p:txBody>
          <a:bodyPr/>
          <a:lstStyle/>
          <a:p>
            <a:fld id="{240D5ECE-8B49-45CD-BE81-EF81920D1969}"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T</a:t>
            </a:r>
            <a:r>
              <a:rPr lang="id-ID" dirty="0" smtClean="0">
                <a:solidFill>
                  <a:srgbClr val="0070C0"/>
                </a:solidFill>
              </a:rPr>
              <a:t>hree case study approaches</a:t>
            </a:r>
            <a:r>
              <a:rPr lang="en-US" dirty="0" smtClean="0">
                <a:solidFill>
                  <a:srgbClr val="0070C0"/>
                </a:solidFill>
              </a:rPr>
              <a:t>: Designing Case</a:t>
            </a:r>
            <a:br>
              <a:rPr lang="en-US" dirty="0" smtClean="0">
                <a:solidFill>
                  <a:srgbClr val="0070C0"/>
                </a:solidFill>
              </a:rPr>
            </a:br>
            <a:r>
              <a:rPr lang="en-US" dirty="0" smtClean="0">
                <a:solidFill>
                  <a:srgbClr val="0070C0"/>
                </a:solidFill>
              </a:rPr>
              <a:t>Study</a:t>
            </a:r>
            <a:endParaRPr lang="id-ID" dirty="0">
              <a:solidFill>
                <a:srgbClr val="0070C0"/>
              </a:solidFill>
            </a:endParaRPr>
          </a:p>
        </p:txBody>
      </p:sp>
      <p:graphicFrame>
        <p:nvGraphicFramePr>
          <p:cNvPr id="4" name="Content Placeholder 3"/>
          <p:cNvGraphicFramePr>
            <a:graphicFrameLocks noGrp="1"/>
          </p:cNvGraphicFramePr>
          <p:nvPr>
            <p:ph idx="1"/>
          </p:nvPr>
        </p:nvGraphicFramePr>
        <p:xfrm>
          <a:off x="457200" y="1214422"/>
          <a:ext cx="8229600" cy="45720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Dimension of</a:t>
                      </a:r>
                    </a:p>
                    <a:p>
                      <a:r>
                        <a:rPr lang="en-US" dirty="0" smtClean="0"/>
                        <a:t>interest</a:t>
                      </a:r>
                    </a:p>
                  </a:txBody>
                  <a:tcPr/>
                </a:tc>
                <a:tc>
                  <a:txBody>
                    <a:bodyPr/>
                    <a:lstStyle/>
                    <a:p>
                      <a:r>
                        <a:rPr lang="en-US" dirty="0" smtClean="0"/>
                        <a:t>Robert Yin</a:t>
                      </a:r>
                      <a:endParaRPr lang="id-ID" dirty="0"/>
                    </a:p>
                  </a:txBody>
                  <a:tcPr/>
                </a:tc>
                <a:tc>
                  <a:txBody>
                    <a:bodyPr/>
                    <a:lstStyle/>
                    <a:p>
                      <a:r>
                        <a:rPr lang="en-US" dirty="0" smtClean="0"/>
                        <a:t>Robert Stake</a:t>
                      </a:r>
                      <a:endParaRPr lang="id-ID" dirty="0"/>
                    </a:p>
                  </a:txBody>
                  <a:tcPr/>
                </a:tc>
                <a:tc>
                  <a:txBody>
                    <a:bodyPr/>
                    <a:lstStyle/>
                    <a:p>
                      <a:r>
                        <a:rPr lang="en-US" dirty="0" err="1" smtClean="0"/>
                        <a:t>Sharan</a:t>
                      </a:r>
                      <a:r>
                        <a:rPr lang="en-US" dirty="0" smtClean="0"/>
                        <a:t> Merriam</a:t>
                      </a:r>
                      <a:endParaRPr lang="id-ID" dirty="0"/>
                    </a:p>
                  </a:txBody>
                  <a:tcPr/>
                </a:tc>
              </a:tr>
              <a:tr h="370840">
                <a:tc>
                  <a:txBody>
                    <a:bodyPr/>
                    <a:lstStyle/>
                    <a:p>
                      <a:r>
                        <a:rPr lang="id-ID" dirty="0" smtClean="0"/>
                        <a:t>Designing Case</a:t>
                      </a:r>
                    </a:p>
                    <a:p>
                      <a:r>
                        <a:rPr lang="id-ID" dirty="0" smtClean="0"/>
                        <a:t>Study</a:t>
                      </a:r>
                      <a:endParaRPr lang="id-ID" dirty="0"/>
                    </a:p>
                  </a:txBody>
                  <a:tcPr/>
                </a:tc>
                <a:tc>
                  <a:txBody>
                    <a:bodyPr/>
                    <a:lstStyle/>
                    <a:p>
                      <a:r>
                        <a:rPr lang="en-US" dirty="0" smtClean="0"/>
                        <a:t>Design refers to the </a:t>
                      </a:r>
                      <a:r>
                        <a:rPr lang="en-US" dirty="0" smtClean="0">
                          <a:solidFill>
                            <a:srgbClr val="00B050"/>
                          </a:solidFill>
                        </a:rPr>
                        <a:t>logical sequence </a:t>
                      </a:r>
                      <a:r>
                        <a:rPr lang="en-US" dirty="0" smtClean="0"/>
                        <a:t>that connects the empirical data to a study's initial research questions and, ultimately, to its conclusions.</a:t>
                      </a:r>
                      <a:endParaRPr lang="id-ID" dirty="0"/>
                    </a:p>
                  </a:txBody>
                  <a:tcPr/>
                </a:tc>
                <a:tc>
                  <a:txBody>
                    <a:bodyPr/>
                    <a:lstStyle/>
                    <a:p>
                      <a:r>
                        <a:rPr lang="en-US" dirty="0" smtClean="0">
                          <a:solidFill>
                            <a:srgbClr val="00B050"/>
                          </a:solidFill>
                        </a:rPr>
                        <a:t>Flexible design </a:t>
                      </a:r>
                      <a:r>
                        <a:rPr lang="en-US" dirty="0" smtClean="0"/>
                        <a:t>which allows researchers to make major changes even after they proceed from design to research.</a:t>
                      </a:r>
                      <a:endParaRPr lang="id-ID" dirty="0"/>
                    </a:p>
                  </a:txBody>
                  <a:tcPr/>
                </a:tc>
                <a:tc>
                  <a:txBody>
                    <a:bodyPr/>
                    <a:lstStyle/>
                    <a:p>
                      <a:r>
                        <a:rPr lang="en-US" dirty="0" smtClean="0"/>
                        <a:t>Literature review is an essential phase contributing to theory development and research design. </a:t>
                      </a:r>
                      <a:r>
                        <a:rPr lang="en-US" dirty="0" smtClean="0">
                          <a:solidFill>
                            <a:srgbClr val="00B050"/>
                          </a:solidFill>
                        </a:rPr>
                        <a:t>Theoretical framework </a:t>
                      </a:r>
                      <a:r>
                        <a:rPr lang="en-US" dirty="0" smtClean="0"/>
                        <a:t>emerging from literature review helps mold research questions and points of emphasis. </a:t>
                      </a:r>
                      <a:endParaRPr lang="id-ID" dirty="0"/>
                    </a:p>
                  </a:txBody>
                  <a:tcPr/>
                </a:tc>
              </a:tr>
            </a:tbl>
          </a:graphicData>
        </a:graphic>
      </p:graphicFrame>
      <p:sp>
        <p:nvSpPr>
          <p:cNvPr id="5" name="Slide Number Placeholder 4"/>
          <p:cNvSpPr>
            <a:spLocks noGrp="1"/>
          </p:cNvSpPr>
          <p:nvPr>
            <p:ph type="sldNum" sz="quarter" idx="12"/>
          </p:nvPr>
        </p:nvSpPr>
        <p:spPr/>
        <p:txBody>
          <a:bodyPr/>
          <a:lstStyle/>
          <a:p>
            <a:fld id="{240D5ECE-8B49-45CD-BE81-EF81920D1969}" type="slidenum">
              <a:rPr lang="en-US" smtClean="0"/>
              <a:pPr/>
              <a:t>16</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T</a:t>
            </a:r>
            <a:r>
              <a:rPr lang="id-ID" dirty="0" smtClean="0">
                <a:solidFill>
                  <a:srgbClr val="0070C0"/>
                </a:solidFill>
              </a:rPr>
              <a:t>hree case study approaches</a:t>
            </a:r>
            <a:r>
              <a:rPr lang="en-US" dirty="0" smtClean="0">
                <a:solidFill>
                  <a:srgbClr val="0070C0"/>
                </a:solidFill>
              </a:rPr>
              <a:t>: Designing Case</a:t>
            </a:r>
            <a:br>
              <a:rPr lang="en-US" dirty="0" smtClean="0">
                <a:solidFill>
                  <a:srgbClr val="0070C0"/>
                </a:solidFill>
              </a:rPr>
            </a:br>
            <a:r>
              <a:rPr lang="en-US" dirty="0" smtClean="0">
                <a:solidFill>
                  <a:srgbClr val="0070C0"/>
                </a:solidFill>
              </a:rPr>
              <a:t>Study</a:t>
            </a:r>
            <a:endParaRPr lang="id-ID" dirty="0">
              <a:solidFill>
                <a:srgbClr val="0070C0"/>
              </a:solidFill>
            </a:endParaRPr>
          </a:p>
        </p:txBody>
      </p:sp>
      <p:graphicFrame>
        <p:nvGraphicFramePr>
          <p:cNvPr id="4" name="Content Placeholder 3"/>
          <p:cNvGraphicFramePr>
            <a:graphicFrameLocks noGrp="1"/>
          </p:cNvGraphicFramePr>
          <p:nvPr>
            <p:ph idx="1"/>
          </p:nvPr>
        </p:nvGraphicFramePr>
        <p:xfrm>
          <a:off x="457200" y="1142984"/>
          <a:ext cx="8229600" cy="46634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sz="1400" dirty="0" smtClean="0"/>
                        <a:t>Dimension of</a:t>
                      </a:r>
                    </a:p>
                    <a:p>
                      <a:pPr algn="ctr"/>
                      <a:r>
                        <a:rPr lang="en-US" sz="1400" dirty="0" smtClean="0"/>
                        <a:t>interest</a:t>
                      </a:r>
                    </a:p>
                  </a:txBody>
                  <a:tcPr/>
                </a:tc>
                <a:tc>
                  <a:txBody>
                    <a:bodyPr/>
                    <a:lstStyle/>
                    <a:p>
                      <a:pPr algn="ctr"/>
                      <a:r>
                        <a:rPr lang="en-US" sz="1400" dirty="0" smtClean="0"/>
                        <a:t>Robert Yin</a:t>
                      </a:r>
                      <a:endParaRPr lang="id-ID" sz="1400" dirty="0"/>
                    </a:p>
                  </a:txBody>
                  <a:tcPr/>
                </a:tc>
                <a:tc>
                  <a:txBody>
                    <a:bodyPr/>
                    <a:lstStyle/>
                    <a:p>
                      <a:pPr algn="ctr"/>
                      <a:r>
                        <a:rPr lang="en-US" sz="1400" dirty="0" smtClean="0"/>
                        <a:t>Robert Stake</a:t>
                      </a:r>
                      <a:endParaRPr lang="id-ID" sz="1400" dirty="0"/>
                    </a:p>
                  </a:txBody>
                  <a:tcPr/>
                </a:tc>
                <a:tc>
                  <a:txBody>
                    <a:bodyPr/>
                    <a:lstStyle/>
                    <a:p>
                      <a:pPr algn="ctr"/>
                      <a:r>
                        <a:rPr lang="en-US" sz="1400" dirty="0" err="1" smtClean="0"/>
                        <a:t>Sharan</a:t>
                      </a:r>
                      <a:r>
                        <a:rPr lang="en-US" sz="1400" dirty="0" smtClean="0"/>
                        <a:t> Merriam</a:t>
                      </a:r>
                      <a:endParaRPr lang="id-ID" sz="1400" dirty="0"/>
                    </a:p>
                  </a:txBody>
                  <a:tcPr/>
                </a:tc>
              </a:tr>
              <a:tr h="370840">
                <a:tc>
                  <a:txBody>
                    <a:bodyPr/>
                    <a:lstStyle/>
                    <a:p>
                      <a:r>
                        <a:rPr lang="id-ID" sz="1400" dirty="0" smtClean="0"/>
                        <a:t>Designing Case</a:t>
                      </a:r>
                    </a:p>
                    <a:p>
                      <a:r>
                        <a:rPr lang="id-ID" sz="1400" dirty="0" smtClean="0"/>
                        <a:t>Study</a:t>
                      </a:r>
                      <a:endParaRPr lang="id-ID" sz="1400" dirty="0"/>
                    </a:p>
                  </a:txBody>
                  <a:tcPr/>
                </a:tc>
                <a:tc>
                  <a:txBody>
                    <a:bodyPr/>
                    <a:lstStyle/>
                    <a:p>
                      <a:r>
                        <a:rPr lang="en-US" sz="1400" dirty="0" smtClean="0"/>
                        <a:t>Four types of case study</a:t>
                      </a:r>
                    </a:p>
                    <a:p>
                      <a:r>
                        <a:rPr lang="en-US" sz="1400" dirty="0" smtClean="0"/>
                        <a:t>design include single</a:t>
                      </a:r>
                    </a:p>
                    <a:p>
                      <a:r>
                        <a:rPr lang="en-US" sz="1400" dirty="0" smtClean="0"/>
                        <a:t>holistic design, single.</a:t>
                      </a:r>
                    </a:p>
                    <a:p>
                      <a:r>
                        <a:rPr lang="en-US" sz="1400" dirty="0" smtClean="0"/>
                        <a:t>embedded design,  multiple holistic design, and multiple embedded design.</a:t>
                      </a:r>
                    </a:p>
                    <a:p>
                      <a:r>
                        <a:rPr lang="en-US" sz="1400" dirty="0" smtClean="0"/>
                        <a:t>Case study design has </a:t>
                      </a:r>
                      <a:r>
                        <a:rPr lang="en-US" sz="1400" dirty="0" smtClean="0">
                          <a:solidFill>
                            <a:srgbClr val="00B050"/>
                          </a:solidFill>
                        </a:rPr>
                        <a:t>five components</a:t>
                      </a:r>
                      <a:r>
                        <a:rPr lang="en-US" sz="1400" dirty="0" smtClean="0"/>
                        <a:t>: </a:t>
                      </a:r>
                    </a:p>
                    <a:p>
                      <a:pPr marL="342900" indent="-342900">
                        <a:buFont typeface="+mj-lt"/>
                        <a:buAutoNum type="arabicPeriod"/>
                      </a:pPr>
                      <a:r>
                        <a:rPr lang="en-US" sz="1400" dirty="0" smtClean="0"/>
                        <a:t>a study’s questions; </a:t>
                      </a:r>
                    </a:p>
                    <a:p>
                      <a:pPr marL="342900" indent="-342900">
                        <a:buFont typeface="+mj-lt"/>
                        <a:buAutoNum type="arabicPeriod"/>
                      </a:pPr>
                      <a:r>
                        <a:rPr lang="en-US" sz="1400" dirty="0" smtClean="0"/>
                        <a:t>its propositions, if any; </a:t>
                      </a:r>
                    </a:p>
                    <a:p>
                      <a:pPr marL="342900" indent="-342900">
                        <a:buFont typeface="+mj-lt"/>
                        <a:buAutoNum type="arabicPeriod"/>
                      </a:pPr>
                      <a:r>
                        <a:rPr lang="en-US" sz="1400" dirty="0" smtClean="0"/>
                        <a:t>its unit(s) of analysis; </a:t>
                      </a:r>
                    </a:p>
                    <a:p>
                      <a:pPr marL="342900" indent="-342900">
                        <a:buFont typeface="+mj-lt"/>
                        <a:buAutoNum type="arabicPeriod"/>
                      </a:pPr>
                      <a:r>
                        <a:rPr lang="en-US" sz="1400" dirty="0" smtClean="0"/>
                        <a:t>the logic linking the data to the propositions; and </a:t>
                      </a:r>
                    </a:p>
                    <a:p>
                      <a:pPr marL="342900" indent="-342900">
                        <a:buFont typeface="+mj-lt"/>
                        <a:buAutoNum type="arabicPeriod"/>
                      </a:pPr>
                      <a:r>
                        <a:rPr lang="en-US" sz="1400" dirty="0" smtClean="0"/>
                        <a:t>the criteria for interpreting the findings</a:t>
                      </a:r>
                      <a:endParaRPr lang="id-ID" sz="1400" dirty="0"/>
                    </a:p>
                  </a:txBody>
                  <a:tcPr/>
                </a:tc>
                <a:tc>
                  <a:txBody>
                    <a:bodyPr/>
                    <a:lstStyle/>
                    <a:p>
                      <a:r>
                        <a:rPr lang="en-US" sz="1400" dirty="0" smtClean="0"/>
                        <a:t>Researchers need a set of two or three sharpened issue questions (research questions) that will “help structure the observation, interviews, and document review” (p. 20). He relies on </a:t>
                      </a:r>
                      <a:r>
                        <a:rPr lang="en-US" sz="1400" dirty="0" err="1" smtClean="0"/>
                        <a:t>Parlett</a:t>
                      </a:r>
                      <a:r>
                        <a:rPr lang="en-US" sz="1400" dirty="0" smtClean="0"/>
                        <a:t> and Hamilton’s (1972) notion of “progressive focusing” which builds upon the assumption that “the course of the study cannot be charted in advance” (cited in Stake, 1998, p. 22).</a:t>
                      </a:r>
                      <a:endParaRPr lang="id-ID" sz="1400" dirty="0"/>
                    </a:p>
                  </a:txBody>
                  <a:tcPr/>
                </a:tc>
                <a:tc>
                  <a:txBody>
                    <a:bodyPr/>
                    <a:lstStyle/>
                    <a:p>
                      <a:r>
                        <a:rPr lang="en-US" sz="1400" dirty="0" smtClean="0">
                          <a:solidFill>
                            <a:srgbClr val="00B050"/>
                          </a:solidFill>
                        </a:rPr>
                        <a:t>Five steps </a:t>
                      </a:r>
                      <a:r>
                        <a:rPr lang="en-US" sz="1400" dirty="0" smtClean="0"/>
                        <a:t>of research design: </a:t>
                      </a:r>
                    </a:p>
                    <a:p>
                      <a:pPr marL="342900" indent="-342900">
                        <a:buFont typeface="+mj-lt"/>
                        <a:buAutoNum type="arabicPeriod"/>
                      </a:pPr>
                      <a:r>
                        <a:rPr lang="en-US" sz="1400" dirty="0" smtClean="0"/>
                        <a:t>conducting literature review, </a:t>
                      </a:r>
                    </a:p>
                    <a:p>
                      <a:pPr marL="342900" indent="-342900">
                        <a:buFont typeface="+mj-lt"/>
                        <a:buAutoNum type="arabicPeriod"/>
                      </a:pPr>
                      <a:r>
                        <a:rPr lang="en-US" sz="1400" dirty="0" smtClean="0"/>
                        <a:t>constructing a theoretical framework, </a:t>
                      </a:r>
                    </a:p>
                    <a:p>
                      <a:pPr marL="342900" indent="-342900">
                        <a:buFont typeface="+mj-lt"/>
                        <a:buAutoNum type="arabicPeriod"/>
                      </a:pPr>
                      <a:r>
                        <a:rPr lang="en-US" sz="1400" dirty="0" smtClean="0"/>
                        <a:t>identifying a research problem, </a:t>
                      </a:r>
                    </a:p>
                    <a:p>
                      <a:pPr marL="342900" indent="-342900">
                        <a:buFont typeface="+mj-lt"/>
                        <a:buAutoNum type="arabicPeriod"/>
                      </a:pPr>
                      <a:r>
                        <a:rPr lang="en-US" sz="1400" dirty="0" smtClean="0"/>
                        <a:t>crafting and sharpening research questions, and</a:t>
                      </a:r>
                    </a:p>
                    <a:p>
                      <a:pPr marL="342900" indent="-342900">
                        <a:buFont typeface="+mj-lt"/>
                        <a:buAutoNum type="arabicPeriod"/>
                      </a:pPr>
                      <a:r>
                        <a:rPr lang="en-US" sz="1400" dirty="0" smtClean="0"/>
                        <a:t> selecting the sample (purposive sampling).</a:t>
                      </a:r>
                      <a:endParaRPr lang="id-ID" sz="1400" dirty="0"/>
                    </a:p>
                  </a:txBody>
                  <a:tcPr/>
                </a:tc>
              </a:tr>
            </a:tbl>
          </a:graphicData>
        </a:graphic>
      </p:graphicFrame>
      <p:sp>
        <p:nvSpPr>
          <p:cNvPr id="5" name="Slide Number Placeholder 4"/>
          <p:cNvSpPr>
            <a:spLocks noGrp="1"/>
          </p:cNvSpPr>
          <p:nvPr>
            <p:ph type="sldNum" sz="quarter" idx="12"/>
          </p:nvPr>
        </p:nvSpPr>
        <p:spPr/>
        <p:txBody>
          <a:bodyPr/>
          <a:lstStyle/>
          <a:p>
            <a:fld id="{240D5ECE-8B49-45CD-BE81-EF81920D1969}" type="slidenum">
              <a:rPr lang="en-US" smtClean="0"/>
              <a:pPr/>
              <a:t>17</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T</a:t>
            </a:r>
            <a:r>
              <a:rPr lang="id-ID" dirty="0" smtClean="0">
                <a:solidFill>
                  <a:srgbClr val="0070C0"/>
                </a:solidFill>
              </a:rPr>
              <a:t>hree case study approaches</a:t>
            </a:r>
            <a:r>
              <a:rPr lang="en-US" dirty="0" smtClean="0">
                <a:solidFill>
                  <a:srgbClr val="0070C0"/>
                </a:solidFill>
              </a:rPr>
              <a:t>: Gathering Data</a:t>
            </a:r>
            <a:endParaRPr lang="id-ID" dirty="0">
              <a:solidFill>
                <a:srgbClr val="0070C0"/>
              </a:solidFill>
            </a:endParaRPr>
          </a:p>
        </p:txBody>
      </p:sp>
      <p:graphicFrame>
        <p:nvGraphicFramePr>
          <p:cNvPr id="4" name="Content Placeholder 3"/>
          <p:cNvGraphicFramePr>
            <a:graphicFrameLocks noGrp="1"/>
          </p:cNvGraphicFramePr>
          <p:nvPr>
            <p:ph idx="1"/>
          </p:nvPr>
        </p:nvGraphicFramePr>
        <p:xfrm>
          <a:off x="428596" y="1000108"/>
          <a:ext cx="8229600" cy="53035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sz="1600" dirty="0" smtClean="0"/>
                        <a:t>Dimension of</a:t>
                      </a:r>
                    </a:p>
                    <a:p>
                      <a:pPr algn="ctr"/>
                      <a:r>
                        <a:rPr lang="en-US" sz="1600" dirty="0" smtClean="0"/>
                        <a:t>interest</a:t>
                      </a:r>
                    </a:p>
                  </a:txBody>
                  <a:tcPr/>
                </a:tc>
                <a:tc>
                  <a:txBody>
                    <a:bodyPr/>
                    <a:lstStyle/>
                    <a:p>
                      <a:pPr algn="ctr"/>
                      <a:r>
                        <a:rPr lang="en-US" sz="1600" dirty="0" smtClean="0"/>
                        <a:t>Robert Yin</a:t>
                      </a:r>
                      <a:endParaRPr lang="id-ID" sz="1600" dirty="0"/>
                    </a:p>
                  </a:txBody>
                  <a:tcPr/>
                </a:tc>
                <a:tc>
                  <a:txBody>
                    <a:bodyPr/>
                    <a:lstStyle/>
                    <a:p>
                      <a:pPr algn="ctr"/>
                      <a:r>
                        <a:rPr lang="en-US" sz="1600" dirty="0" smtClean="0"/>
                        <a:t>Robert Stake</a:t>
                      </a:r>
                      <a:endParaRPr lang="id-ID" sz="1600" dirty="0"/>
                    </a:p>
                  </a:txBody>
                  <a:tcPr/>
                </a:tc>
                <a:tc>
                  <a:txBody>
                    <a:bodyPr/>
                    <a:lstStyle/>
                    <a:p>
                      <a:pPr algn="ctr"/>
                      <a:r>
                        <a:rPr lang="en-US" sz="1600" dirty="0" err="1" smtClean="0"/>
                        <a:t>Sharan</a:t>
                      </a:r>
                      <a:r>
                        <a:rPr lang="en-US" sz="1600" dirty="0" smtClean="0"/>
                        <a:t> Merriam</a:t>
                      </a:r>
                      <a:endParaRPr lang="id-ID" sz="1600" dirty="0"/>
                    </a:p>
                  </a:txBody>
                  <a:tcPr/>
                </a:tc>
              </a:tr>
              <a:tr h="370840">
                <a:tc>
                  <a:txBody>
                    <a:bodyPr/>
                    <a:lstStyle/>
                    <a:p>
                      <a:r>
                        <a:rPr lang="id-ID" sz="1600" dirty="0" smtClean="0"/>
                        <a:t>Gathering Data</a:t>
                      </a:r>
                      <a:endParaRPr lang="id-ID" sz="1600" dirty="0"/>
                    </a:p>
                  </a:txBody>
                  <a:tcPr/>
                </a:tc>
                <a:tc>
                  <a:txBody>
                    <a:bodyPr/>
                    <a:lstStyle/>
                    <a:p>
                      <a:r>
                        <a:rPr lang="en-US" sz="1600" dirty="0" smtClean="0">
                          <a:solidFill>
                            <a:srgbClr val="00B050"/>
                          </a:solidFill>
                        </a:rPr>
                        <a:t>Quantitative and qualitative evidentiary </a:t>
                      </a:r>
                      <a:r>
                        <a:rPr lang="en-US" sz="1600" dirty="0" smtClean="0"/>
                        <a:t>sources should be combined. </a:t>
                      </a:r>
                    </a:p>
                    <a:p>
                      <a:r>
                        <a:rPr lang="en-US" sz="1600" dirty="0" smtClean="0"/>
                        <a:t>Data gathering is influenced by:</a:t>
                      </a:r>
                    </a:p>
                    <a:p>
                      <a:pPr marL="342900" indent="-342900">
                        <a:buFont typeface="+mj-lt"/>
                        <a:buAutoNum type="arabicPeriod"/>
                      </a:pPr>
                      <a:r>
                        <a:rPr lang="en-US" sz="1600" dirty="0" smtClean="0"/>
                        <a:t>case study investigator’s skills, training for a specific case study, </a:t>
                      </a:r>
                    </a:p>
                    <a:p>
                      <a:pPr marL="342900" indent="-342900">
                        <a:buFont typeface="+mj-lt"/>
                        <a:buAutoNum type="arabicPeriod"/>
                      </a:pPr>
                      <a:r>
                        <a:rPr lang="en-US" sz="1600" dirty="0" smtClean="0"/>
                        <a:t>the development of a protocol for the investigation, </a:t>
                      </a:r>
                    </a:p>
                    <a:p>
                      <a:pPr marL="342900" indent="-342900">
                        <a:buFont typeface="+mj-lt"/>
                        <a:buAutoNum type="arabicPeriod"/>
                      </a:pPr>
                      <a:r>
                        <a:rPr lang="en-US" sz="1600" dirty="0" smtClean="0"/>
                        <a:t>the screening of the case study nominations, and </a:t>
                      </a:r>
                    </a:p>
                    <a:p>
                      <a:pPr marL="342900" indent="-342900">
                        <a:buFont typeface="+mj-lt"/>
                        <a:buAutoNum type="arabicPeriod"/>
                      </a:pPr>
                      <a:r>
                        <a:rPr lang="en-US" sz="1600" dirty="0" smtClean="0"/>
                        <a:t>the conduct of a pilot study</a:t>
                      </a:r>
                      <a:endParaRPr lang="id-ID" sz="1600" dirty="0"/>
                    </a:p>
                  </a:txBody>
                  <a:tcPr/>
                </a:tc>
                <a:tc>
                  <a:txBody>
                    <a:bodyPr/>
                    <a:lstStyle/>
                    <a:p>
                      <a:r>
                        <a:rPr lang="en-US" sz="1600" dirty="0" smtClean="0"/>
                        <a:t>Exclusive use of </a:t>
                      </a:r>
                      <a:r>
                        <a:rPr lang="en-US" sz="1600" dirty="0" smtClean="0">
                          <a:solidFill>
                            <a:srgbClr val="00B050"/>
                          </a:solidFill>
                        </a:rPr>
                        <a:t>qualitative data sources</a:t>
                      </a:r>
                      <a:r>
                        <a:rPr lang="en-US" sz="1600" dirty="0" smtClean="0"/>
                        <a:t>. </a:t>
                      </a:r>
                    </a:p>
                    <a:p>
                      <a:r>
                        <a:rPr lang="en-US" sz="1600" dirty="0" smtClean="0"/>
                        <a:t>Being a qualitative case study researcher requires “Knowing what leads to significant understanding, recognizing good sources of data, and consciously and unconsciously testing out the veracity of their eyes and robustness of their interpretations. It requires sensitivity and skepticism”.</a:t>
                      </a:r>
                      <a:endParaRPr lang="id-ID" sz="1600" dirty="0"/>
                    </a:p>
                  </a:txBody>
                  <a:tcPr/>
                </a:tc>
                <a:tc>
                  <a:txBody>
                    <a:bodyPr/>
                    <a:lstStyle/>
                    <a:p>
                      <a:r>
                        <a:rPr lang="en-US" sz="1600" dirty="0" smtClean="0"/>
                        <a:t>Exclusive use of </a:t>
                      </a:r>
                      <a:r>
                        <a:rPr lang="en-US" sz="1600" dirty="0" smtClean="0">
                          <a:solidFill>
                            <a:srgbClr val="00B050"/>
                          </a:solidFill>
                        </a:rPr>
                        <a:t>qualitative data sources</a:t>
                      </a:r>
                      <a:r>
                        <a:rPr lang="en-US" sz="1600" dirty="0" smtClean="0"/>
                        <a:t>. </a:t>
                      </a:r>
                    </a:p>
                    <a:p>
                      <a:r>
                        <a:rPr lang="en-US" sz="1600" dirty="0" smtClean="0"/>
                        <a:t>Qualitative case study researcher needs to acquire the necessary skills and follow certain procedures to conduct effective interviews and careful observations and mine data from documents. </a:t>
                      </a:r>
                    </a:p>
                    <a:p>
                      <a:endParaRPr lang="id-ID" sz="1600" dirty="0"/>
                    </a:p>
                  </a:txBody>
                  <a:tcPr/>
                </a:tc>
              </a:tr>
            </a:tbl>
          </a:graphicData>
        </a:graphic>
      </p:graphicFrame>
      <p:sp>
        <p:nvSpPr>
          <p:cNvPr id="5" name="Slide Number Placeholder 4"/>
          <p:cNvSpPr>
            <a:spLocks noGrp="1"/>
          </p:cNvSpPr>
          <p:nvPr>
            <p:ph type="sldNum" sz="quarter" idx="12"/>
          </p:nvPr>
        </p:nvSpPr>
        <p:spPr/>
        <p:txBody>
          <a:bodyPr/>
          <a:lstStyle/>
          <a:p>
            <a:fld id="{240D5ECE-8B49-45CD-BE81-EF81920D1969}" type="slidenum">
              <a:rPr lang="en-US" smtClean="0"/>
              <a:pPr/>
              <a:t>18</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T</a:t>
            </a:r>
            <a:r>
              <a:rPr lang="id-ID" dirty="0" smtClean="0">
                <a:solidFill>
                  <a:srgbClr val="0070C0"/>
                </a:solidFill>
              </a:rPr>
              <a:t>hree case study approaches</a:t>
            </a:r>
            <a:r>
              <a:rPr lang="en-US" dirty="0" smtClean="0">
                <a:solidFill>
                  <a:srgbClr val="0070C0"/>
                </a:solidFill>
              </a:rPr>
              <a:t>: Gathering Data</a:t>
            </a:r>
            <a:endParaRPr lang="id-ID" dirty="0">
              <a:solidFill>
                <a:srgbClr val="0070C0"/>
              </a:solidFill>
            </a:endParaRPr>
          </a:p>
        </p:txBody>
      </p:sp>
      <p:graphicFrame>
        <p:nvGraphicFramePr>
          <p:cNvPr id="4" name="Content Placeholder 3"/>
          <p:cNvGraphicFramePr>
            <a:graphicFrameLocks noGrp="1"/>
          </p:cNvGraphicFramePr>
          <p:nvPr>
            <p:ph idx="1"/>
          </p:nvPr>
        </p:nvGraphicFramePr>
        <p:xfrm>
          <a:off x="457200" y="1142984"/>
          <a:ext cx="8229600" cy="45720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sz="1800" dirty="0" smtClean="0"/>
                        <a:t>Dimension of</a:t>
                      </a:r>
                    </a:p>
                    <a:p>
                      <a:pPr algn="ctr"/>
                      <a:r>
                        <a:rPr lang="en-US" sz="1800" dirty="0" smtClean="0"/>
                        <a:t>interest</a:t>
                      </a:r>
                    </a:p>
                  </a:txBody>
                  <a:tcPr/>
                </a:tc>
                <a:tc>
                  <a:txBody>
                    <a:bodyPr/>
                    <a:lstStyle/>
                    <a:p>
                      <a:pPr algn="ctr"/>
                      <a:r>
                        <a:rPr lang="en-US" sz="1800" dirty="0" smtClean="0"/>
                        <a:t>Robert Yin</a:t>
                      </a:r>
                      <a:endParaRPr lang="id-ID" sz="1800" dirty="0"/>
                    </a:p>
                  </a:txBody>
                  <a:tcPr/>
                </a:tc>
                <a:tc>
                  <a:txBody>
                    <a:bodyPr/>
                    <a:lstStyle/>
                    <a:p>
                      <a:pPr algn="ctr"/>
                      <a:r>
                        <a:rPr lang="en-US" sz="1800" dirty="0" smtClean="0"/>
                        <a:t>Robert Stake</a:t>
                      </a:r>
                      <a:endParaRPr lang="id-ID" sz="1800" dirty="0"/>
                    </a:p>
                  </a:txBody>
                  <a:tcPr/>
                </a:tc>
                <a:tc>
                  <a:txBody>
                    <a:bodyPr/>
                    <a:lstStyle/>
                    <a:p>
                      <a:pPr algn="ctr"/>
                      <a:r>
                        <a:rPr lang="en-US" sz="1800" dirty="0" err="1" smtClean="0"/>
                        <a:t>Sharan</a:t>
                      </a:r>
                      <a:r>
                        <a:rPr lang="en-US" sz="1800" dirty="0" smtClean="0"/>
                        <a:t> Merriam</a:t>
                      </a:r>
                      <a:endParaRPr lang="id-ID" sz="1800" dirty="0"/>
                    </a:p>
                  </a:txBody>
                  <a:tcPr/>
                </a:tc>
              </a:tr>
              <a:tr h="370840">
                <a:tc>
                  <a:txBody>
                    <a:bodyPr/>
                    <a:lstStyle/>
                    <a:p>
                      <a:r>
                        <a:rPr lang="id-ID" sz="1800" dirty="0" smtClean="0"/>
                        <a:t>Gathering Data</a:t>
                      </a:r>
                      <a:endParaRPr lang="id-ID" sz="1800" dirty="0"/>
                    </a:p>
                  </a:txBody>
                  <a:tcPr/>
                </a:tc>
                <a:tc>
                  <a:txBody>
                    <a:bodyPr/>
                    <a:lstStyle/>
                    <a:p>
                      <a:r>
                        <a:rPr lang="en-US" sz="1800" dirty="0" smtClean="0"/>
                        <a:t>Case study researchers make use of </a:t>
                      </a:r>
                      <a:r>
                        <a:rPr lang="en-US" sz="1800" dirty="0" smtClean="0">
                          <a:solidFill>
                            <a:srgbClr val="00B050"/>
                          </a:solidFill>
                        </a:rPr>
                        <a:t>six data gathering tools</a:t>
                      </a:r>
                      <a:r>
                        <a:rPr lang="en-US" sz="1800" dirty="0" smtClean="0"/>
                        <a:t>: </a:t>
                      </a:r>
                    </a:p>
                    <a:p>
                      <a:pPr marL="342900" indent="-342900">
                        <a:buFont typeface="+mj-lt"/>
                        <a:buAutoNum type="arabicPeriod"/>
                      </a:pPr>
                      <a:r>
                        <a:rPr lang="en-US" sz="1800" dirty="0" smtClean="0"/>
                        <a:t>documentation,</a:t>
                      </a:r>
                    </a:p>
                    <a:p>
                      <a:pPr marL="342900" indent="-342900">
                        <a:buFont typeface="+mj-lt"/>
                        <a:buAutoNum type="arabicPeriod"/>
                      </a:pPr>
                      <a:r>
                        <a:rPr lang="en-US" sz="1800" dirty="0" smtClean="0"/>
                        <a:t>archival records,</a:t>
                      </a:r>
                    </a:p>
                    <a:p>
                      <a:pPr marL="342900" indent="-342900">
                        <a:buFont typeface="+mj-lt"/>
                        <a:buAutoNum type="arabicPeriod"/>
                      </a:pPr>
                      <a:r>
                        <a:rPr lang="en-US" sz="1800" dirty="0" smtClean="0"/>
                        <a:t>interviews, </a:t>
                      </a:r>
                    </a:p>
                    <a:p>
                      <a:pPr marL="342900" indent="-342900">
                        <a:buFont typeface="+mj-lt"/>
                        <a:buAutoNum type="arabicPeriod"/>
                      </a:pPr>
                      <a:r>
                        <a:rPr lang="en-US" sz="1800" dirty="0" smtClean="0"/>
                        <a:t>direct observations, </a:t>
                      </a:r>
                    </a:p>
                    <a:p>
                      <a:pPr marL="342900" indent="-342900">
                        <a:buFont typeface="+mj-lt"/>
                        <a:buAutoNum type="arabicPeriod"/>
                      </a:pPr>
                      <a:r>
                        <a:rPr lang="en-US" sz="1800" dirty="0" smtClean="0"/>
                        <a:t>participant observation, and </a:t>
                      </a:r>
                    </a:p>
                    <a:p>
                      <a:pPr marL="342900" indent="-342900">
                        <a:buFont typeface="+mj-lt"/>
                        <a:buAutoNum type="arabicPeriod"/>
                      </a:pPr>
                      <a:r>
                        <a:rPr lang="en-US" sz="1800" dirty="0" smtClean="0"/>
                        <a:t>physical artifacts.</a:t>
                      </a:r>
                      <a:endParaRPr lang="id-ID" sz="1800" dirty="0"/>
                    </a:p>
                  </a:txBody>
                  <a:tcPr/>
                </a:tc>
                <a:tc>
                  <a:txBody>
                    <a:bodyPr/>
                    <a:lstStyle/>
                    <a:p>
                      <a:r>
                        <a:rPr lang="en-US" sz="1800" dirty="0" smtClean="0"/>
                        <a:t>Qualitative case study researchers exploit:</a:t>
                      </a:r>
                    </a:p>
                    <a:p>
                      <a:pPr marL="342900" indent="-342900">
                        <a:buFont typeface="+mj-lt"/>
                        <a:buAutoNum type="arabicPeriod"/>
                      </a:pPr>
                      <a:r>
                        <a:rPr lang="en-US" sz="1800" dirty="0" smtClean="0"/>
                        <a:t>observation,</a:t>
                      </a:r>
                    </a:p>
                    <a:p>
                      <a:pPr marL="342900" indent="-342900">
                        <a:buFont typeface="+mj-lt"/>
                        <a:buAutoNum type="arabicPeriod"/>
                      </a:pPr>
                      <a:r>
                        <a:rPr lang="en-US" sz="1800" dirty="0" smtClean="0"/>
                        <a:t>interview and </a:t>
                      </a:r>
                    </a:p>
                    <a:p>
                      <a:pPr marL="342900" indent="-342900">
                        <a:buFont typeface="+mj-lt"/>
                        <a:buAutoNum type="arabicPeriod"/>
                      </a:pPr>
                      <a:r>
                        <a:rPr lang="en-US" sz="1800" dirty="0" smtClean="0"/>
                        <a:t>document review as data gathering tools.</a:t>
                      </a:r>
                      <a:endParaRPr lang="id-ID" sz="1800" dirty="0"/>
                    </a:p>
                  </a:txBody>
                  <a:tcPr/>
                </a:tc>
                <a:tc>
                  <a:txBody>
                    <a:bodyPr/>
                    <a:lstStyle/>
                    <a:p>
                      <a:r>
                        <a:rPr lang="en-US" sz="1800" dirty="0" smtClean="0"/>
                        <a:t>Qualitative case study researchers utilize </a:t>
                      </a:r>
                      <a:r>
                        <a:rPr lang="en-US" sz="1800" dirty="0" smtClean="0">
                          <a:solidFill>
                            <a:srgbClr val="00B050"/>
                          </a:solidFill>
                        </a:rPr>
                        <a:t>three data collection techniques </a:t>
                      </a:r>
                      <a:r>
                        <a:rPr lang="en-US" sz="1800" dirty="0" smtClean="0"/>
                        <a:t>conducting:</a:t>
                      </a:r>
                    </a:p>
                    <a:p>
                      <a:pPr marL="342900" indent="-342900">
                        <a:buFont typeface="+mj-lt"/>
                        <a:buAutoNum type="arabicPeriod"/>
                      </a:pPr>
                      <a:r>
                        <a:rPr lang="en-US" sz="1800" dirty="0" smtClean="0"/>
                        <a:t>interviews, </a:t>
                      </a:r>
                    </a:p>
                    <a:p>
                      <a:pPr marL="342900" indent="-342900">
                        <a:buFont typeface="+mj-lt"/>
                        <a:buAutoNum type="arabicPeriod"/>
                      </a:pPr>
                      <a:r>
                        <a:rPr lang="en-US" sz="1800" dirty="0" smtClean="0"/>
                        <a:t>observing, and </a:t>
                      </a:r>
                    </a:p>
                    <a:p>
                      <a:pPr marL="342900" indent="-342900">
                        <a:buFont typeface="+mj-lt"/>
                        <a:buAutoNum type="arabicPeriod"/>
                      </a:pPr>
                      <a:r>
                        <a:rPr lang="en-US" sz="1800" dirty="0" smtClean="0"/>
                        <a:t>analyzing documents.</a:t>
                      </a:r>
                      <a:endParaRPr lang="id-ID" sz="1800" dirty="0"/>
                    </a:p>
                  </a:txBody>
                  <a:tcPr/>
                </a:tc>
              </a:tr>
            </a:tbl>
          </a:graphicData>
        </a:graphic>
      </p:graphicFrame>
      <p:sp>
        <p:nvSpPr>
          <p:cNvPr id="5" name="Slide Number Placeholder 4"/>
          <p:cNvSpPr>
            <a:spLocks noGrp="1"/>
          </p:cNvSpPr>
          <p:nvPr>
            <p:ph type="sldNum" sz="quarter" idx="12"/>
          </p:nvPr>
        </p:nvSpPr>
        <p:spPr/>
        <p:txBody>
          <a:bodyPr/>
          <a:lstStyle/>
          <a:p>
            <a:fld id="{240D5ECE-8B49-45CD-BE81-EF81920D1969}" type="slidenum">
              <a:rPr lang="en-US" smtClean="0"/>
              <a:pPr/>
              <a:t>19</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Learning outcomes</a:t>
            </a:r>
            <a:endParaRPr lang="id-ID" dirty="0">
              <a:solidFill>
                <a:srgbClr val="0070C0"/>
              </a:solidFill>
            </a:endParaRPr>
          </a:p>
        </p:txBody>
      </p:sp>
      <p:sp>
        <p:nvSpPr>
          <p:cNvPr id="3" name="Content Placeholder 2"/>
          <p:cNvSpPr>
            <a:spLocks noGrp="1"/>
          </p:cNvSpPr>
          <p:nvPr>
            <p:ph idx="1"/>
          </p:nvPr>
        </p:nvSpPr>
        <p:spPr/>
        <p:txBody>
          <a:bodyPr>
            <a:noAutofit/>
          </a:bodyPr>
          <a:lstStyle/>
          <a:p>
            <a:pPr marL="0" indent="0">
              <a:buNone/>
            </a:pPr>
            <a:r>
              <a:rPr lang="en-US" sz="2200" dirty="0" smtClean="0"/>
              <a:t>At the end of this </a:t>
            </a:r>
            <a:r>
              <a:rPr lang="id-ID" sz="2200" dirty="0" smtClean="0"/>
              <a:t>workshop</a:t>
            </a:r>
            <a:r>
              <a:rPr lang="en-US" sz="2200" dirty="0" smtClean="0"/>
              <a:t>, the reader will be able to: </a:t>
            </a:r>
            <a:endParaRPr lang="id-ID" sz="2200" dirty="0" smtClean="0"/>
          </a:p>
          <a:p>
            <a:r>
              <a:rPr lang="en-US" sz="2200" dirty="0" smtClean="0"/>
              <a:t>appreciate what case study research consists of and can achieve</a:t>
            </a:r>
            <a:r>
              <a:rPr lang="id-ID" sz="2200" dirty="0" smtClean="0"/>
              <a:t>.</a:t>
            </a:r>
          </a:p>
          <a:p>
            <a:r>
              <a:rPr lang="id-ID" sz="2200" dirty="0" smtClean="0"/>
              <a:t>recognize </a:t>
            </a:r>
            <a:r>
              <a:rPr lang="en-US" sz="2200" dirty="0" smtClean="0"/>
              <a:t>and </a:t>
            </a:r>
            <a:r>
              <a:rPr lang="en-US" sz="2200" dirty="0"/>
              <a:t>appreciate the philosophical underpinnings of research and </a:t>
            </a:r>
            <a:r>
              <a:rPr lang="en-US" sz="2200" dirty="0" smtClean="0"/>
              <a:t>clearly</a:t>
            </a:r>
            <a:r>
              <a:rPr lang="id-ID" sz="2200" dirty="0" smtClean="0"/>
              <a:t> </a:t>
            </a:r>
            <a:r>
              <a:rPr lang="en-US" sz="2200" dirty="0" smtClean="0"/>
              <a:t>articulate </a:t>
            </a:r>
            <a:r>
              <a:rPr lang="en-US" sz="2200" dirty="0"/>
              <a:t>the philosophical position that informed the study.</a:t>
            </a:r>
          </a:p>
          <a:p>
            <a:r>
              <a:rPr lang="en-US" sz="2200" dirty="0" smtClean="0"/>
              <a:t>provide basic arguments for the number of cases in a piece of research</a:t>
            </a:r>
            <a:r>
              <a:rPr lang="id-ID" sz="2200" dirty="0" smtClean="0"/>
              <a:t>.</a:t>
            </a:r>
            <a:r>
              <a:rPr lang="en-US" sz="2200" dirty="0"/>
              <a:t> </a:t>
            </a:r>
            <a:endParaRPr lang="id-ID" sz="2200" dirty="0" smtClean="0"/>
          </a:p>
          <a:p>
            <a:r>
              <a:rPr lang="id-ID" sz="2200" dirty="0" smtClean="0"/>
              <a:t>provide </a:t>
            </a:r>
            <a:r>
              <a:rPr lang="en-US" sz="2200" dirty="0" smtClean="0"/>
              <a:t>a </a:t>
            </a:r>
            <a:r>
              <a:rPr lang="en-US" sz="2200" dirty="0"/>
              <a:t>clear </a:t>
            </a:r>
            <a:r>
              <a:rPr lang="en-US" sz="2200" dirty="0" smtClean="0"/>
              <a:t>exposition </a:t>
            </a:r>
            <a:r>
              <a:rPr lang="en-US" sz="2200" dirty="0"/>
              <a:t>of the methodological approach used including the tools, </a:t>
            </a:r>
            <a:r>
              <a:rPr lang="en-US" sz="2200" dirty="0" smtClean="0"/>
              <a:t>procedures, and </a:t>
            </a:r>
            <a:r>
              <a:rPr lang="en-US" sz="2200" dirty="0"/>
              <a:t>techniques employed that explicates the connection between the research questions, the </a:t>
            </a:r>
            <a:r>
              <a:rPr lang="en-US" sz="2200" dirty="0" smtClean="0"/>
              <a:t>data</a:t>
            </a:r>
            <a:r>
              <a:rPr lang="id-ID" sz="2200" dirty="0" smtClean="0"/>
              <a:t>, </a:t>
            </a:r>
            <a:r>
              <a:rPr lang="en-US" sz="2200" dirty="0" smtClean="0"/>
              <a:t>and </a:t>
            </a:r>
            <a:r>
              <a:rPr lang="en-US" sz="2200" dirty="0"/>
              <a:t>the </a:t>
            </a:r>
            <a:r>
              <a:rPr lang="en-US" sz="2200" dirty="0" smtClean="0"/>
              <a:t>findings</a:t>
            </a:r>
            <a:r>
              <a:rPr lang="id-ID" sz="2200" dirty="0" smtClean="0"/>
              <a:t>.</a:t>
            </a:r>
          </a:p>
          <a:p>
            <a:r>
              <a:rPr lang="en-US" sz="2200" dirty="0" smtClean="0"/>
              <a:t>understand the main criticisms of case study research</a:t>
            </a:r>
            <a:r>
              <a:rPr lang="id-ID" sz="2200" dirty="0" smtClean="0"/>
              <a:t>.</a:t>
            </a:r>
            <a:r>
              <a:rPr lang="en-US" sz="2200" dirty="0" smtClean="0"/>
              <a:t> </a:t>
            </a:r>
            <a:endParaRPr lang="id-ID" sz="2200" dirty="0" smtClean="0"/>
          </a:p>
        </p:txBody>
      </p:sp>
      <p:sp>
        <p:nvSpPr>
          <p:cNvPr id="4" name="Slide Number Placeholder 3"/>
          <p:cNvSpPr>
            <a:spLocks noGrp="1"/>
          </p:cNvSpPr>
          <p:nvPr>
            <p:ph type="sldNum" sz="quarter" idx="12"/>
          </p:nvPr>
        </p:nvSpPr>
        <p:spPr/>
        <p:txBody>
          <a:bodyPr/>
          <a:lstStyle/>
          <a:p>
            <a:fld id="{240D5ECE-8B49-45CD-BE81-EF81920D1969}" type="slidenum">
              <a:rPr lang="en-US" smtClean="0"/>
              <a:pPr/>
              <a:t>2</a:t>
            </a:fld>
            <a:endParaRPr lang="en-US" dirty="0"/>
          </a:p>
        </p:txBody>
      </p:sp>
    </p:spTree>
    <p:extLst>
      <p:ext uri="{BB962C8B-B14F-4D97-AF65-F5344CB8AC3E}">
        <p14:creationId xmlns:p14="http://schemas.microsoft.com/office/powerpoint/2010/main" val="1877494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T</a:t>
            </a:r>
            <a:r>
              <a:rPr lang="id-ID" dirty="0" smtClean="0">
                <a:solidFill>
                  <a:srgbClr val="0070C0"/>
                </a:solidFill>
              </a:rPr>
              <a:t>hree case study approaches</a:t>
            </a:r>
            <a:r>
              <a:rPr lang="en-US" dirty="0" smtClean="0">
                <a:solidFill>
                  <a:srgbClr val="0070C0"/>
                </a:solidFill>
              </a:rPr>
              <a:t>: Analyzing Data</a:t>
            </a:r>
            <a:endParaRPr lang="id-ID" dirty="0">
              <a:solidFill>
                <a:srgbClr val="0070C0"/>
              </a:solidFill>
            </a:endParaRPr>
          </a:p>
        </p:txBody>
      </p:sp>
      <p:graphicFrame>
        <p:nvGraphicFramePr>
          <p:cNvPr id="4" name="Content Placeholder 3"/>
          <p:cNvGraphicFramePr>
            <a:graphicFrameLocks noGrp="1"/>
          </p:cNvGraphicFramePr>
          <p:nvPr>
            <p:ph idx="1"/>
          </p:nvPr>
        </p:nvGraphicFramePr>
        <p:xfrm>
          <a:off x="457200" y="1142984"/>
          <a:ext cx="8229600" cy="43281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sz="1600" dirty="0" smtClean="0"/>
                        <a:t>Dimension of</a:t>
                      </a:r>
                    </a:p>
                    <a:p>
                      <a:pPr algn="ctr"/>
                      <a:r>
                        <a:rPr lang="en-US" sz="1600" dirty="0" smtClean="0"/>
                        <a:t>interest</a:t>
                      </a:r>
                    </a:p>
                  </a:txBody>
                  <a:tcPr/>
                </a:tc>
                <a:tc>
                  <a:txBody>
                    <a:bodyPr/>
                    <a:lstStyle/>
                    <a:p>
                      <a:pPr algn="ctr"/>
                      <a:r>
                        <a:rPr lang="en-US" sz="1600" dirty="0" smtClean="0"/>
                        <a:t>Robert Yin</a:t>
                      </a:r>
                      <a:endParaRPr lang="id-ID" sz="1600" dirty="0"/>
                    </a:p>
                  </a:txBody>
                  <a:tcPr/>
                </a:tc>
                <a:tc>
                  <a:txBody>
                    <a:bodyPr/>
                    <a:lstStyle/>
                    <a:p>
                      <a:pPr algn="ctr"/>
                      <a:r>
                        <a:rPr lang="en-US" sz="1600" dirty="0" smtClean="0"/>
                        <a:t>Robert Stake</a:t>
                      </a:r>
                      <a:endParaRPr lang="id-ID" sz="1600" dirty="0"/>
                    </a:p>
                  </a:txBody>
                  <a:tcPr/>
                </a:tc>
                <a:tc>
                  <a:txBody>
                    <a:bodyPr/>
                    <a:lstStyle/>
                    <a:p>
                      <a:pPr algn="ctr"/>
                      <a:r>
                        <a:rPr lang="en-US" sz="1600" dirty="0" err="1" smtClean="0"/>
                        <a:t>Sharan</a:t>
                      </a:r>
                      <a:r>
                        <a:rPr lang="en-US" sz="1600" dirty="0" smtClean="0"/>
                        <a:t> Merriam</a:t>
                      </a:r>
                      <a:endParaRPr lang="id-ID" sz="1600" dirty="0"/>
                    </a:p>
                  </a:txBody>
                  <a:tcPr/>
                </a:tc>
              </a:tr>
              <a:tr h="370840">
                <a:tc>
                  <a:txBody>
                    <a:bodyPr/>
                    <a:lstStyle/>
                    <a:p>
                      <a:r>
                        <a:rPr lang="id-ID" sz="1600" dirty="0" smtClean="0"/>
                        <a:t>Analyzing Data</a:t>
                      </a:r>
                      <a:endParaRPr lang="id-ID" sz="1600" dirty="0"/>
                    </a:p>
                  </a:txBody>
                  <a:tcPr/>
                </a:tc>
                <a:tc>
                  <a:txBody>
                    <a:bodyPr/>
                    <a:lstStyle/>
                    <a:p>
                      <a:r>
                        <a:rPr lang="en-US" sz="1600" dirty="0" smtClean="0"/>
                        <a:t>Data analysis consists of :</a:t>
                      </a:r>
                    </a:p>
                    <a:p>
                      <a:pPr marL="342900" indent="-342900">
                        <a:buFont typeface="+mj-lt"/>
                        <a:buAutoNum type="arabicPeriod"/>
                      </a:pPr>
                      <a:r>
                        <a:rPr lang="en-US" sz="1600" dirty="0" smtClean="0"/>
                        <a:t>examining, </a:t>
                      </a:r>
                    </a:p>
                    <a:p>
                      <a:pPr marL="342900" indent="-342900">
                        <a:buFont typeface="+mj-lt"/>
                        <a:buAutoNum type="arabicPeriod"/>
                      </a:pPr>
                      <a:r>
                        <a:rPr lang="en-US" sz="1600" dirty="0" smtClean="0"/>
                        <a:t>categorizing, </a:t>
                      </a:r>
                    </a:p>
                    <a:p>
                      <a:pPr marL="342900" indent="-342900">
                        <a:buFont typeface="+mj-lt"/>
                        <a:buAutoNum type="arabicPeriod"/>
                      </a:pPr>
                      <a:r>
                        <a:rPr lang="en-US" sz="1600" dirty="0" smtClean="0"/>
                        <a:t>tabulating, </a:t>
                      </a:r>
                    </a:p>
                    <a:p>
                      <a:pPr marL="342900" indent="-342900">
                        <a:buFont typeface="+mj-lt"/>
                        <a:buAutoNum type="arabicPeriod"/>
                      </a:pPr>
                      <a:r>
                        <a:rPr lang="en-US" sz="1600" dirty="0" smtClean="0"/>
                        <a:t>testing, or  otherwise </a:t>
                      </a:r>
                    </a:p>
                    <a:p>
                      <a:pPr marL="342900" indent="-342900">
                        <a:buFont typeface="+mj-lt"/>
                        <a:buAutoNum type="arabicPeriod"/>
                      </a:pPr>
                      <a:r>
                        <a:rPr lang="en-US" sz="1600" dirty="0" smtClean="0"/>
                        <a:t>recombining both quantitative and qualitative evidence to address the initial propositions of a study.</a:t>
                      </a:r>
                      <a:endParaRPr lang="id-ID" sz="1600" dirty="0"/>
                    </a:p>
                  </a:txBody>
                  <a:tcPr/>
                </a:tc>
                <a:tc>
                  <a:txBody>
                    <a:bodyPr/>
                    <a:lstStyle/>
                    <a:p>
                      <a:pPr>
                        <a:buFont typeface="Arial" pitchFamily="34" charset="0"/>
                        <a:buChar char="•"/>
                      </a:pPr>
                      <a:r>
                        <a:rPr lang="en-US" sz="1600" dirty="0" smtClean="0"/>
                        <a:t>Data analysis is a matter of giving meaning to first impressions as well as to final compilations. </a:t>
                      </a:r>
                    </a:p>
                    <a:p>
                      <a:pPr>
                        <a:buFont typeface="Arial" pitchFamily="34" charset="0"/>
                        <a:buChar char="•"/>
                      </a:pPr>
                      <a:r>
                        <a:rPr lang="en-US" sz="1600" dirty="0" smtClean="0"/>
                        <a:t>Simultaneity of data collection and analysis. </a:t>
                      </a:r>
                      <a:endParaRPr lang="id-ID" sz="1600" dirty="0"/>
                    </a:p>
                  </a:txBody>
                  <a:tcPr/>
                </a:tc>
                <a:tc>
                  <a:txBody>
                    <a:bodyPr/>
                    <a:lstStyle/>
                    <a:p>
                      <a:pPr>
                        <a:buFont typeface="Arial" pitchFamily="34" charset="0"/>
                        <a:buChar char="•"/>
                      </a:pPr>
                      <a:r>
                        <a:rPr lang="en-US" sz="1600" dirty="0" smtClean="0"/>
                        <a:t>Data analysis is the process of making sense out of the data which involves consolidating, reducing, and interpreting what people have said and what the researcher has seen and read – it is </a:t>
                      </a:r>
                      <a:r>
                        <a:rPr lang="en-US" sz="1600" dirty="0" smtClean="0">
                          <a:solidFill>
                            <a:srgbClr val="00B050"/>
                          </a:solidFill>
                        </a:rPr>
                        <a:t>the process of making meaning</a:t>
                      </a:r>
                      <a:r>
                        <a:rPr lang="en-US" sz="1600" dirty="0" smtClean="0"/>
                        <a:t>.</a:t>
                      </a:r>
                    </a:p>
                    <a:p>
                      <a:pPr>
                        <a:buFont typeface="Arial" pitchFamily="34" charset="0"/>
                        <a:buChar char="•"/>
                      </a:pPr>
                      <a:r>
                        <a:rPr lang="en-US" sz="1600" dirty="0" smtClean="0"/>
                        <a:t>Simultaneity of data collection and analysis.</a:t>
                      </a:r>
                      <a:endParaRPr lang="id-ID" sz="1600" dirty="0"/>
                    </a:p>
                  </a:txBody>
                  <a:tcPr/>
                </a:tc>
              </a:tr>
            </a:tbl>
          </a:graphicData>
        </a:graphic>
      </p:graphicFrame>
      <p:sp>
        <p:nvSpPr>
          <p:cNvPr id="5" name="Slide Number Placeholder 4"/>
          <p:cNvSpPr>
            <a:spLocks noGrp="1"/>
          </p:cNvSpPr>
          <p:nvPr>
            <p:ph type="sldNum" sz="quarter" idx="12"/>
          </p:nvPr>
        </p:nvSpPr>
        <p:spPr/>
        <p:txBody>
          <a:bodyPr/>
          <a:lstStyle/>
          <a:p>
            <a:fld id="{240D5ECE-8B49-45CD-BE81-EF81920D1969}" type="slidenum">
              <a:rPr lang="en-US" smtClean="0"/>
              <a:pPr/>
              <a:t>20</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T</a:t>
            </a:r>
            <a:r>
              <a:rPr lang="id-ID" dirty="0" smtClean="0">
                <a:solidFill>
                  <a:srgbClr val="0070C0"/>
                </a:solidFill>
              </a:rPr>
              <a:t>hree case study approaches</a:t>
            </a:r>
            <a:r>
              <a:rPr lang="en-US" dirty="0" smtClean="0">
                <a:solidFill>
                  <a:srgbClr val="0070C0"/>
                </a:solidFill>
              </a:rPr>
              <a:t>: Analyzing Data</a:t>
            </a:r>
            <a:endParaRPr lang="id-ID" dirty="0">
              <a:solidFill>
                <a:srgbClr val="0070C0"/>
              </a:solidFill>
            </a:endParaRPr>
          </a:p>
        </p:txBody>
      </p:sp>
      <p:graphicFrame>
        <p:nvGraphicFramePr>
          <p:cNvPr id="4" name="Content Placeholder 3"/>
          <p:cNvGraphicFramePr>
            <a:graphicFrameLocks noGrp="1"/>
          </p:cNvGraphicFramePr>
          <p:nvPr>
            <p:ph idx="1"/>
          </p:nvPr>
        </p:nvGraphicFramePr>
        <p:xfrm>
          <a:off x="457200" y="1142984"/>
          <a:ext cx="8229600" cy="48463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sz="1800" dirty="0" smtClean="0"/>
                        <a:t>Dimension of</a:t>
                      </a:r>
                    </a:p>
                    <a:p>
                      <a:pPr algn="ctr"/>
                      <a:r>
                        <a:rPr lang="en-US" sz="1800" dirty="0" smtClean="0"/>
                        <a:t>interest</a:t>
                      </a:r>
                    </a:p>
                  </a:txBody>
                  <a:tcPr/>
                </a:tc>
                <a:tc>
                  <a:txBody>
                    <a:bodyPr/>
                    <a:lstStyle/>
                    <a:p>
                      <a:pPr algn="ctr"/>
                      <a:r>
                        <a:rPr lang="en-US" sz="1800" dirty="0" smtClean="0"/>
                        <a:t>Robert Yin</a:t>
                      </a:r>
                      <a:endParaRPr lang="id-ID" sz="1800" dirty="0"/>
                    </a:p>
                  </a:txBody>
                  <a:tcPr/>
                </a:tc>
                <a:tc>
                  <a:txBody>
                    <a:bodyPr/>
                    <a:lstStyle/>
                    <a:p>
                      <a:pPr algn="ctr"/>
                      <a:r>
                        <a:rPr lang="en-US" sz="1800" dirty="0" smtClean="0"/>
                        <a:t>Robert Stake</a:t>
                      </a:r>
                      <a:endParaRPr lang="id-ID" sz="1800" dirty="0"/>
                    </a:p>
                  </a:txBody>
                  <a:tcPr/>
                </a:tc>
                <a:tc>
                  <a:txBody>
                    <a:bodyPr/>
                    <a:lstStyle/>
                    <a:p>
                      <a:pPr algn="ctr"/>
                      <a:r>
                        <a:rPr lang="en-US" sz="1800" dirty="0" err="1" smtClean="0"/>
                        <a:t>Sharan</a:t>
                      </a:r>
                      <a:r>
                        <a:rPr lang="en-US" sz="1800" dirty="0" smtClean="0"/>
                        <a:t> Merriam</a:t>
                      </a:r>
                      <a:endParaRPr lang="id-ID" sz="1800" dirty="0"/>
                    </a:p>
                  </a:txBody>
                  <a:tcPr/>
                </a:tc>
              </a:tr>
              <a:tr h="370840">
                <a:tc>
                  <a:txBody>
                    <a:bodyPr/>
                    <a:lstStyle/>
                    <a:p>
                      <a:r>
                        <a:rPr lang="id-ID" sz="1800" dirty="0" smtClean="0"/>
                        <a:t>Analyzing Data</a:t>
                      </a:r>
                      <a:endParaRPr lang="id-ID" sz="1800" dirty="0"/>
                    </a:p>
                  </a:txBody>
                  <a:tcPr/>
                </a:tc>
                <a:tc>
                  <a:txBody>
                    <a:bodyPr/>
                    <a:lstStyle/>
                    <a:p>
                      <a:r>
                        <a:rPr lang="en-US" sz="1800" dirty="0" smtClean="0">
                          <a:solidFill>
                            <a:srgbClr val="00B050"/>
                          </a:solidFill>
                        </a:rPr>
                        <a:t>Five dominant techniques for data analysis</a:t>
                      </a:r>
                      <a:r>
                        <a:rPr lang="en-US" sz="1800" dirty="0" smtClean="0"/>
                        <a:t>: </a:t>
                      </a:r>
                    </a:p>
                    <a:p>
                      <a:pPr marL="342900" indent="-342900">
                        <a:buFont typeface="+mj-lt"/>
                        <a:buAutoNum type="arabicPeriod"/>
                      </a:pPr>
                      <a:r>
                        <a:rPr lang="en-US" sz="1800" dirty="0" smtClean="0"/>
                        <a:t>pattern matching, </a:t>
                      </a:r>
                    </a:p>
                    <a:p>
                      <a:pPr marL="342900" indent="-342900">
                        <a:buFont typeface="+mj-lt"/>
                        <a:buAutoNum type="arabicPeriod"/>
                      </a:pPr>
                      <a:r>
                        <a:rPr lang="en-US" sz="1800" dirty="0" smtClean="0"/>
                        <a:t>explanation building, </a:t>
                      </a:r>
                    </a:p>
                    <a:p>
                      <a:pPr marL="342900" indent="-342900">
                        <a:buFont typeface="+mj-lt"/>
                        <a:buAutoNum type="arabicPeriod"/>
                      </a:pPr>
                      <a:r>
                        <a:rPr lang="en-US" sz="1800" dirty="0" smtClean="0"/>
                        <a:t>time-series analysis, </a:t>
                      </a:r>
                    </a:p>
                    <a:p>
                      <a:pPr marL="342900" indent="-342900">
                        <a:buFont typeface="+mj-lt"/>
                        <a:buAutoNum type="arabicPeriod"/>
                      </a:pPr>
                      <a:r>
                        <a:rPr lang="en-US" sz="1800" dirty="0" smtClean="0"/>
                        <a:t>program logic </a:t>
                      </a:r>
                      <a:r>
                        <a:rPr lang="id-ID" sz="1800" dirty="0" smtClean="0"/>
                        <a:t>models, and</a:t>
                      </a:r>
                      <a:endParaRPr lang="en-US" sz="1800" dirty="0" smtClean="0"/>
                    </a:p>
                    <a:p>
                      <a:pPr marL="342900" indent="-342900">
                        <a:buFont typeface="+mj-lt"/>
                        <a:buAutoNum type="arabicPeriod"/>
                      </a:pPr>
                      <a:r>
                        <a:rPr lang="id-ID" sz="1800" dirty="0" smtClean="0"/>
                        <a:t>cross-case synthesis.</a:t>
                      </a:r>
                      <a:endParaRPr lang="id-ID" sz="1800" dirty="0"/>
                    </a:p>
                  </a:txBody>
                  <a:tcPr/>
                </a:tc>
                <a:tc>
                  <a:txBody>
                    <a:bodyPr/>
                    <a:lstStyle/>
                    <a:p>
                      <a:r>
                        <a:rPr lang="en-US" sz="1800" dirty="0" smtClean="0">
                          <a:solidFill>
                            <a:srgbClr val="00B050"/>
                          </a:solidFill>
                        </a:rPr>
                        <a:t>Two strategic ways </a:t>
                      </a:r>
                      <a:r>
                        <a:rPr lang="en-US" sz="1800" dirty="0" smtClean="0"/>
                        <a:t>to analyze data: </a:t>
                      </a:r>
                    </a:p>
                    <a:p>
                      <a:pPr marL="342900" indent="-342900">
                        <a:buFont typeface="+mj-lt"/>
                        <a:buAutoNum type="arabicPeriod"/>
                      </a:pPr>
                      <a:r>
                        <a:rPr lang="en-US" sz="1800" dirty="0" smtClean="0"/>
                        <a:t>Categorical Aggregation and </a:t>
                      </a:r>
                    </a:p>
                    <a:p>
                      <a:pPr marL="342900" indent="-342900">
                        <a:buFont typeface="+mj-lt"/>
                        <a:buAutoNum type="arabicPeriod"/>
                      </a:pPr>
                      <a:r>
                        <a:rPr lang="en-US" sz="1800" dirty="0" smtClean="0"/>
                        <a:t>Direct Interpretation. </a:t>
                      </a:r>
                    </a:p>
                    <a:p>
                      <a:endParaRPr lang="en-US" sz="1800" dirty="0" smtClean="0"/>
                    </a:p>
                    <a:p>
                      <a:r>
                        <a:rPr lang="en-US" sz="1800" dirty="0" smtClean="0"/>
                        <a:t>Each researcher needs, through experience and reflection, to find the forms of analysis that work for him or her.</a:t>
                      </a:r>
                      <a:endParaRPr lang="id-ID" sz="1800" dirty="0"/>
                    </a:p>
                  </a:txBody>
                  <a:tcPr/>
                </a:tc>
                <a:tc>
                  <a:txBody>
                    <a:bodyPr/>
                    <a:lstStyle/>
                    <a:p>
                      <a:r>
                        <a:rPr lang="id-ID" sz="1800" dirty="0" smtClean="0">
                          <a:solidFill>
                            <a:srgbClr val="00B050"/>
                          </a:solidFill>
                        </a:rPr>
                        <a:t>Six analytic strategies</a:t>
                      </a:r>
                      <a:r>
                        <a:rPr lang="id-ID" sz="1800" dirty="0" smtClean="0"/>
                        <a:t>: </a:t>
                      </a:r>
                      <a:endParaRPr lang="en-US" sz="1800" dirty="0" smtClean="0"/>
                    </a:p>
                    <a:p>
                      <a:pPr marL="342900" indent="-342900">
                        <a:buFont typeface="+mj-lt"/>
                        <a:buAutoNum type="arabicPeriod"/>
                      </a:pPr>
                      <a:r>
                        <a:rPr lang="id-ID" sz="1800" dirty="0" smtClean="0"/>
                        <a:t>ethnographic analysis, </a:t>
                      </a:r>
                      <a:endParaRPr lang="en-US" sz="1800" dirty="0" smtClean="0"/>
                    </a:p>
                    <a:p>
                      <a:pPr marL="342900" indent="-342900">
                        <a:buFont typeface="+mj-lt"/>
                        <a:buAutoNum type="arabicPeriod"/>
                      </a:pPr>
                      <a:r>
                        <a:rPr lang="en-US" sz="1800" dirty="0" smtClean="0"/>
                        <a:t>narrative analysis, </a:t>
                      </a:r>
                    </a:p>
                    <a:p>
                      <a:pPr marL="342900" indent="-342900">
                        <a:buFont typeface="+mj-lt"/>
                        <a:buAutoNum type="arabicPeriod"/>
                      </a:pPr>
                      <a:r>
                        <a:rPr lang="en-US" sz="1800" dirty="0" smtClean="0"/>
                        <a:t>phenomenological analysis, </a:t>
                      </a:r>
                    </a:p>
                    <a:p>
                      <a:pPr marL="342900" indent="-342900">
                        <a:buFont typeface="+mj-lt"/>
                        <a:buAutoNum type="arabicPeriod"/>
                      </a:pPr>
                      <a:r>
                        <a:rPr lang="en-US" sz="1800" dirty="0" smtClean="0"/>
                        <a:t>constant comparative method, </a:t>
                      </a:r>
                    </a:p>
                    <a:p>
                      <a:pPr marL="342900" indent="-342900">
                        <a:buFont typeface="+mj-lt"/>
                        <a:buAutoNum type="arabicPeriod"/>
                      </a:pPr>
                      <a:r>
                        <a:rPr lang="en-US" sz="1800" dirty="0" smtClean="0"/>
                        <a:t>content analysis, and </a:t>
                      </a:r>
                    </a:p>
                    <a:p>
                      <a:pPr marL="342900" indent="-342900">
                        <a:buFont typeface="+mj-lt"/>
                        <a:buAutoNum type="arabicPeriod"/>
                      </a:pPr>
                      <a:r>
                        <a:rPr lang="en-US" sz="1800" dirty="0" smtClean="0"/>
                        <a:t>analytic induction. </a:t>
                      </a:r>
                      <a:endParaRPr lang="id-ID" sz="1800" dirty="0"/>
                    </a:p>
                  </a:txBody>
                  <a:tcPr/>
                </a:tc>
              </a:tr>
            </a:tbl>
          </a:graphicData>
        </a:graphic>
      </p:graphicFrame>
      <p:sp>
        <p:nvSpPr>
          <p:cNvPr id="5" name="Slide Number Placeholder 4"/>
          <p:cNvSpPr>
            <a:spLocks noGrp="1"/>
          </p:cNvSpPr>
          <p:nvPr>
            <p:ph type="sldNum" sz="quarter" idx="12"/>
          </p:nvPr>
        </p:nvSpPr>
        <p:spPr/>
        <p:txBody>
          <a:bodyPr/>
          <a:lstStyle/>
          <a:p>
            <a:fld id="{240D5ECE-8B49-45CD-BE81-EF81920D1969}" type="slidenum">
              <a:rPr lang="en-US" smtClean="0"/>
              <a:pPr/>
              <a:t>21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T</a:t>
            </a:r>
            <a:r>
              <a:rPr lang="id-ID" dirty="0" smtClean="0">
                <a:solidFill>
                  <a:srgbClr val="0070C0"/>
                </a:solidFill>
              </a:rPr>
              <a:t>hree case study approaches</a:t>
            </a:r>
            <a:r>
              <a:rPr lang="en-US" dirty="0" smtClean="0">
                <a:solidFill>
                  <a:srgbClr val="0070C0"/>
                </a:solidFill>
              </a:rPr>
              <a:t>: Validating Data</a:t>
            </a:r>
            <a:endParaRPr lang="id-ID" dirty="0">
              <a:solidFill>
                <a:srgbClr val="0070C0"/>
              </a:solidFill>
            </a:endParaRPr>
          </a:p>
        </p:txBody>
      </p:sp>
      <p:graphicFrame>
        <p:nvGraphicFramePr>
          <p:cNvPr id="4" name="Content Placeholder 3"/>
          <p:cNvGraphicFramePr>
            <a:graphicFrameLocks noGrp="1"/>
          </p:cNvGraphicFramePr>
          <p:nvPr>
            <p:ph idx="1"/>
          </p:nvPr>
        </p:nvGraphicFramePr>
        <p:xfrm>
          <a:off x="214282" y="1133492"/>
          <a:ext cx="8715436" cy="4724400"/>
        </p:xfrm>
        <a:graphic>
          <a:graphicData uri="http://schemas.openxmlformats.org/drawingml/2006/table">
            <a:tbl>
              <a:tblPr firstRow="1" bandRow="1">
                <a:tableStyleId>{5C22544A-7EE6-4342-B048-85BDC9FD1C3A}</a:tableStyleId>
              </a:tblPr>
              <a:tblGrid>
                <a:gridCol w="1407160"/>
                <a:gridCol w="2345316"/>
                <a:gridCol w="2269660"/>
                <a:gridCol w="2693300"/>
              </a:tblGrid>
              <a:tr h="370840">
                <a:tc>
                  <a:txBody>
                    <a:bodyPr/>
                    <a:lstStyle/>
                    <a:p>
                      <a:pPr algn="ctr"/>
                      <a:r>
                        <a:rPr lang="en-US" sz="1600" dirty="0" smtClean="0"/>
                        <a:t>Dimension of</a:t>
                      </a:r>
                    </a:p>
                    <a:p>
                      <a:pPr algn="ctr"/>
                      <a:r>
                        <a:rPr lang="en-US" sz="1600" dirty="0" smtClean="0"/>
                        <a:t>interest</a:t>
                      </a:r>
                    </a:p>
                  </a:txBody>
                  <a:tcPr/>
                </a:tc>
                <a:tc>
                  <a:txBody>
                    <a:bodyPr/>
                    <a:lstStyle/>
                    <a:p>
                      <a:pPr algn="ctr"/>
                      <a:r>
                        <a:rPr lang="en-US" sz="1600" dirty="0" smtClean="0"/>
                        <a:t>Robert Yin</a:t>
                      </a:r>
                      <a:endParaRPr lang="id-ID" sz="1600" dirty="0"/>
                    </a:p>
                  </a:txBody>
                  <a:tcPr/>
                </a:tc>
                <a:tc>
                  <a:txBody>
                    <a:bodyPr/>
                    <a:lstStyle/>
                    <a:p>
                      <a:pPr algn="ctr"/>
                      <a:r>
                        <a:rPr lang="en-US" sz="1600" dirty="0" smtClean="0"/>
                        <a:t>Robert Stake</a:t>
                      </a:r>
                      <a:endParaRPr lang="id-ID" sz="1600" dirty="0"/>
                    </a:p>
                  </a:txBody>
                  <a:tcPr/>
                </a:tc>
                <a:tc>
                  <a:txBody>
                    <a:bodyPr/>
                    <a:lstStyle/>
                    <a:p>
                      <a:pPr algn="ctr"/>
                      <a:r>
                        <a:rPr lang="en-US" sz="1600" dirty="0" err="1" smtClean="0"/>
                        <a:t>Sharan</a:t>
                      </a:r>
                      <a:r>
                        <a:rPr lang="en-US" sz="1600" dirty="0" smtClean="0"/>
                        <a:t> Merriam</a:t>
                      </a:r>
                      <a:endParaRPr lang="id-ID" sz="1600" dirty="0"/>
                    </a:p>
                  </a:txBody>
                  <a:tcPr/>
                </a:tc>
              </a:tr>
              <a:tr h="370840">
                <a:tc>
                  <a:txBody>
                    <a:bodyPr/>
                    <a:lstStyle/>
                    <a:p>
                      <a:r>
                        <a:rPr lang="id-ID" sz="1400" dirty="0" smtClean="0"/>
                        <a:t>Validating Data</a:t>
                      </a:r>
                      <a:endParaRPr lang="id-ID" sz="1400" dirty="0"/>
                    </a:p>
                  </a:txBody>
                  <a:tcPr/>
                </a:tc>
                <a:tc>
                  <a:txBody>
                    <a:bodyPr/>
                    <a:lstStyle/>
                    <a:p>
                      <a:pPr>
                        <a:buFont typeface="Arial" pitchFamily="34" charset="0"/>
                        <a:buNone/>
                      </a:pPr>
                      <a:r>
                        <a:rPr lang="en-US" sz="1400" dirty="0" smtClean="0"/>
                        <a:t>Case study researchers need to guarantee:</a:t>
                      </a:r>
                    </a:p>
                    <a:p>
                      <a:pPr marL="342900" indent="-342900">
                        <a:buFont typeface="+mj-lt"/>
                        <a:buAutoNum type="arabicPeriod"/>
                      </a:pPr>
                      <a:r>
                        <a:rPr lang="en-US" sz="1400" dirty="0" smtClean="0">
                          <a:solidFill>
                            <a:srgbClr val="C00000"/>
                          </a:solidFill>
                        </a:rPr>
                        <a:t>construct validity</a:t>
                      </a:r>
                      <a:r>
                        <a:rPr lang="en-US" sz="1400" dirty="0" smtClean="0"/>
                        <a:t> (through the triangulation of multiple sources of evidence, chains of evidence, and member checking), </a:t>
                      </a:r>
                    </a:p>
                    <a:p>
                      <a:pPr marL="342900" indent="-342900">
                        <a:buFont typeface="+mj-lt"/>
                        <a:buAutoNum type="arabicPeriod"/>
                      </a:pPr>
                      <a:r>
                        <a:rPr lang="en-US" sz="1400" dirty="0" smtClean="0">
                          <a:solidFill>
                            <a:srgbClr val="C00000"/>
                          </a:solidFill>
                        </a:rPr>
                        <a:t>internal validity </a:t>
                      </a:r>
                      <a:r>
                        <a:rPr lang="en-US" sz="1400" dirty="0" smtClean="0"/>
                        <a:t>(through the use of established analytic techniques such as pattern matching),</a:t>
                      </a:r>
                    </a:p>
                    <a:p>
                      <a:pPr marL="342900" indent="-342900">
                        <a:buFont typeface="+mj-lt"/>
                        <a:buAutoNum type="arabicPeriod"/>
                      </a:pPr>
                      <a:r>
                        <a:rPr lang="en-US" sz="1400" dirty="0" smtClean="0">
                          <a:solidFill>
                            <a:srgbClr val="C00000"/>
                          </a:solidFill>
                        </a:rPr>
                        <a:t>external validity </a:t>
                      </a:r>
                      <a:r>
                        <a:rPr lang="en-US" sz="1400" dirty="0" smtClean="0"/>
                        <a:t>(through analytic generalization), and</a:t>
                      </a:r>
                    </a:p>
                    <a:p>
                      <a:pPr marL="342900" indent="-342900">
                        <a:buFont typeface="+mj-lt"/>
                        <a:buAutoNum type="arabicPeriod"/>
                      </a:pPr>
                      <a:r>
                        <a:rPr lang="en-US" sz="1400" dirty="0" smtClean="0">
                          <a:solidFill>
                            <a:srgbClr val="C00000"/>
                          </a:solidFill>
                        </a:rPr>
                        <a:t>reliability</a:t>
                      </a:r>
                      <a:r>
                        <a:rPr lang="en-US" sz="1400" dirty="0" smtClean="0"/>
                        <a:t> (through case study protocols and databases).</a:t>
                      </a:r>
                      <a:endParaRPr lang="id-ID" sz="1400" dirty="0"/>
                    </a:p>
                  </a:txBody>
                  <a:tcPr/>
                </a:tc>
                <a:tc>
                  <a:txBody>
                    <a:bodyPr/>
                    <a:lstStyle/>
                    <a:p>
                      <a:pPr>
                        <a:buFont typeface="Arial" pitchFamily="34" charset="0"/>
                        <a:buChar char="•"/>
                      </a:pPr>
                      <a:r>
                        <a:rPr lang="en-US" sz="1400" dirty="0" smtClean="0"/>
                        <a:t> Issues of data validation are involved in the notion of </a:t>
                      </a:r>
                      <a:r>
                        <a:rPr lang="en-US" sz="1400" dirty="0" smtClean="0">
                          <a:solidFill>
                            <a:srgbClr val="C00000"/>
                          </a:solidFill>
                        </a:rPr>
                        <a:t>triangulation</a:t>
                      </a:r>
                      <a:r>
                        <a:rPr lang="en-US" sz="1400" dirty="0" smtClean="0"/>
                        <a:t>. </a:t>
                      </a:r>
                    </a:p>
                    <a:p>
                      <a:pPr>
                        <a:buFont typeface="Arial" pitchFamily="34" charset="0"/>
                        <a:buChar char="•"/>
                      </a:pPr>
                      <a:r>
                        <a:rPr lang="en-US" sz="1400" dirty="0" smtClean="0"/>
                        <a:t> Four strategies for triangulation: </a:t>
                      </a:r>
                    </a:p>
                    <a:p>
                      <a:pPr marL="342900" indent="-342900">
                        <a:buFont typeface="+mj-lt"/>
                        <a:buAutoNum type="arabicPeriod"/>
                      </a:pPr>
                      <a:r>
                        <a:rPr lang="en-US" sz="1400" dirty="0" smtClean="0">
                          <a:solidFill>
                            <a:srgbClr val="C00000"/>
                          </a:solidFill>
                        </a:rPr>
                        <a:t>data </a:t>
                      </a:r>
                      <a:r>
                        <a:rPr lang="en-US" sz="1400" dirty="0" smtClean="0"/>
                        <a:t>source triangulation, </a:t>
                      </a:r>
                    </a:p>
                    <a:p>
                      <a:pPr marL="342900" indent="-342900">
                        <a:buFont typeface="+mj-lt"/>
                        <a:buAutoNum type="arabicPeriod"/>
                      </a:pPr>
                      <a:r>
                        <a:rPr lang="en-US" sz="1400" dirty="0" smtClean="0">
                          <a:solidFill>
                            <a:srgbClr val="C00000"/>
                          </a:solidFill>
                        </a:rPr>
                        <a:t>investigator </a:t>
                      </a:r>
                      <a:r>
                        <a:rPr lang="en-US" sz="1400" dirty="0" smtClean="0"/>
                        <a:t>triangulation, </a:t>
                      </a:r>
                    </a:p>
                    <a:p>
                      <a:pPr marL="342900" indent="-342900">
                        <a:buFont typeface="+mj-lt"/>
                        <a:buAutoNum type="arabicPeriod"/>
                      </a:pPr>
                      <a:r>
                        <a:rPr lang="en-US" sz="1400" dirty="0" smtClean="0">
                          <a:solidFill>
                            <a:srgbClr val="C00000"/>
                          </a:solidFill>
                        </a:rPr>
                        <a:t>theory</a:t>
                      </a:r>
                      <a:r>
                        <a:rPr lang="en-US" sz="1400" dirty="0" smtClean="0"/>
                        <a:t> triangulation, and </a:t>
                      </a:r>
                    </a:p>
                    <a:p>
                      <a:pPr marL="342900" indent="-342900">
                        <a:buFont typeface="+mj-lt"/>
                        <a:buAutoNum type="arabicPeriod"/>
                      </a:pPr>
                      <a:r>
                        <a:rPr lang="en-US" sz="1400" dirty="0" smtClean="0">
                          <a:solidFill>
                            <a:srgbClr val="C00000"/>
                          </a:solidFill>
                        </a:rPr>
                        <a:t>methodological </a:t>
                      </a:r>
                      <a:r>
                        <a:rPr lang="en-US" sz="1400" dirty="0" smtClean="0"/>
                        <a:t>triangulation.</a:t>
                      </a:r>
                      <a:endParaRPr lang="id-ID" sz="1400" dirty="0"/>
                    </a:p>
                  </a:txBody>
                  <a:tcPr/>
                </a:tc>
                <a:tc>
                  <a:txBody>
                    <a:bodyPr/>
                    <a:lstStyle/>
                    <a:p>
                      <a:pPr>
                        <a:buFont typeface="Arial" pitchFamily="34" charset="0"/>
                        <a:buChar char="•"/>
                      </a:pPr>
                      <a:r>
                        <a:rPr lang="en-US" sz="1400" dirty="0" smtClean="0"/>
                        <a:t>Qualitative methodology approaches differently to validity and reliability of the knowledge produced in research. </a:t>
                      </a:r>
                    </a:p>
                    <a:p>
                      <a:pPr>
                        <a:buFont typeface="Arial" pitchFamily="34" charset="0"/>
                        <a:buChar char="•"/>
                      </a:pPr>
                      <a:r>
                        <a:rPr lang="en-US" sz="1400" dirty="0" smtClean="0"/>
                        <a:t>Six strategies to enhance </a:t>
                      </a:r>
                      <a:r>
                        <a:rPr lang="en-US" sz="1400" dirty="0" smtClean="0">
                          <a:solidFill>
                            <a:srgbClr val="C00000"/>
                          </a:solidFill>
                        </a:rPr>
                        <a:t>internal validity</a:t>
                      </a:r>
                      <a:r>
                        <a:rPr lang="en-US" sz="1400" dirty="0" smtClean="0"/>
                        <a:t>: triangulation, member checks, long-term observation, peer examination, participatory research, and disclosure of researcher bias. </a:t>
                      </a:r>
                    </a:p>
                    <a:p>
                      <a:pPr>
                        <a:buFont typeface="Arial" pitchFamily="34" charset="0"/>
                        <a:buChar char="•"/>
                      </a:pPr>
                      <a:r>
                        <a:rPr lang="en-US" sz="1400" dirty="0" smtClean="0"/>
                        <a:t>Three techniques to ensure </a:t>
                      </a:r>
                      <a:r>
                        <a:rPr lang="en-US" sz="1400" dirty="0" smtClean="0">
                          <a:solidFill>
                            <a:srgbClr val="C00000"/>
                          </a:solidFill>
                        </a:rPr>
                        <a:t>reliability</a:t>
                      </a:r>
                      <a:r>
                        <a:rPr lang="en-US" sz="1400" dirty="0" smtClean="0"/>
                        <a:t>: explanation of investigator’s position with regards to the study, triangulation, and use of an audit trail. </a:t>
                      </a:r>
                    </a:p>
                    <a:p>
                      <a:pPr>
                        <a:buFont typeface="Arial" pitchFamily="34" charset="0"/>
                        <a:buChar char="•"/>
                      </a:pPr>
                      <a:r>
                        <a:rPr lang="en-US" sz="1400" dirty="0" smtClean="0"/>
                        <a:t>Three techniques to enhance </a:t>
                      </a:r>
                      <a:r>
                        <a:rPr lang="en-US" sz="1400" dirty="0" smtClean="0">
                          <a:solidFill>
                            <a:srgbClr val="C00000"/>
                          </a:solidFill>
                        </a:rPr>
                        <a:t>external validity</a:t>
                      </a:r>
                      <a:r>
                        <a:rPr lang="en-US" sz="1400" dirty="0" smtClean="0"/>
                        <a:t>: use of </a:t>
                      </a:r>
                      <a:r>
                        <a:rPr lang="en-US" sz="1400" dirty="0" smtClean="0">
                          <a:solidFill>
                            <a:srgbClr val="C00000"/>
                          </a:solidFill>
                        </a:rPr>
                        <a:t>thick description</a:t>
                      </a:r>
                      <a:r>
                        <a:rPr lang="en-US" sz="1400" dirty="0" smtClean="0"/>
                        <a:t>, typicality or modal categories, and multi-site designs.</a:t>
                      </a:r>
                      <a:endParaRPr lang="id-ID" sz="1400" dirty="0"/>
                    </a:p>
                  </a:txBody>
                  <a:tcPr/>
                </a:tc>
              </a:tr>
            </a:tbl>
          </a:graphicData>
        </a:graphic>
      </p:graphicFrame>
      <p:sp>
        <p:nvSpPr>
          <p:cNvPr id="5" name="Slide Number Placeholder 4"/>
          <p:cNvSpPr>
            <a:spLocks noGrp="1"/>
          </p:cNvSpPr>
          <p:nvPr>
            <p:ph type="sldNum" sz="quarter" idx="12"/>
          </p:nvPr>
        </p:nvSpPr>
        <p:spPr/>
        <p:txBody>
          <a:bodyPr/>
          <a:lstStyle/>
          <a:p>
            <a:fld id="{240D5ECE-8B49-45CD-BE81-EF81920D1969}" type="slidenum">
              <a:rPr lang="en-US" smtClean="0"/>
              <a:pPr/>
              <a:t>22</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70C0"/>
                </a:solidFill>
              </a:rPr>
              <a:t>Basic types of Designs</a:t>
            </a:r>
            <a:endParaRPr lang="id-ID" dirty="0">
              <a:solidFill>
                <a:srgbClr val="0070C0"/>
              </a:solidFill>
            </a:endParaRPr>
          </a:p>
        </p:txBody>
      </p:sp>
      <p:sp>
        <p:nvSpPr>
          <p:cNvPr id="4" name="Line 4"/>
          <p:cNvSpPr>
            <a:spLocks noChangeShapeType="1"/>
          </p:cNvSpPr>
          <p:nvPr/>
        </p:nvSpPr>
        <p:spPr bwMode="auto">
          <a:xfrm>
            <a:off x="2128862" y="3648092"/>
            <a:ext cx="5943600" cy="0"/>
          </a:xfrm>
          <a:prstGeom prst="line">
            <a:avLst/>
          </a:prstGeom>
          <a:noFill/>
          <a:ln w="9525">
            <a:solidFill>
              <a:schemeClr val="tx1"/>
            </a:solidFill>
            <a:round/>
            <a:headEnd/>
            <a:tailEnd/>
          </a:ln>
        </p:spPr>
        <p:txBody>
          <a:bodyPr/>
          <a:lstStyle/>
          <a:p>
            <a:endParaRPr lang="en-IN"/>
          </a:p>
        </p:txBody>
      </p:sp>
      <p:sp>
        <p:nvSpPr>
          <p:cNvPr id="5" name="Line 5"/>
          <p:cNvSpPr>
            <a:spLocks noChangeShapeType="1"/>
          </p:cNvSpPr>
          <p:nvPr/>
        </p:nvSpPr>
        <p:spPr bwMode="auto">
          <a:xfrm>
            <a:off x="4929190" y="1514492"/>
            <a:ext cx="0" cy="4343400"/>
          </a:xfrm>
          <a:prstGeom prst="line">
            <a:avLst/>
          </a:prstGeom>
          <a:noFill/>
          <a:ln w="9525">
            <a:solidFill>
              <a:schemeClr val="tx1"/>
            </a:solidFill>
            <a:round/>
            <a:headEnd/>
            <a:tailEnd/>
          </a:ln>
        </p:spPr>
        <p:txBody>
          <a:bodyPr/>
          <a:lstStyle/>
          <a:p>
            <a:endParaRPr lang="en-IN"/>
          </a:p>
        </p:txBody>
      </p:sp>
      <p:grpSp>
        <p:nvGrpSpPr>
          <p:cNvPr id="3" name="Group 51"/>
          <p:cNvGrpSpPr>
            <a:grpSpLocks/>
          </p:cNvGrpSpPr>
          <p:nvPr/>
        </p:nvGrpSpPr>
        <p:grpSpPr bwMode="auto">
          <a:xfrm>
            <a:off x="2071670" y="1495444"/>
            <a:ext cx="2571792" cy="2000264"/>
            <a:chOff x="1152" y="1344"/>
            <a:chExt cx="1488" cy="1152"/>
          </a:xfrm>
        </p:grpSpPr>
        <p:sp>
          <p:nvSpPr>
            <p:cNvPr id="7" name="Rectangle 6"/>
            <p:cNvSpPr>
              <a:spLocks noChangeArrowheads="1"/>
            </p:cNvSpPr>
            <p:nvPr/>
          </p:nvSpPr>
          <p:spPr bwMode="auto">
            <a:xfrm>
              <a:off x="1152" y="1344"/>
              <a:ext cx="1488" cy="1152"/>
            </a:xfrm>
            <a:prstGeom prst="rect">
              <a:avLst/>
            </a:prstGeom>
            <a:solidFill>
              <a:srgbClr val="969696"/>
            </a:solidFill>
            <a:ln w="9525">
              <a:solidFill>
                <a:schemeClr val="tx1"/>
              </a:solidFill>
              <a:miter lim="800000"/>
              <a:headEnd/>
              <a:tailEnd/>
            </a:ln>
          </p:spPr>
          <p:txBody>
            <a:bodyPr wrap="none"/>
            <a:lstStyle/>
            <a:p>
              <a:pPr algn="ctr"/>
              <a:r>
                <a:rPr lang="sv-SE"/>
                <a:t>Context</a:t>
              </a:r>
            </a:p>
          </p:txBody>
        </p:sp>
        <p:sp>
          <p:nvSpPr>
            <p:cNvPr id="8" name="Rectangle 7"/>
            <p:cNvSpPr>
              <a:spLocks noChangeArrowheads="1"/>
            </p:cNvSpPr>
            <p:nvPr/>
          </p:nvSpPr>
          <p:spPr bwMode="auto">
            <a:xfrm>
              <a:off x="1248" y="1632"/>
              <a:ext cx="1296" cy="816"/>
            </a:xfrm>
            <a:prstGeom prst="rect">
              <a:avLst/>
            </a:prstGeom>
            <a:solidFill>
              <a:srgbClr val="C0C0C0"/>
            </a:solidFill>
            <a:ln w="9525">
              <a:solidFill>
                <a:schemeClr val="tx1"/>
              </a:solidFill>
              <a:prstDash val="lgDash"/>
              <a:miter lim="800000"/>
              <a:headEnd/>
              <a:tailEnd/>
            </a:ln>
          </p:spPr>
          <p:txBody>
            <a:bodyPr wrap="none"/>
            <a:lstStyle/>
            <a:p>
              <a:pPr algn="ctr"/>
              <a:r>
                <a:rPr lang="sv-SE"/>
                <a:t>Case</a:t>
              </a:r>
            </a:p>
          </p:txBody>
        </p:sp>
      </p:grpSp>
      <p:grpSp>
        <p:nvGrpSpPr>
          <p:cNvPr id="6" name="Group 50"/>
          <p:cNvGrpSpPr>
            <a:grpSpLocks/>
          </p:cNvGrpSpPr>
          <p:nvPr/>
        </p:nvGrpSpPr>
        <p:grpSpPr bwMode="auto">
          <a:xfrm>
            <a:off x="2143108" y="3876692"/>
            <a:ext cx="2500354" cy="1976470"/>
            <a:chOff x="1152" y="2688"/>
            <a:chExt cx="1488" cy="1152"/>
          </a:xfrm>
        </p:grpSpPr>
        <p:sp>
          <p:nvSpPr>
            <p:cNvPr id="10" name="Rectangle 8"/>
            <p:cNvSpPr>
              <a:spLocks noChangeArrowheads="1"/>
            </p:cNvSpPr>
            <p:nvPr/>
          </p:nvSpPr>
          <p:spPr bwMode="auto">
            <a:xfrm>
              <a:off x="1152" y="2688"/>
              <a:ext cx="1488" cy="1152"/>
            </a:xfrm>
            <a:prstGeom prst="rect">
              <a:avLst/>
            </a:prstGeom>
            <a:solidFill>
              <a:srgbClr val="969696"/>
            </a:solidFill>
            <a:ln w="9525">
              <a:solidFill>
                <a:schemeClr val="tx1"/>
              </a:solidFill>
              <a:miter lim="800000"/>
              <a:headEnd/>
              <a:tailEnd/>
            </a:ln>
          </p:spPr>
          <p:txBody>
            <a:bodyPr wrap="none"/>
            <a:lstStyle/>
            <a:p>
              <a:pPr algn="ctr"/>
              <a:r>
                <a:rPr lang="sv-SE"/>
                <a:t>Context</a:t>
              </a:r>
            </a:p>
          </p:txBody>
        </p:sp>
        <p:sp>
          <p:nvSpPr>
            <p:cNvPr id="11" name="Rectangle 9"/>
            <p:cNvSpPr>
              <a:spLocks noChangeArrowheads="1"/>
            </p:cNvSpPr>
            <p:nvPr/>
          </p:nvSpPr>
          <p:spPr bwMode="auto">
            <a:xfrm>
              <a:off x="1248" y="2976"/>
              <a:ext cx="1296" cy="816"/>
            </a:xfrm>
            <a:prstGeom prst="rect">
              <a:avLst/>
            </a:prstGeom>
            <a:solidFill>
              <a:srgbClr val="C0C0C0"/>
            </a:solidFill>
            <a:ln w="9525">
              <a:solidFill>
                <a:schemeClr val="tx1"/>
              </a:solidFill>
              <a:prstDash val="lgDash"/>
              <a:miter lim="800000"/>
              <a:headEnd/>
              <a:tailEnd/>
            </a:ln>
          </p:spPr>
          <p:txBody>
            <a:bodyPr wrap="none"/>
            <a:lstStyle/>
            <a:p>
              <a:pPr algn="ctr"/>
              <a:r>
                <a:rPr lang="sv-SE"/>
                <a:t>Case</a:t>
              </a:r>
            </a:p>
          </p:txBody>
        </p:sp>
        <p:sp>
          <p:nvSpPr>
            <p:cNvPr id="12" name="Rectangle 10"/>
            <p:cNvSpPr>
              <a:spLocks noChangeArrowheads="1"/>
            </p:cNvSpPr>
            <p:nvPr/>
          </p:nvSpPr>
          <p:spPr bwMode="auto">
            <a:xfrm>
              <a:off x="1296" y="3264"/>
              <a:ext cx="576" cy="336"/>
            </a:xfrm>
            <a:prstGeom prst="rect">
              <a:avLst/>
            </a:prstGeom>
            <a:solidFill>
              <a:srgbClr val="FFFFFF"/>
            </a:solidFill>
            <a:ln w="9525">
              <a:solidFill>
                <a:schemeClr val="tx1"/>
              </a:solidFill>
              <a:miter lim="800000"/>
              <a:headEnd/>
              <a:tailEnd/>
            </a:ln>
          </p:spPr>
          <p:txBody>
            <a:bodyPr wrap="none"/>
            <a:lstStyle/>
            <a:p>
              <a:pPr algn="ctr"/>
              <a:r>
                <a:rPr lang="sv-SE" sz="1000"/>
                <a:t>Embedded</a:t>
              </a:r>
            </a:p>
            <a:p>
              <a:pPr algn="ctr"/>
              <a:r>
                <a:rPr lang="sv-SE" sz="1000"/>
                <a:t>Unit of </a:t>
              </a:r>
            </a:p>
            <a:p>
              <a:pPr algn="ctr"/>
              <a:r>
                <a:rPr lang="sv-SE" sz="1000"/>
                <a:t>Analysis 1</a:t>
              </a:r>
            </a:p>
          </p:txBody>
        </p:sp>
        <p:sp>
          <p:nvSpPr>
            <p:cNvPr id="13" name="Rectangle 11"/>
            <p:cNvSpPr>
              <a:spLocks noChangeArrowheads="1"/>
            </p:cNvSpPr>
            <p:nvPr/>
          </p:nvSpPr>
          <p:spPr bwMode="auto">
            <a:xfrm>
              <a:off x="1920" y="3264"/>
              <a:ext cx="576" cy="336"/>
            </a:xfrm>
            <a:prstGeom prst="rect">
              <a:avLst/>
            </a:prstGeom>
            <a:solidFill>
              <a:srgbClr val="FFFFFF"/>
            </a:solidFill>
            <a:ln w="9525">
              <a:solidFill>
                <a:schemeClr val="tx1"/>
              </a:solidFill>
              <a:miter lim="800000"/>
              <a:headEnd/>
              <a:tailEnd/>
            </a:ln>
          </p:spPr>
          <p:txBody>
            <a:bodyPr wrap="none"/>
            <a:lstStyle/>
            <a:p>
              <a:pPr algn="ctr"/>
              <a:r>
                <a:rPr lang="sv-SE" sz="1000"/>
                <a:t>Embedded</a:t>
              </a:r>
            </a:p>
            <a:p>
              <a:pPr algn="ctr"/>
              <a:r>
                <a:rPr lang="sv-SE" sz="1000"/>
                <a:t>Unit of </a:t>
              </a:r>
            </a:p>
            <a:p>
              <a:pPr algn="ctr"/>
              <a:r>
                <a:rPr lang="sv-SE" sz="1000"/>
                <a:t>Analysis 2</a:t>
              </a:r>
            </a:p>
          </p:txBody>
        </p:sp>
      </p:grpSp>
      <p:grpSp>
        <p:nvGrpSpPr>
          <p:cNvPr id="9" name="Group 52"/>
          <p:cNvGrpSpPr>
            <a:grpSpLocks/>
          </p:cNvGrpSpPr>
          <p:nvPr/>
        </p:nvGrpSpPr>
        <p:grpSpPr bwMode="auto">
          <a:xfrm>
            <a:off x="5195910" y="1514492"/>
            <a:ext cx="2590800" cy="1981200"/>
            <a:chOff x="2880" y="1296"/>
            <a:chExt cx="1632" cy="1248"/>
          </a:xfrm>
        </p:grpSpPr>
        <p:sp>
          <p:nvSpPr>
            <p:cNvPr id="15" name="Rectangle 14"/>
            <p:cNvSpPr>
              <a:spLocks noChangeArrowheads="1"/>
            </p:cNvSpPr>
            <p:nvPr/>
          </p:nvSpPr>
          <p:spPr bwMode="auto">
            <a:xfrm>
              <a:off x="2880" y="1296"/>
              <a:ext cx="768" cy="576"/>
            </a:xfrm>
            <a:prstGeom prst="rect">
              <a:avLst/>
            </a:prstGeom>
            <a:solidFill>
              <a:srgbClr val="969696"/>
            </a:solidFill>
            <a:ln w="9525">
              <a:solidFill>
                <a:schemeClr val="tx1"/>
              </a:solidFill>
              <a:miter lim="800000"/>
              <a:headEnd/>
              <a:tailEnd/>
            </a:ln>
          </p:spPr>
          <p:txBody>
            <a:bodyPr wrap="none"/>
            <a:lstStyle/>
            <a:p>
              <a:pPr algn="ctr"/>
              <a:r>
                <a:rPr lang="sv-SE" sz="1000"/>
                <a:t>Context</a:t>
              </a:r>
            </a:p>
          </p:txBody>
        </p:sp>
        <p:sp>
          <p:nvSpPr>
            <p:cNvPr id="16" name="Rectangle 15"/>
            <p:cNvSpPr>
              <a:spLocks noChangeArrowheads="1"/>
            </p:cNvSpPr>
            <p:nvPr/>
          </p:nvSpPr>
          <p:spPr bwMode="auto">
            <a:xfrm>
              <a:off x="2928" y="1440"/>
              <a:ext cx="669" cy="408"/>
            </a:xfrm>
            <a:prstGeom prst="rect">
              <a:avLst/>
            </a:prstGeom>
            <a:solidFill>
              <a:srgbClr val="C0C0C0"/>
            </a:solidFill>
            <a:ln w="9525">
              <a:solidFill>
                <a:schemeClr val="tx1"/>
              </a:solidFill>
              <a:prstDash val="lgDash"/>
              <a:miter lim="800000"/>
              <a:headEnd/>
              <a:tailEnd/>
            </a:ln>
          </p:spPr>
          <p:txBody>
            <a:bodyPr wrap="none"/>
            <a:lstStyle/>
            <a:p>
              <a:pPr algn="ctr"/>
              <a:r>
                <a:rPr lang="sv-SE" sz="1000"/>
                <a:t>Case</a:t>
              </a:r>
            </a:p>
          </p:txBody>
        </p:sp>
        <p:sp>
          <p:nvSpPr>
            <p:cNvPr id="17" name="Rectangle 16"/>
            <p:cNvSpPr>
              <a:spLocks noChangeArrowheads="1"/>
            </p:cNvSpPr>
            <p:nvPr/>
          </p:nvSpPr>
          <p:spPr bwMode="auto">
            <a:xfrm>
              <a:off x="3744" y="1296"/>
              <a:ext cx="768" cy="576"/>
            </a:xfrm>
            <a:prstGeom prst="rect">
              <a:avLst/>
            </a:prstGeom>
            <a:solidFill>
              <a:srgbClr val="969696"/>
            </a:solidFill>
            <a:ln w="9525">
              <a:solidFill>
                <a:schemeClr val="tx1"/>
              </a:solidFill>
              <a:miter lim="800000"/>
              <a:headEnd/>
              <a:tailEnd/>
            </a:ln>
          </p:spPr>
          <p:txBody>
            <a:bodyPr wrap="none"/>
            <a:lstStyle/>
            <a:p>
              <a:pPr algn="ctr"/>
              <a:r>
                <a:rPr lang="sv-SE" sz="1000"/>
                <a:t>Context</a:t>
              </a:r>
            </a:p>
          </p:txBody>
        </p:sp>
        <p:sp>
          <p:nvSpPr>
            <p:cNvPr id="18" name="Rectangle 17"/>
            <p:cNvSpPr>
              <a:spLocks noChangeArrowheads="1"/>
            </p:cNvSpPr>
            <p:nvPr/>
          </p:nvSpPr>
          <p:spPr bwMode="auto">
            <a:xfrm>
              <a:off x="3792" y="1440"/>
              <a:ext cx="669" cy="408"/>
            </a:xfrm>
            <a:prstGeom prst="rect">
              <a:avLst/>
            </a:prstGeom>
            <a:solidFill>
              <a:srgbClr val="C0C0C0"/>
            </a:solidFill>
            <a:ln w="9525">
              <a:solidFill>
                <a:schemeClr val="tx1"/>
              </a:solidFill>
              <a:prstDash val="lgDash"/>
              <a:miter lim="800000"/>
              <a:headEnd/>
              <a:tailEnd/>
            </a:ln>
          </p:spPr>
          <p:txBody>
            <a:bodyPr wrap="none"/>
            <a:lstStyle/>
            <a:p>
              <a:pPr algn="ctr"/>
              <a:r>
                <a:rPr lang="sv-SE" sz="1000"/>
                <a:t>Case</a:t>
              </a:r>
            </a:p>
          </p:txBody>
        </p:sp>
        <p:sp>
          <p:nvSpPr>
            <p:cNvPr id="19" name="Rectangle 18"/>
            <p:cNvSpPr>
              <a:spLocks noChangeArrowheads="1"/>
            </p:cNvSpPr>
            <p:nvPr/>
          </p:nvSpPr>
          <p:spPr bwMode="auto">
            <a:xfrm>
              <a:off x="2880" y="1968"/>
              <a:ext cx="768" cy="576"/>
            </a:xfrm>
            <a:prstGeom prst="rect">
              <a:avLst/>
            </a:prstGeom>
            <a:solidFill>
              <a:srgbClr val="969696"/>
            </a:solidFill>
            <a:ln w="9525">
              <a:solidFill>
                <a:schemeClr val="tx1"/>
              </a:solidFill>
              <a:miter lim="800000"/>
              <a:headEnd/>
              <a:tailEnd/>
            </a:ln>
          </p:spPr>
          <p:txBody>
            <a:bodyPr wrap="none"/>
            <a:lstStyle/>
            <a:p>
              <a:pPr algn="ctr"/>
              <a:r>
                <a:rPr lang="sv-SE" sz="1000"/>
                <a:t>Context</a:t>
              </a:r>
            </a:p>
          </p:txBody>
        </p:sp>
        <p:sp>
          <p:nvSpPr>
            <p:cNvPr id="20" name="Rectangle 19"/>
            <p:cNvSpPr>
              <a:spLocks noChangeArrowheads="1"/>
            </p:cNvSpPr>
            <p:nvPr/>
          </p:nvSpPr>
          <p:spPr bwMode="auto">
            <a:xfrm>
              <a:off x="2928" y="2112"/>
              <a:ext cx="669" cy="408"/>
            </a:xfrm>
            <a:prstGeom prst="rect">
              <a:avLst/>
            </a:prstGeom>
            <a:solidFill>
              <a:srgbClr val="C0C0C0"/>
            </a:solidFill>
            <a:ln w="9525">
              <a:solidFill>
                <a:schemeClr val="tx1"/>
              </a:solidFill>
              <a:prstDash val="lgDash"/>
              <a:miter lim="800000"/>
              <a:headEnd/>
              <a:tailEnd/>
            </a:ln>
          </p:spPr>
          <p:txBody>
            <a:bodyPr wrap="none"/>
            <a:lstStyle/>
            <a:p>
              <a:pPr algn="ctr"/>
              <a:r>
                <a:rPr lang="sv-SE" sz="1000"/>
                <a:t>Case</a:t>
              </a:r>
            </a:p>
          </p:txBody>
        </p:sp>
        <p:sp>
          <p:nvSpPr>
            <p:cNvPr id="21" name="Rectangle 20"/>
            <p:cNvSpPr>
              <a:spLocks noChangeArrowheads="1"/>
            </p:cNvSpPr>
            <p:nvPr/>
          </p:nvSpPr>
          <p:spPr bwMode="auto">
            <a:xfrm>
              <a:off x="3744" y="1968"/>
              <a:ext cx="768" cy="576"/>
            </a:xfrm>
            <a:prstGeom prst="rect">
              <a:avLst/>
            </a:prstGeom>
            <a:solidFill>
              <a:srgbClr val="969696"/>
            </a:solidFill>
            <a:ln w="9525">
              <a:solidFill>
                <a:schemeClr val="tx1"/>
              </a:solidFill>
              <a:miter lim="800000"/>
              <a:headEnd/>
              <a:tailEnd/>
            </a:ln>
          </p:spPr>
          <p:txBody>
            <a:bodyPr wrap="none"/>
            <a:lstStyle/>
            <a:p>
              <a:pPr algn="ctr"/>
              <a:r>
                <a:rPr lang="sv-SE" sz="1000"/>
                <a:t>Context</a:t>
              </a:r>
            </a:p>
          </p:txBody>
        </p:sp>
        <p:sp>
          <p:nvSpPr>
            <p:cNvPr id="22" name="Rectangle 21"/>
            <p:cNvSpPr>
              <a:spLocks noChangeArrowheads="1"/>
            </p:cNvSpPr>
            <p:nvPr/>
          </p:nvSpPr>
          <p:spPr bwMode="auto">
            <a:xfrm>
              <a:off x="3792" y="2112"/>
              <a:ext cx="669" cy="408"/>
            </a:xfrm>
            <a:prstGeom prst="rect">
              <a:avLst/>
            </a:prstGeom>
            <a:solidFill>
              <a:srgbClr val="C0C0C0"/>
            </a:solidFill>
            <a:ln w="9525">
              <a:solidFill>
                <a:schemeClr val="tx1"/>
              </a:solidFill>
              <a:prstDash val="lgDash"/>
              <a:miter lim="800000"/>
              <a:headEnd/>
              <a:tailEnd/>
            </a:ln>
          </p:spPr>
          <p:txBody>
            <a:bodyPr wrap="none"/>
            <a:lstStyle/>
            <a:p>
              <a:pPr algn="ctr"/>
              <a:r>
                <a:rPr lang="sv-SE" sz="1000"/>
                <a:t>Case</a:t>
              </a:r>
            </a:p>
          </p:txBody>
        </p:sp>
      </p:grpSp>
      <p:grpSp>
        <p:nvGrpSpPr>
          <p:cNvPr id="14" name="Group 53"/>
          <p:cNvGrpSpPr>
            <a:grpSpLocks/>
          </p:cNvGrpSpPr>
          <p:nvPr/>
        </p:nvGrpSpPr>
        <p:grpSpPr bwMode="auto">
          <a:xfrm>
            <a:off x="5195910" y="3876692"/>
            <a:ext cx="2590800" cy="1981200"/>
            <a:chOff x="2880" y="2688"/>
            <a:chExt cx="1632" cy="1248"/>
          </a:xfrm>
        </p:grpSpPr>
        <p:sp>
          <p:nvSpPr>
            <p:cNvPr id="24" name="Rectangle 26"/>
            <p:cNvSpPr>
              <a:spLocks noChangeArrowheads="1"/>
            </p:cNvSpPr>
            <p:nvPr/>
          </p:nvSpPr>
          <p:spPr bwMode="auto">
            <a:xfrm>
              <a:off x="2880" y="2688"/>
              <a:ext cx="768" cy="576"/>
            </a:xfrm>
            <a:prstGeom prst="rect">
              <a:avLst/>
            </a:prstGeom>
            <a:solidFill>
              <a:srgbClr val="969696"/>
            </a:solidFill>
            <a:ln w="9525">
              <a:solidFill>
                <a:schemeClr val="tx1"/>
              </a:solidFill>
              <a:miter lim="800000"/>
              <a:headEnd/>
              <a:tailEnd/>
            </a:ln>
          </p:spPr>
          <p:txBody>
            <a:bodyPr wrap="none"/>
            <a:lstStyle/>
            <a:p>
              <a:pPr algn="ctr"/>
              <a:r>
                <a:rPr lang="sv-SE" sz="1000"/>
                <a:t>Context</a:t>
              </a:r>
            </a:p>
          </p:txBody>
        </p:sp>
        <p:sp>
          <p:nvSpPr>
            <p:cNvPr id="25" name="Rectangle 27"/>
            <p:cNvSpPr>
              <a:spLocks noChangeArrowheads="1"/>
            </p:cNvSpPr>
            <p:nvPr/>
          </p:nvSpPr>
          <p:spPr bwMode="auto">
            <a:xfrm>
              <a:off x="2928" y="2832"/>
              <a:ext cx="669" cy="408"/>
            </a:xfrm>
            <a:prstGeom prst="rect">
              <a:avLst/>
            </a:prstGeom>
            <a:solidFill>
              <a:srgbClr val="C0C0C0"/>
            </a:solidFill>
            <a:ln w="9525">
              <a:solidFill>
                <a:schemeClr val="tx1"/>
              </a:solidFill>
              <a:prstDash val="lgDash"/>
              <a:miter lim="800000"/>
              <a:headEnd/>
              <a:tailEnd/>
            </a:ln>
          </p:spPr>
          <p:txBody>
            <a:bodyPr wrap="none"/>
            <a:lstStyle/>
            <a:p>
              <a:pPr algn="ctr"/>
              <a:r>
                <a:rPr lang="sv-SE" sz="1000"/>
                <a:t>Case</a:t>
              </a:r>
            </a:p>
          </p:txBody>
        </p:sp>
        <p:sp>
          <p:nvSpPr>
            <p:cNvPr id="26" name="Rectangle 28"/>
            <p:cNvSpPr>
              <a:spLocks noChangeArrowheads="1"/>
            </p:cNvSpPr>
            <p:nvPr/>
          </p:nvSpPr>
          <p:spPr bwMode="auto">
            <a:xfrm>
              <a:off x="3744" y="2688"/>
              <a:ext cx="768" cy="576"/>
            </a:xfrm>
            <a:prstGeom prst="rect">
              <a:avLst/>
            </a:prstGeom>
            <a:solidFill>
              <a:srgbClr val="969696"/>
            </a:solidFill>
            <a:ln w="9525">
              <a:solidFill>
                <a:schemeClr val="tx1"/>
              </a:solidFill>
              <a:miter lim="800000"/>
              <a:headEnd/>
              <a:tailEnd/>
            </a:ln>
          </p:spPr>
          <p:txBody>
            <a:bodyPr wrap="none"/>
            <a:lstStyle/>
            <a:p>
              <a:pPr algn="ctr"/>
              <a:r>
                <a:rPr lang="sv-SE" sz="1000"/>
                <a:t>Context</a:t>
              </a:r>
            </a:p>
          </p:txBody>
        </p:sp>
        <p:sp>
          <p:nvSpPr>
            <p:cNvPr id="27" name="Rectangle 29"/>
            <p:cNvSpPr>
              <a:spLocks noChangeArrowheads="1"/>
            </p:cNvSpPr>
            <p:nvPr/>
          </p:nvSpPr>
          <p:spPr bwMode="auto">
            <a:xfrm>
              <a:off x="3792" y="2832"/>
              <a:ext cx="669" cy="408"/>
            </a:xfrm>
            <a:prstGeom prst="rect">
              <a:avLst/>
            </a:prstGeom>
            <a:solidFill>
              <a:srgbClr val="C0C0C0"/>
            </a:solidFill>
            <a:ln w="9525">
              <a:solidFill>
                <a:schemeClr val="tx1"/>
              </a:solidFill>
              <a:prstDash val="lgDash"/>
              <a:miter lim="800000"/>
              <a:headEnd/>
              <a:tailEnd/>
            </a:ln>
          </p:spPr>
          <p:txBody>
            <a:bodyPr wrap="none"/>
            <a:lstStyle/>
            <a:p>
              <a:pPr algn="ctr"/>
              <a:r>
                <a:rPr lang="sv-SE" sz="1000"/>
                <a:t>Case</a:t>
              </a:r>
            </a:p>
          </p:txBody>
        </p:sp>
        <p:sp>
          <p:nvSpPr>
            <p:cNvPr id="28" name="Rectangle 30"/>
            <p:cNvSpPr>
              <a:spLocks noChangeArrowheads="1"/>
            </p:cNvSpPr>
            <p:nvPr/>
          </p:nvSpPr>
          <p:spPr bwMode="auto">
            <a:xfrm>
              <a:off x="2880" y="3360"/>
              <a:ext cx="768" cy="576"/>
            </a:xfrm>
            <a:prstGeom prst="rect">
              <a:avLst/>
            </a:prstGeom>
            <a:solidFill>
              <a:srgbClr val="969696"/>
            </a:solidFill>
            <a:ln w="9525">
              <a:solidFill>
                <a:schemeClr val="tx1"/>
              </a:solidFill>
              <a:miter lim="800000"/>
              <a:headEnd/>
              <a:tailEnd/>
            </a:ln>
          </p:spPr>
          <p:txBody>
            <a:bodyPr wrap="none"/>
            <a:lstStyle/>
            <a:p>
              <a:pPr algn="ctr"/>
              <a:r>
                <a:rPr lang="sv-SE" sz="1000"/>
                <a:t>Context</a:t>
              </a:r>
            </a:p>
          </p:txBody>
        </p:sp>
        <p:sp>
          <p:nvSpPr>
            <p:cNvPr id="29" name="Rectangle 31"/>
            <p:cNvSpPr>
              <a:spLocks noChangeArrowheads="1"/>
            </p:cNvSpPr>
            <p:nvPr/>
          </p:nvSpPr>
          <p:spPr bwMode="auto">
            <a:xfrm>
              <a:off x="2928" y="3504"/>
              <a:ext cx="669" cy="408"/>
            </a:xfrm>
            <a:prstGeom prst="rect">
              <a:avLst/>
            </a:prstGeom>
            <a:solidFill>
              <a:srgbClr val="C0C0C0"/>
            </a:solidFill>
            <a:ln w="9525">
              <a:solidFill>
                <a:schemeClr val="tx1"/>
              </a:solidFill>
              <a:prstDash val="lgDash"/>
              <a:miter lim="800000"/>
              <a:headEnd/>
              <a:tailEnd/>
            </a:ln>
          </p:spPr>
          <p:txBody>
            <a:bodyPr wrap="none"/>
            <a:lstStyle/>
            <a:p>
              <a:pPr algn="ctr"/>
              <a:r>
                <a:rPr lang="sv-SE" sz="1000"/>
                <a:t>Case</a:t>
              </a:r>
            </a:p>
          </p:txBody>
        </p:sp>
        <p:sp>
          <p:nvSpPr>
            <p:cNvPr id="30" name="Rectangle 32"/>
            <p:cNvSpPr>
              <a:spLocks noChangeArrowheads="1"/>
            </p:cNvSpPr>
            <p:nvPr/>
          </p:nvSpPr>
          <p:spPr bwMode="auto">
            <a:xfrm>
              <a:off x="3744" y="3360"/>
              <a:ext cx="768" cy="576"/>
            </a:xfrm>
            <a:prstGeom prst="rect">
              <a:avLst/>
            </a:prstGeom>
            <a:solidFill>
              <a:srgbClr val="969696"/>
            </a:solidFill>
            <a:ln w="9525">
              <a:solidFill>
                <a:schemeClr val="tx1"/>
              </a:solidFill>
              <a:miter lim="800000"/>
              <a:headEnd/>
              <a:tailEnd/>
            </a:ln>
          </p:spPr>
          <p:txBody>
            <a:bodyPr wrap="none"/>
            <a:lstStyle/>
            <a:p>
              <a:pPr algn="ctr"/>
              <a:r>
                <a:rPr lang="sv-SE" sz="1000"/>
                <a:t>Context</a:t>
              </a:r>
            </a:p>
          </p:txBody>
        </p:sp>
        <p:sp>
          <p:nvSpPr>
            <p:cNvPr id="31" name="Rectangle 33"/>
            <p:cNvSpPr>
              <a:spLocks noChangeArrowheads="1"/>
            </p:cNvSpPr>
            <p:nvPr/>
          </p:nvSpPr>
          <p:spPr bwMode="auto">
            <a:xfrm>
              <a:off x="3792" y="3504"/>
              <a:ext cx="669" cy="408"/>
            </a:xfrm>
            <a:prstGeom prst="rect">
              <a:avLst/>
            </a:prstGeom>
            <a:solidFill>
              <a:srgbClr val="C0C0C0"/>
            </a:solidFill>
            <a:ln w="9525">
              <a:solidFill>
                <a:schemeClr val="tx1"/>
              </a:solidFill>
              <a:prstDash val="lgDash"/>
              <a:miter lim="800000"/>
              <a:headEnd/>
              <a:tailEnd/>
            </a:ln>
          </p:spPr>
          <p:txBody>
            <a:bodyPr wrap="none"/>
            <a:lstStyle/>
            <a:p>
              <a:pPr algn="ctr"/>
              <a:r>
                <a:rPr lang="sv-SE" sz="1000"/>
                <a:t>Case</a:t>
              </a:r>
            </a:p>
          </p:txBody>
        </p:sp>
        <p:sp>
          <p:nvSpPr>
            <p:cNvPr id="32" name="Rectangle 34"/>
            <p:cNvSpPr>
              <a:spLocks noChangeArrowheads="1"/>
            </p:cNvSpPr>
            <p:nvPr/>
          </p:nvSpPr>
          <p:spPr bwMode="auto">
            <a:xfrm>
              <a:off x="2982" y="3018"/>
              <a:ext cx="240" cy="192"/>
            </a:xfrm>
            <a:prstGeom prst="rect">
              <a:avLst/>
            </a:prstGeom>
            <a:solidFill>
              <a:srgbClr val="FFFFFF"/>
            </a:solidFill>
            <a:ln w="9525">
              <a:solidFill>
                <a:schemeClr val="tx1"/>
              </a:solidFill>
              <a:miter lim="800000"/>
              <a:headEnd/>
              <a:tailEnd/>
            </a:ln>
          </p:spPr>
          <p:txBody>
            <a:bodyPr wrap="none"/>
            <a:lstStyle/>
            <a:p>
              <a:pPr algn="ctr"/>
              <a:r>
                <a:rPr lang="sv-SE" sz="800"/>
                <a:t>U1</a:t>
              </a:r>
            </a:p>
          </p:txBody>
        </p:sp>
        <p:sp>
          <p:nvSpPr>
            <p:cNvPr id="33" name="Rectangle 35"/>
            <p:cNvSpPr>
              <a:spLocks noChangeArrowheads="1"/>
            </p:cNvSpPr>
            <p:nvPr/>
          </p:nvSpPr>
          <p:spPr bwMode="auto">
            <a:xfrm>
              <a:off x="3312" y="3024"/>
              <a:ext cx="240" cy="192"/>
            </a:xfrm>
            <a:prstGeom prst="rect">
              <a:avLst/>
            </a:prstGeom>
            <a:solidFill>
              <a:srgbClr val="FFFFFF"/>
            </a:solidFill>
            <a:ln w="9525">
              <a:solidFill>
                <a:schemeClr val="tx1"/>
              </a:solidFill>
              <a:miter lim="800000"/>
              <a:headEnd/>
              <a:tailEnd/>
            </a:ln>
          </p:spPr>
          <p:txBody>
            <a:bodyPr wrap="none"/>
            <a:lstStyle/>
            <a:p>
              <a:pPr algn="ctr"/>
              <a:r>
                <a:rPr lang="sv-SE" sz="800"/>
                <a:t>U2</a:t>
              </a:r>
            </a:p>
          </p:txBody>
        </p:sp>
        <p:sp>
          <p:nvSpPr>
            <p:cNvPr id="34" name="Rectangle 40"/>
            <p:cNvSpPr>
              <a:spLocks noChangeArrowheads="1"/>
            </p:cNvSpPr>
            <p:nvPr/>
          </p:nvSpPr>
          <p:spPr bwMode="auto">
            <a:xfrm>
              <a:off x="2982" y="3690"/>
              <a:ext cx="240" cy="192"/>
            </a:xfrm>
            <a:prstGeom prst="rect">
              <a:avLst/>
            </a:prstGeom>
            <a:solidFill>
              <a:srgbClr val="FFFFFF"/>
            </a:solidFill>
            <a:ln w="9525">
              <a:solidFill>
                <a:schemeClr val="tx1"/>
              </a:solidFill>
              <a:miter lim="800000"/>
              <a:headEnd/>
              <a:tailEnd/>
            </a:ln>
          </p:spPr>
          <p:txBody>
            <a:bodyPr wrap="none"/>
            <a:lstStyle/>
            <a:p>
              <a:pPr algn="ctr"/>
              <a:r>
                <a:rPr lang="sv-SE" sz="800"/>
                <a:t>U1</a:t>
              </a:r>
            </a:p>
          </p:txBody>
        </p:sp>
        <p:sp>
          <p:nvSpPr>
            <p:cNvPr id="35" name="Rectangle 41"/>
            <p:cNvSpPr>
              <a:spLocks noChangeArrowheads="1"/>
            </p:cNvSpPr>
            <p:nvPr/>
          </p:nvSpPr>
          <p:spPr bwMode="auto">
            <a:xfrm>
              <a:off x="3312" y="3696"/>
              <a:ext cx="240" cy="192"/>
            </a:xfrm>
            <a:prstGeom prst="rect">
              <a:avLst/>
            </a:prstGeom>
            <a:solidFill>
              <a:srgbClr val="FFFFFF"/>
            </a:solidFill>
            <a:ln w="9525">
              <a:solidFill>
                <a:schemeClr val="tx1"/>
              </a:solidFill>
              <a:miter lim="800000"/>
              <a:headEnd/>
              <a:tailEnd/>
            </a:ln>
          </p:spPr>
          <p:txBody>
            <a:bodyPr wrap="none"/>
            <a:lstStyle/>
            <a:p>
              <a:pPr algn="ctr"/>
              <a:r>
                <a:rPr lang="sv-SE" sz="800"/>
                <a:t>U2</a:t>
              </a:r>
            </a:p>
          </p:txBody>
        </p:sp>
        <p:sp>
          <p:nvSpPr>
            <p:cNvPr id="36" name="Rectangle 42"/>
            <p:cNvSpPr>
              <a:spLocks noChangeArrowheads="1"/>
            </p:cNvSpPr>
            <p:nvPr/>
          </p:nvSpPr>
          <p:spPr bwMode="auto">
            <a:xfrm>
              <a:off x="3846" y="3024"/>
              <a:ext cx="240" cy="192"/>
            </a:xfrm>
            <a:prstGeom prst="rect">
              <a:avLst/>
            </a:prstGeom>
            <a:solidFill>
              <a:srgbClr val="FFFFFF"/>
            </a:solidFill>
            <a:ln w="9525">
              <a:solidFill>
                <a:schemeClr val="tx1"/>
              </a:solidFill>
              <a:miter lim="800000"/>
              <a:headEnd/>
              <a:tailEnd/>
            </a:ln>
          </p:spPr>
          <p:txBody>
            <a:bodyPr wrap="none"/>
            <a:lstStyle/>
            <a:p>
              <a:pPr algn="ctr"/>
              <a:r>
                <a:rPr lang="sv-SE" sz="800"/>
                <a:t>U1</a:t>
              </a:r>
            </a:p>
          </p:txBody>
        </p:sp>
        <p:sp>
          <p:nvSpPr>
            <p:cNvPr id="37" name="Rectangle 43"/>
            <p:cNvSpPr>
              <a:spLocks noChangeArrowheads="1"/>
            </p:cNvSpPr>
            <p:nvPr/>
          </p:nvSpPr>
          <p:spPr bwMode="auto">
            <a:xfrm>
              <a:off x="4176" y="3030"/>
              <a:ext cx="240" cy="192"/>
            </a:xfrm>
            <a:prstGeom prst="rect">
              <a:avLst/>
            </a:prstGeom>
            <a:solidFill>
              <a:srgbClr val="FFFFFF"/>
            </a:solidFill>
            <a:ln w="9525">
              <a:solidFill>
                <a:schemeClr val="tx1"/>
              </a:solidFill>
              <a:miter lim="800000"/>
              <a:headEnd/>
              <a:tailEnd/>
            </a:ln>
          </p:spPr>
          <p:txBody>
            <a:bodyPr wrap="none"/>
            <a:lstStyle/>
            <a:p>
              <a:pPr algn="ctr"/>
              <a:r>
                <a:rPr lang="sv-SE" sz="800"/>
                <a:t>U2</a:t>
              </a:r>
            </a:p>
          </p:txBody>
        </p:sp>
        <p:sp>
          <p:nvSpPr>
            <p:cNvPr id="38" name="Rectangle 44"/>
            <p:cNvSpPr>
              <a:spLocks noChangeArrowheads="1"/>
            </p:cNvSpPr>
            <p:nvPr/>
          </p:nvSpPr>
          <p:spPr bwMode="auto">
            <a:xfrm>
              <a:off x="3846" y="3696"/>
              <a:ext cx="240" cy="192"/>
            </a:xfrm>
            <a:prstGeom prst="rect">
              <a:avLst/>
            </a:prstGeom>
            <a:solidFill>
              <a:srgbClr val="FFFFFF"/>
            </a:solidFill>
            <a:ln w="9525">
              <a:solidFill>
                <a:schemeClr val="tx1"/>
              </a:solidFill>
              <a:miter lim="800000"/>
              <a:headEnd/>
              <a:tailEnd/>
            </a:ln>
          </p:spPr>
          <p:txBody>
            <a:bodyPr wrap="none"/>
            <a:lstStyle/>
            <a:p>
              <a:pPr algn="ctr"/>
              <a:r>
                <a:rPr lang="sv-SE" sz="800"/>
                <a:t>U1</a:t>
              </a:r>
            </a:p>
          </p:txBody>
        </p:sp>
        <p:sp>
          <p:nvSpPr>
            <p:cNvPr id="39" name="Rectangle 45"/>
            <p:cNvSpPr>
              <a:spLocks noChangeArrowheads="1"/>
            </p:cNvSpPr>
            <p:nvPr/>
          </p:nvSpPr>
          <p:spPr bwMode="auto">
            <a:xfrm>
              <a:off x="4176" y="3702"/>
              <a:ext cx="240" cy="192"/>
            </a:xfrm>
            <a:prstGeom prst="rect">
              <a:avLst/>
            </a:prstGeom>
            <a:solidFill>
              <a:srgbClr val="FFFFFF"/>
            </a:solidFill>
            <a:ln w="9525">
              <a:solidFill>
                <a:schemeClr val="tx1"/>
              </a:solidFill>
              <a:miter lim="800000"/>
              <a:headEnd/>
              <a:tailEnd/>
            </a:ln>
          </p:spPr>
          <p:txBody>
            <a:bodyPr wrap="none"/>
            <a:lstStyle/>
            <a:p>
              <a:pPr algn="ctr"/>
              <a:r>
                <a:rPr lang="sv-SE" sz="800"/>
                <a:t>U2</a:t>
              </a:r>
            </a:p>
          </p:txBody>
        </p:sp>
      </p:grpSp>
      <p:sp>
        <p:nvSpPr>
          <p:cNvPr id="40" name="Text Box 46"/>
          <p:cNvSpPr txBox="1">
            <a:spLocks noChangeArrowheads="1"/>
          </p:cNvSpPr>
          <p:nvPr/>
        </p:nvSpPr>
        <p:spPr bwMode="auto">
          <a:xfrm>
            <a:off x="571472" y="4400118"/>
            <a:ext cx="1439818" cy="830997"/>
          </a:xfrm>
          <a:prstGeom prst="rect">
            <a:avLst/>
          </a:prstGeom>
          <a:noFill/>
          <a:ln w="9525">
            <a:noFill/>
            <a:miter lim="800000"/>
            <a:headEnd/>
            <a:tailEnd/>
          </a:ln>
        </p:spPr>
        <p:txBody>
          <a:bodyPr wrap="none">
            <a:spAutoFit/>
          </a:bodyPr>
          <a:lstStyle/>
          <a:p>
            <a:r>
              <a:rPr lang="sv-SE" sz="1600" dirty="0"/>
              <a:t>Embedded</a:t>
            </a:r>
          </a:p>
          <a:p>
            <a:r>
              <a:rPr lang="sv-SE" sz="1600" dirty="0"/>
              <a:t>(multiple units </a:t>
            </a:r>
          </a:p>
          <a:p>
            <a:r>
              <a:rPr lang="sv-SE" sz="1600" dirty="0"/>
              <a:t>of analysis)</a:t>
            </a:r>
          </a:p>
        </p:txBody>
      </p:sp>
      <p:sp>
        <p:nvSpPr>
          <p:cNvPr id="41" name="Text Box 47"/>
          <p:cNvSpPr txBox="1">
            <a:spLocks noChangeArrowheads="1"/>
          </p:cNvSpPr>
          <p:nvPr/>
        </p:nvSpPr>
        <p:spPr bwMode="auto">
          <a:xfrm>
            <a:off x="571472" y="2138386"/>
            <a:ext cx="1214446" cy="830997"/>
          </a:xfrm>
          <a:prstGeom prst="rect">
            <a:avLst/>
          </a:prstGeom>
          <a:noFill/>
          <a:ln w="9525">
            <a:noFill/>
            <a:miter lim="800000"/>
            <a:headEnd/>
            <a:tailEnd/>
          </a:ln>
        </p:spPr>
        <p:txBody>
          <a:bodyPr wrap="square">
            <a:spAutoFit/>
          </a:bodyPr>
          <a:lstStyle/>
          <a:p>
            <a:r>
              <a:rPr lang="sv-SE" sz="1600" dirty="0"/>
              <a:t>Holistic</a:t>
            </a:r>
          </a:p>
          <a:p>
            <a:r>
              <a:rPr lang="sv-SE" sz="1600" dirty="0"/>
              <a:t>(single unit</a:t>
            </a:r>
          </a:p>
          <a:p>
            <a:r>
              <a:rPr lang="sv-SE" sz="1600" dirty="0"/>
              <a:t>of analysis)</a:t>
            </a:r>
          </a:p>
        </p:txBody>
      </p:sp>
      <p:sp>
        <p:nvSpPr>
          <p:cNvPr id="42" name="Text Box 48"/>
          <p:cNvSpPr txBox="1">
            <a:spLocks noChangeArrowheads="1"/>
          </p:cNvSpPr>
          <p:nvPr/>
        </p:nvSpPr>
        <p:spPr bwMode="auto">
          <a:xfrm>
            <a:off x="2520497" y="1071546"/>
            <a:ext cx="1792350" cy="338554"/>
          </a:xfrm>
          <a:prstGeom prst="rect">
            <a:avLst/>
          </a:prstGeom>
          <a:noFill/>
          <a:ln w="9525">
            <a:noFill/>
            <a:miter lim="800000"/>
            <a:headEnd/>
            <a:tailEnd/>
          </a:ln>
        </p:spPr>
        <p:txBody>
          <a:bodyPr wrap="none">
            <a:spAutoFit/>
          </a:bodyPr>
          <a:lstStyle/>
          <a:p>
            <a:r>
              <a:rPr lang="sv-SE" sz="1600" dirty="0"/>
              <a:t>Single-case Designs</a:t>
            </a:r>
          </a:p>
        </p:txBody>
      </p:sp>
      <p:sp>
        <p:nvSpPr>
          <p:cNvPr id="43" name="Text Box 49"/>
          <p:cNvSpPr txBox="1">
            <a:spLocks noChangeArrowheads="1"/>
          </p:cNvSpPr>
          <p:nvPr/>
        </p:nvSpPr>
        <p:spPr bwMode="auto">
          <a:xfrm>
            <a:off x="5501821" y="1071546"/>
            <a:ext cx="1999137" cy="338554"/>
          </a:xfrm>
          <a:prstGeom prst="rect">
            <a:avLst/>
          </a:prstGeom>
          <a:noFill/>
          <a:ln w="9525">
            <a:noFill/>
            <a:miter lim="800000"/>
            <a:headEnd/>
            <a:tailEnd/>
          </a:ln>
        </p:spPr>
        <p:txBody>
          <a:bodyPr wrap="none">
            <a:spAutoFit/>
          </a:bodyPr>
          <a:lstStyle/>
          <a:p>
            <a:r>
              <a:rPr lang="sv-SE" sz="1600" dirty="0"/>
              <a:t>Multiple-case Designs</a:t>
            </a:r>
          </a:p>
        </p:txBody>
      </p:sp>
      <p:sp>
        <p:nvSpPr>
          <p:cNvPr id="44" name="TextBox 43"/>
          <p:cNvSpPr txBox="1"/>
          <p:nvPr/>
        </p:nvSpPr>
        <p:spPr>
          <a:xfrm>
            <a:off x="2071670" y="5967731"/>
            <a:ext cx="5786478" cy="461665"/>
          </a:xfrm>
          <a:prstGeom prst="rect">
            <a:avLst/>
          </a:prstGeom>
          <a:noFill/>
        </p:spPr>
        <p:txBody>
          <a:bodyPr wrap="square" rtlCol="0">
            <a:spAutoFit/>
          </a:bodyPr>
          <a:lstStyle/>
          <a:p>
            <a:r>
              <a:rPr lang="en-US" sz="1200" dirty="0" smtClean="0"/>
              <a:t>Source: Yin, R. K. (2003). </a:t>
            </a:r>
            <a:r>
              <a:rPr lang="en-US" sz="1200" i="1" dirty="0" smtClean="0"/>
              <a:t>Case study research: Design and methods</a:t>
            </a:r>
            <a:r>
              <a:rPr lang="en-US" sz="1200" dirty="0" smtClean="0"/>
              <a:t> (Third Edition). Thousand Oaks: Sage Publications.</a:t>
            </a:r>
            <a:endParaRPr lang="id-ID" sz="1200" dirty="0" smtClean="0"/>
          </a:p>
        </p:txBody>
      </p:sp>
      <p:sp>
        <p:nvSpPr>
          <p:cNvPr id="45" name="Slide Number Placeholder 44"/>
          <p:cNvSpPr>
            <a:spLocks noGrp="1"/>
          </p:cNvSpPr>
          <p:nvPr>
            <p:ph type="sldNum" sz="quarter" idx="12"/>
          </p:nvPr>
        </p:nvSpPr>
        <p:spPr/>
        <p:txBody>
          <a:bodyPr/>
          <a:lstStyle/>
          <a:p>
            <a:fld id="{240D5ECE-8B49-45CD-BE81-EF81920D1969}"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Strengths of case study designs </a:t>
            </a:r>
            <a:endParaRPr lang="id-ID" dirty="0">
              <a:solidFill>
                <a:srgbClr val="0070C0"/>
              </a:solidFill>
            </a:endParaRPr>
          </a:p>
        </p:txBody>
      </p:sp>
      <p:sp>
        <p:nvSpPr>
          <p:cNvPr id="3" name="Content Placeholder 2"/>
          <p:cNvSpPr>
            <a:spLocks noGrp="1"/>
          </p:cNvSpPr>
          <p:nvPr>
            <p:ph idx="1"/>
          </p:nvPr>
        </p:nvSpPr>
        <p:spPr/>
        <p:txBody>
          <a:bodyPr>
            <a:noAutofit/>
          </a:bodyPr>
          <a:lstStyle/>
          <a:p>
            <a:r>
              <a:rPr lang="en-US" sz="2000" dirty="0" smtClean="0"/>
              <a:t>Adaptability to different types of research question and to </a:t>
            </a:r>
            <a:br>
              <a:rPr lang="en-US" sz="2000" dirty="0" smtClean="0"/>
            </a:br>
            <a:r>
              <a:rPr lang="en-US" sz="2000" dirty="0" smtClean="0"/>
              <a:t>different research settings</a:t>
            </a:r>
          </a:p>
          <a:p>
            <a:r>
              <a:rPr lang="en-US" sz="2000" dirty="0" smtClean="0"/>
              <a:t>The use of multiple sources of evidence allows triangulation </a:t>
            </a:r>
            <a:br>
              <a:rPr lang="en-US" sz="2000" dirty="0" smtClean="0"/>
            </a:br>
            <a:r>
              <a:rPr lang="en-US" sz="2000" dirty="0" smtClean="0"/>
              <a:t>of findings</a:t>
            </a:r>
          </a:p>
          <a:p>
            <a:r>
              <a:rPr lang="en-US" sz="2000" dirty="0" smtClean="0"/>
              <a:t>Case studies also offer the benefit of studying phenomena in </a:t>
            </a:r>
            <a:br>
              <a:rPr lang="en-US" sz="2000" dirty="0" smtClean="0"/>
            </a:br>
            <a:r>
              <a:rPr lang="en-US" sz="2000" dirty="0" smtClean="0"/>
              <a:t>detail and in context, particularly in situations where there </a:t>
            </a:r>
            <a:br>
              <a:rPr lang="en-US" sz="2000" dirty="0" smtClean="0"/>
            </a:br>
            <a:r>
              <a:rPr lang="en-US" sz="2000" dirty="0" smtClean="0"/>
              <a:t>are many more variables of interest than there are observations</a:t>
            </a:r>
          </a:p>
          <a:p>
            <a:r>
              <a:rPr lang="en-US" sz="2000" dirty="0" smtClean="0"/>
              <a:t>Another potential advantage of case studies is that the format </a:t>
            </a:r>
            <a:br>
              <a:rPr lang="en-US" sz="2000" dirty="0" smtClean="0"/>
            </a:br>
            <a:r>
              <a:rPr lang="en-US" sz="2000" dirty="0" smtClean="0"/>
              <a:t>may make the research accessible to wider readership than </a:t>
            </a:r>
            <a:br>
              <a:rPr lang="en-US" sz="2000" dirty="0" smtClean="0"/>
            </a:br>
            <a:r>
              <a:rPr lang="en-US" sz="2000" dirty="0" smtClean="0"/>
              <a:t>some other designs.</a:t>
            </a:r>
          </a:p>
          <a:p>
            <a:r>
              <a:rPr lang="en-US" sz="2000" dirty="0" smtClean="0"/>
              <a:t>Case studies can help academics and practitioners keep up </a:t>
            </a:r>
            <a:br>
              <a:rPr lang="en-US" sz="2000" dirty="0" smtClean="0"/>
            </a:br>
            <a:r>
              <a:rPr lang="en-US" sz="2000" dirty="0" smtClean="0"/>
              <a:t>with a fast-changing field, ‘papers that build theory from cases </a:t>
            </a:r>
            <a:br>
              <a:rPr lang="en-US" sz="2000" dirty="0" smtClean="0"/>
            </a:br>
            <a:r>
              <a:rPr lang="en-US" sz="2000" dirty="0" smtClean="0"/>
              <a:t>are among the most highly cited pieces in’.</a:t>
            </a:r>
          </a:p>
        </p:txBody>
      </p:sp>
      <p:sp>
        <p:nvSpPr>
          <p:cNvPr id="4" name="Slide Number Placeholder 3"/>
          <p:cNvSpPr>
            <a:spLocks noGrp="1"/>
          </p:cNvSpPr>
          <p:nvPr>
            <p:ph type="sldNum" sz="quarter" idx="12"/>
          </p:nvPr>
        </p:nvSpPr>
        <p:spPr/>
        <p:txBody>
          <a:bodyPr/>
          <a:lstStyle/>
          <a:p>
            <a:fld id="{240D5ECE-8B49-45CD-BE81-EF81920D1969}" type="slidenum">
              <a:rPr lang="en-US" smtClean="0"/>
              <a:pPr/>
              <a:t>24</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Weaknesses of case study designs </a:t>
            </a:r>
            <a:endParaRPr lang="id-ID" dirty="0">
              <a:solidFill>
                <a:srgbClr val="0070C0"/>
              </a:solidFill>
            </a:endParaRPr>
          </a:p>
        </p:txBody>
      </p:sp>
      <p:sp>
        <p:nvSpPr>
          <p:cNvPr id="3" name="Content Placeholder 2"/>
          <p:cNvSpPr>
            <a:spLocks noGrp="1"/>
          </p:cNvSpPr>
          <p:nvPr>
            <p:ph idx="1"/>
          </p:nvPr>
        </p:nvSpPr>
        <p:spPr/>
        <p:txBody>
          <a:bodyPr>
            <a:noAutofit/>
          </a:bodyPr>
          <a:lstStyle/>
          <a:p>
            <a:r>
              <a:rPr lang="en-US" sz="2000" dirty="0" smtClean="0"/>
              <a:t>One technical issue is a variant of what is known as selection bias whereby the choice of cases biases the findings of the </a:t>
            </a:r>
            <a:br>
              <a:rPr lang="en-US" sz="2000" dirty="0" smtClean="0"/>
            </a:br>
            <a:r>
              <a:rPr lang="en-US" sz="2000" dirty="0" smtClean="0"/>
              <a:t>research. </a:t>
            </a:r>
          </a:p>
          <a:p>
            <a:r>
              <a:rPr lang="en-US" sz="2000" dirty="0" smtClean="0"/>
              <a:t>If the research findings need to be generalized statistically then a case study approach is not suitable </a:t>
            </a:r>
          </a:p>
          <a:p>
            <a:r>
              <a:rPr lang="en-US" sz="2000" dirty="0" smtClean="0"/>
              <a:t>A further concern about case study design is that since neither experimental nor statistical controls can be used in case study research. </a:t>
            </a:r>
          </a:p>
          <a:p>
            <a:r>
              <a:rPr lang="en-US" sz="2000" dirty="0" smtClean="0"/>
              <a:t>It is important when evaluating case study research not to interpret them exclusively through the ‘prism of statistical methods’.</a:t>
            </a:r>
          </a:p>
          <a:p>
            <a:r>
              <a:rPr lang="en-US" sz="2000" dirty="0" smtClean="0"/>
              <a:t>Another limitation, or more accurately a practical challenge, of case study research is that it can be very demanding to carry out. </a:t>
            </a:r>
          </a:p>
        </p:txBody>
      </p:sp>
      <p:sp>
        <p:nvSpPr>
          <p:cNvPr id="4" name="Slide Number Placeholder 3"/>
          <p:cNvSpPr>
            <a:spLocks noGrp="1"/>
          </p:cNvSpPr>
          <p:nvPr>
            <p:ph type="sldNum" sz="quarter" idx="12"/>
          </p:nvPr>
        </p:nvSpPr>
        <p:spPr/>
        <p:txBody>
          <a:bodyPr/>
          <a:lstStyle/>
          <a:p>
            <a:fld id="{240D5ECE-8B49-45CD-BE81-EF81920D1969}" type="slidenum">
              <a:rPr lang="en-US" smtClean="0"/>
              <a:pPr/>
              <a:t>25</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0" y="1946209"/>
            <a:ext cx="2057400" cy="2057400"/>
          </a:xfrm>
          <a:prstGeom prst="ellipse">
            <a:avLst/>
          </a:prstGeom>
          <a:gradFill>
            <a:gsLst>
              <a:gs pos="0">
                <a:schemeClr val="bg1">
                  <a:lumMod val="95000"/>
                </a:schemeClr>
              </a:gs>
              <a:gs pos="50000">
                <a:schemeClr val="bg1">
                  <a:lumMod val="75000"/>
                </a:schemeClr>
              </a:gs>
              <a:gs pos="100000">
                <a:schemeClr val="tx1">
                  <a:lumMod val="65000"/>
                  <a:lumOff val="35000"/>
                </a:schemeClr>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3" name="Oval 2"/>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extBox 3"/>
          <p:cNvSpPr txBox="1"/>
          <p:nvPr/>
        </p:nvSpPr>
        <p:spPr>
          <a:xfrm>
            <a:off x="1216878" y="1755852"/>
            <a:ext cx="1219200" cy="2400657"/>
          </a:xfrm>
          <a:prstGeom prst="rect">
            <a:avLst/>
          </a:prstGeom>
          <a:noFill/>
        </p:spPr>
        <p:txBody>
          <a:bodyPr wrap="square" rtlCol="0">
            <a:spAutoFit/>
          </a:bodyPr>
          <a:lstStyle/>
          <a:p>
            <a:r>
              <a:rPr lang="en-US" sz="15000" b="1" dirty="0" smtClean="0">
                <a:solidFill>
                  <a:srgbClr val="FFFF00"/>
                </a:solidFill>
                <a:latin typeface="Georgia" pitchFamily="18" charset="0"/>
                <a:cs typeface="Arial" pitchFamily="34" charset="0"/>
              </a:rPr>
              <a:t>?</a:t>
            </a:r>
            <a:endParaRPr lang="en-US" sz="15000" b="1" dirty="0">
              <a:solidFill>
                <a:srgbClr val="FFFF00"/>
              </a:solidFill>
              <a:latin typeface="Georgia" pitchFamily="18" charset="0"/>
              <a:cs typeface="Arial" pitchFamily="34" charset="0"/>
            </a:endParaRPr>
          </a:p>
        </p:txBody>
      </p:sp>
      <p:sp>
        <p:nvSpPr>
          <p:cNvPr id="9" name="Title 8"/>
          <p:cNvSpPr>
            <a:spLocks noGrp="1"/>
          </p:cNvSpPr>
          <p:nvPr>
            <p:ph type="title"/>
          </p:nvPr>
        </p:nvSpPr>
        <p:spPr/>
        <p:txBody>
          <a:bodyPr>
            <a:normAutofit/>
          </a:bodyPr>
          <a:lstStyle/>
          <a:p>
            <a:r>
              <a:rPr lang="en-US" sz="4000" dirty="0" smtClean="0">
                <a:solidFill>
                  <a:srgbClr val="7030A0"/>
                </a:solidFill>
              </a:rPr>
              <a:t>Conduct of the case study</a:t>
            </a:r>
            <a:endParaRPr lang="id-ID" sz="4000" dirty="0">
              <a:solidFill>
                <a:srgbClr val="7030A0"/>
              </a:solidFill>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View your slides from anywhere!</a:t>
            </a:r>
            <a:endParaRPr lang="en-US" sz="1700" b="1" dirty="0">
              <a:solidFill>
                <a:prstClr val="black">
                  <a:lumMod val="75000"/>
                  <a:lumOff val="25000"/>
                </a:prstClr>
              </a:solidFill>
            </a:endParaRPr>
          </a:p>
        </p:txBody>
      </p:sp>
      <p:sp>
        <p:nvSpPr>
          <p:cNvPr id="7" name="Slide Number Placeholder 6"/>
          <p:cNvSpPr>
            <a:spLocks noGrp="1"/>
          </p:cNvSpPr>
          <p:nvPr>
            <p:ph type="sldNum" sz="quarter" idx="12"/>
          </p:nvPr>
        </p:nvSpPr>
        <p:spPr/>
        <p:txBody>
          <a:bodyPr/>
          <a:lstStyle/>
          <a:p>
            <a:fld id="{240D5ECE-8B49-45CD-BE81-EF81920D1969}" type="slidenum">
              <a:rPr lang="en-US" smtClean="0"/>
              <a:pPr/>
              <a:t>26</a:t>
            </a:fld>
            <a:endParaRPr lang="en-US" dirty="0"/>
          </a:p>
        </p:txBody>
      </p:sp>
    </p:spTree>
    <p:extLst>
      <p:ext uri="{BB962C8B-B14F-4D97-AF65-F5344CB8AC3E}">
        <p14:creationId xmlns:p14="http://schemas.microsoft.com/office/powerpoint/2010/main" val="544104354"/>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rgbClr val="0070C0"/>
                </a:solidFill>
              </a:rPr>
              <a:t>Steps in Conducting Case Study</a:t>
            </a:r>
            <a:endParaRPr lang="id-ID" dirty="0">
              <a:solidFill>
                <a:srgbClr val="0070C0"/>
              </a:solidFill>
            </a:endParaRPr>
          </a:p>
        </p:txBody>
      </p:sp>
      <p:sp>
        <p:nvSpPr>
          <p:cNvPr id="5" name="Content Placeholder 4"/>
          <p:cNvSpPr>
            <a:spLocks noGrp="1"/>
          </p:cNvSpPr>
          <p:nvPr>
            <p:ph idx="1"/>
          </p:nvPr>
        </p:nvSpPr>
        <p:spPr/>
        <p:txBody>
          <a:bodyPr>
            <a:noAutofit/>
          </a:bodyPr>
          <a:lstStyle/>
          <a:p>
            <a:pPr marL="514350" indent="-514350">
              <a:buFont typeface="+mj-lt"/>
              <a:buAutoNum type="arabicPeriod"/>
            </a:pPr>
            <a:r>
              <a:rPr lang="en-US" sz="2800" dirty="0" smtClean="0"/>
              <a:t>Determine topic</a:t>
            </a:r>
          </a:p>
          <a:p>
            <a:pPr marL="514350" indent="-514350">
              <a:buFont typeface="+mj-lt"/>
              <a:buAutoNum type="arabicPeriod"/>
            </a:pPr>
            <a:r>
              <a:rPr lang="en-US" sz="2800" dirty="0" smtClean="0"/>
              <a:t>Determine type of case study method used and mode of data collection:</a:t>
            </a:r>
          </a:p>
          <a:p>
            <a:pPr marL="1314450" lvl="2" indent="-514350"/>
            <a:r>
              <a:rPr lang="en-US" sz="2000" dirty="0" smtClean="0"/>
              <a:t>Documents, Archival records, Interviews, Direct observation, Participant observation, Artifacts</a:t>
            </a:r>
          </a:p>
          <a:p>
            <a:pPr marL="514350" indent="-514350">
              <a:buFont typeface="+mj-lt"/>
              <a:buAutoNum type="arabicPeriod"/>
            </a:pPr>
            <a:r>
              <a:rPr lang="en-US" sz="2800" dirty="0" smtClean="0"/>
              <a:t>Select participants</a:t>
            </a:r>
          </a:p>
          <a:p>
            <a:pPr marL="514350" indent="-514350">
              <a:buFont typeface="+mj-lt"/>
              <a:buAutoNum type="arabicPeriod"/>
            </a:pPr>
            <a:r>
              <a:rPr lang="en-US" sz="2800" dirty="0" smtClean="0"/>
              <a:t>Collect data</a:t>
            </a:r>
          </a:p>
          <a:p>
            <a:pPr marL="514350" indent="-514350">
              <a:buFont typeface="+mj-lt"/>
              <a:buAutoNum type="arabicPeriod"/>
            </a:pPr>
            <a:r>
              <a:rPr lang="en-US" sz="2800" dirty="0" smtClean="0"/>
              <a:t>Data Analysis</a:t>
            </a:r>
          </a:p>
          <a:p>
            <a:pPr marL="1314450" lvl="2" indent="-514350"/>
            <a:r>
              <a:rPr lang="en-US" sz="2000" dirty="0" smtClean="0"/>
              <a:t>Typically done holistically or through coding</a:t>
            </a:r>
          </a:p>
          <a:p>
            <a:pPr marL="514350" indent="-514350">
              <a:buFont typeface="+mj-lt"/>
              <a:buAutoNum type="arabicPeriod"/>
            </a:pPr>
            <a:r>
              <a:rPr lang="en-US" sz="2800" dirty="0" smtClean="0"/>
              <a:t>Write up report</a:t>
            </a:r>
          </a:p>
        </p:txBody>
      </p:sp>
      <p:sp>
        <p:nvSpPr>
          <p:cNvPr id="6" name="Slide Number Placeholder 5"/>
          <p:cNvSpPr>
            <a:spLocks noGrp="1"/>
          </p:cNvSpPr>
          <p:nvPr>
            <p:ph type="sldNum" sz="quarter" idx="12"/>
          </p:nvPr>
        </p:nvSpPr>
        <p:spPr/>
        <p:txBody>
          <a:bodyPr/>
          <a:lstStyle/>
          <a:p>
            <a:fld id="{240D5ECE-8B49-45CD-BE81-EF81920D1969}"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rgbClr val="0070C0"/>
                </a:solidFill>
              </a:rPr>
              <a:t>Conduct of the case study </a:t>
            </a:r>
            <a:endParaRPr lang="id-ID" dirty="0">
              <a:solidFill>
                <a:srgbClr val="0070C0"/>
              </a:solidFill>
            </a:endParaRPr>
          </a:p>
        </p:txBody>
      </p:sp>
      <p:sp>
        <p:nvSpPr>
          <p:cNvPr id="5" name="Content Placeholder 4"/>
          <p:cNvSpPr>
            <a:spLocks noGrp="1"/>
          </p:cNvSpPr>
          <p:nvPr>
            <p:ph idx="1"/>
          </p:nvPr>
        </p:nvSpPr>
        <p:spPr/>
        <p:txBody>
          <a:bodyPr/>
          <a:lstStyle/>
          <a:p>
            <a:r>
              <a:rPr lang="en-US" dirty="0" smtClean="0"/>
              <a:t>There are three tasks in this stage that must be carried out for a successful case research project:</a:t>
            </a:r>
          </a:p>
          <a:p>
            <a:pPr lvl="1"/>
            <a:r>
              <a:rPr lang="en-US" i="1" dirty="0" smtClean="0"/>
              <a:t>Preparation for Data Collection</a:t>
            </a:r>
            <a:r>
              <a:rPr lang="en-US" dirty="0" smtClean="0"/>
              <a:t>,</a:t>
            </a:r>
          </a:p>
          <a:p>
            <a:pPr lvl="1"/>
            <a:r>
              <a:rPr lang="en-US" i="1" dirty="0" smtClean="0"/>
              <a:t>Distribution of the Questionnaire</a:t>
            </a:r>
            <a:r>
              <a:rPr lang="en-US" dirty="0" smtClean="0"/>
              <a:t>, and </a:t>
            </a:r>
          </a:p>
          <a:p>
            <a:pPr lvl="1"/>
            <a:r>
              <a:rPr lang="en-US" i="1" dirty="0" smtClean="0"/>
              <a:t>Conducting Interviews</a:t>
            </a:r>
            <a:endParaRPr lang="en-NZ" dirty="0" smtClean="0"/>
          </a:p>
        </p:txBody>
      </p:sp>
      <p:sp>
        <p:nvSpPr>
          <p:cNvPr id="6" name="Slide Number Placeholder 5"/>
          <p:cNvSpPr>
            <a:spLocks noGrp="1"/>
          </p:cNvSpPr>
          <p:nvPr>
            <p:ph type="sldNum" sz="quarter" idx="12"/>
          </p:nvPr>
        </p:nvSpPr>
        <p:spPr/>
        <p:txBody>
          <a:bodyPr/>
          <a:lstStyle/>
          <a:p>
            <a:fld id="{240D5ECE-8B49-45CD-BE81-EF81920D1969}" type="slidenum">
              <a:rPr lang="en-US" smtClean="0"/>
              <a:pPr/>
              <a:t>28</a:t>
            </a:fld>
            <a:endParaRPr lang="en-US" dirty="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a:t>
            </a:r>
            <a:r>
              <a:rPr lang="id-ID" dirty="0" smtClean="0">
                <a:solidFill>
                  <a:srgbClr val="0070C0"/>
                </a:solidFill>
              </a:rPr>
              <a:t>rotocol</a:t>
            </a:r>
            <a:endParaRPr lang="id-ID"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instrument for the research, details of procedures and general rules to be followed while using the instrument</a:t>
            </a:r>
          </a:p>
          <a:p>
            <a:r>
              <a:rPr lang="en-US" dirty="0" smtClean="0"/>
              <a:t>Overview of the study project- objectives, issues, readings, literature and research.</a:t>
            </a:r>
          </a:p>
          <a:p>
            <a:r>
              <a:rPr lang="en-US" dirty="0" smtClean="0"/>
              <a:t>Field procedures- access to field sites, sources of information</a:t>
            </a:r>
          </a:p>
          <a:p>
            <a:r>
              <a:rPr lang="en-US" dirty="0" smtClean="0"/>
              <a:t>Case study questions posed to investigators, key classifications, suggestions for likely source of evidence.</a:t>
            </a:r>
          </a:p>
          <a:p>
            <a:r>
              <a:rPr lang="en-US" dirty="0" smtClean="0"/>
              <a:t>A guide for case study report</a:t>
            </a:r>
          </a:p>
        </p:txBody>
      </p:sp>
      <p:sp>
        <p:nvSpPr>
          <p:cNvPr id="4" name="Slide Number Placeholder 3"/>
          <p:cNvSpPr>
            <a:spLocks noGrp="1"/>
          </p:cNvSpPr>
          <p:nvPr>
            <p:ph type="sldNum" sz="quarter" idx="12"/>
          </p:nvPr>
        </p:nvSpPr>
        <p:spPr/>
        <p:txBody>
          <a:bodyPr/>
          <a:lstStyle/>
          <a:p>
            <a:fld id="{240D5ECE-8B49-45CD-BE81-EF81920D1969}" type="slidenum">
              <a:rPr lang="en-US" smtClean="0"/>
              <a:pPr/>
              <a:t>29</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0" y="1946209"/>
            <a:ext cx="2057400" cy="2057400"/>
          </a:xfrm>
          <a:prstGeom prst="ellipse">
            <a:avLst/>
          </a:prstGeom>
          <a:gradFill>
            <a:gsLst>
              <a:gs pos="0">
                <a:schemeClr val="bg1">
                  <a:lumMod val="95000"/>
                </a:schemeClr>
              </a:gs>
              <a:gs pos="50000">
                <a:schemeClr val="bg1">
                  <a:lumMod val="75000"/>
                </a:schemeClr>
              </a:gs>
              <a:gs pos="100000">
                <a:schemeClr val="tx1">
                  <a:lumMod val="65000"/>
                  <a:lumOff val="35000"/>
                </a:schemeClr>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3" name="Oval 2"/>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extBox 3"/>
          <p:cNvSpPr txBox="1"/>
          <p:nvPr/>
        </p:nvSpPr>
        <p:spPr>
          <a:xfrm>
            <a:off x="1216878" y="1755852"/>
            <a:ext cx="1219200" cy="2400657"/>
          </a:xfrm>
          <a:prstGeom prst="rect">
            <a:avLst/>
          </a:prstGeom>
          <a:noFill/>
        </p:spPr>
        <p:txBody>
          <a:bodyPr wrap="square" rtlCol="0">
            <a:spAutoFit/>
          </a:bodyPr>
          <a:lstStyle/>
          <a:p>
            <a:r>
              <a:rPr lang="en-US" sz="15000" b="1" dirty="0" smtClean="0">
                <a:solidFill>
                  <a:srgbClr val="FFFF00"/>
                </a:solidFill>
                <a:latin typeface="Georgia" pitchFamily="18" charset="0"/>
                <a:cs typeface="Arial" pitchFamily="34" charset="0"/>
              </a:rPr>
              <a:t>?</a:t>
            </a:r>
            <a:endParaRPr lang="en-US" sz="15000" b="1" dirty="0">
              <a:solidFill>
                <a:srgbClr val="FFFF00"/>
              </a:solidFill>
              <a:latin typeface="Georgia" pitchFamily="18" charset="0"/>
              <a:cs typeface="Arial" pitchFamily="34" charset="0"/>
            </a:endParaRPr>
          </a:p>
        </p:txBody>
      </p:sp>
      <p:sp>
        <p:nvSpPr>
          <p:cNvPr id="9" name="Title 8"/>
          <p:cNvSpPr>
            <a:spLocks noGrp="1"/>
          </p:cNvSpPr>
          <p:nvPr>
            <p:ph type="title"/>
          </p:nvPr>
        </p:nvSpPr>
        <p:spPr>
          <a:xfrm>
            <a:off x="2971800" y="1755852"/>
            <a:ext cx="5867400" cy="3044748"/>
          </a:xfrm>
        </p:spPr>
        <p:txBody>
          <a:bodyPr>
            <a:normAutofit/>
          </a:bodyPr>
          <a:lstStyle/>
          <a:p>
            <a:pPr lvl="0">
              <a:spcBef>
                <a:spcPts val="0"/>
              </a:spcBef>
            </a:pPr>
            <a:r>
              <a:rPr lang="en-US" sz="4000" cap="none" dirty="0" smtClean="0">
                <a:solidFill>
                  <a:srgbClr val="7030A0"/>
                </a:solidFill>
                <a:ea typeface="+mn-ea"/>
                <a:cs typeface="+mn-cs"/>
              </a:rPr>
              <a:t>What is </a:t>
            </a:r>
            <a:r>
              <a:rPr lang="id-ID" sz="4000" cap="none" dirty="0" smtClean="0">
                <a:solidFill>
                  <a:srgbClr val="7030A0"/>
                </a:solidFill>
                <a:ea typeface="+mn-ea"/>
                <a:cs typeface="+mn-cs"/>
              </a:rPr>
              <a:t>a </a:t>
            </a:r>
            <a:r>
              <a:rPr lang="en-US" sz="4000" cap="none" dirty="0" smtClean="0">
                <a:solidFill>
                  <a:srgbClr val="7030A0"/>
                </a:solidFill>
                <a:ea typeface="+mn-ea"/>
                <a:cs typeface="+mn-cs"/>
              </a:rPr>
              <a:t>case?</a:t>
            </a:r>
            <a:endParaRPr lang="en-US" sz="2800" dirty="0">
              <a:solidFill>
                <a:srgbClr val="7030A0"/>
              </a:solidFill>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View your slides from anywhere!</a:t>
            </a:r>
            <a:endParaRPr lang="en-US" sz="1700" b="1" dirty="0">
              <a:solidFill>
                <a:prstClr val="black">
                  <a:lumMod val="75000"/>
                  <a:lumOff val="25000"/>
                </a:prstClr>
              </a:solidFill>
            </a:endParaRPr>
          </a:p>
        </p:txBody>
      </p:sp>
      <p:sp>
        <p:nvSpPr>
          <p:cNvPr id="7" name="Slide Number Placeholder 6"/>
          <p:cNvSpPr>
            <a:spLocks noGrp="1"/>
          </p:cNvSpPr>
          <p:nvPr>
            <p:ph type="sldNum" sz="quarter" idx="12"/>
          </p:nvPr>
        </p:nvSpPr>
        <p:spPr/>
        <p:txBody>
          <a:bodyPr/>
          <a:lstStyle/>
          <a:p>
            <a:fld id="{240D5ECE-8B49-45CD-BE81-EF81920D1969}" type="slidenum">
              <a:rPr lang="en-US" smtClean="0"/>
              <a:pPr/>
              <a:t>3</a:t>
            </a:fld>
            <a:endParaRPr lang="en-US" dirty="0"/>
          </a:p>
        </p:txBody>
      </p:sp>
    </p:spTree>
    <p:extLst>
      <p:ext uri="{BB962C8B-B14F-4D97-AF65-F5344CB8AC3E}">
        <p14:creationId xmlns:p14="http://schemas.microsoft.com/office/powerpoint/2010/main" val="1125288100"/>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C00000"/>
                </a:solidFill>
              </a:rPr>
              <a:t>Conclusion</a:t>
            </a:r>
            <a:endParaRPr lang="id-ID" dirty="0">
              <a:solidFill>
                <a:srgbClr val="C00000"/>
              </a:solidFill>
            </a:endParaRPr>
          </a:p>
        </p:txBody>
      </p:sp>
      <p:sp>
        <p:nvSpPr>
          <p:cNvPr id="4" name="Slide Number Placeholder 3"/>
          <p:cNvSpPr>
            <a:spLocks noGrp="1"/>
          </p:cNvSpPr>
          <p:nvPr>
            <p:ph type="sldNum" sz="quarter" idx="12"/>
          </p:nvPr>
        </p:nvSpPr>
        <p:spPr/>
        <p:txBody>
          <a:bodyPr/>
          <a:lstStyle/>
          <a:p>
            <a:fld id="{240D5ECE-8B49-45CD-BE81-EF81920D1969}" type="slidenum">
              <a:rPr lang="en-US" smtClean="0"/>
              <a:pPr/>
              <a:t>30</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70C0"/>
                </a:solidFill>
              </a:rPr>
              <a:t>Relevancy of Case Study</a:t>
            </a:r>
            <a:endParaRPr lang="en-US" dirty="0">
              <a:solidFill>
                <a:srgbClr val="0070C0"/>
              </a:solidFill>
            </a:endParaRPr>
          </a:p>
        </p:txBody>
      </p:sp>
      <p:sp>
        <p:nvSpPr>
          <p:cNvPr id="3" name="Content Placeholder 2"/>
          <p:cNvSpPr>
            <a:spLocks noGrp="1"/>
          </p:cNvSpPr>
          <p:nvPr>
            <p:ph idx="1"/>
          </p:nvPr>
        </p:nvSpPr>
        <p:spPr/>
        <p:txBody>
          <a:bodyPr>
            <a:noAutofit/>
          </a:bodyPr>
          <a:lstStyle/>
          <a:p>
            <a:r>
              <a:rPr lang="en-US" sz="2400" dirty="0"/>
              <a:t>Case study research as a useful research strategy:</a:t>
            </a:r>
          </a:p>
          <a:p>
            <a:pPr lvl="1"/>
            <a:r>
              <a:rPr lang="en-US" sz="1800" dirty="0"/>
              <a:t>when the topic is broad and highly complex;</a:t>
            </a:r>
          </a:p>
          <a:p>
            <a:pPr lvl="1"/>
            <a:r>
              <a:rPr lang="en-US" sz="1800" dirty="0"/>
              <a:t>when there is not a lot of theory available; and </a:t>
            </a:r>
          </a:p>
          <a:p>
            <a:pPr lvl="1"/>
            <a:r>
              <a:rPr lang="en-US" sz="1800" dirty="0"/>
              <a:t>when “context” is very important. </a:t>
            </a:r>
          </a:p>
          <a:p>
            <a:r>
              <a:rPr lang="en-US" sz="2400" dirty="0" smtClean="0"/>
              <a:t>A </a:t>
            </a:r>
            <a:r>
              <a:rPr lang="en-US" sz="2400" dirty="0"/>
              <a:t>case study is relevant the more your research questions seek to explain some present circumstances: </a:t>
            </a:r>
            <a:endParaRPr lang="id-ID" sz="2400" dirty="0" smtClean="0"/>
          </a:p>
          <a:p>
            <a:pPr lvl="1"/>
            <a:r>
              <a:rPr lang="en-US" sz="1800" dirty="0" smtClean="0"/>
              <a:t>how </a:t>
            </a:r>
            <a:r>
              <a:rPr lang="en-US" sz="1800" dirty="0"/>
              <a:t>and why some social phenomenon works or if your research questions require an “in-depth” </a:t>
            </a:r>
            <a:r>
              <a:rPr lang="en-US" sz="1800" dirty="0" smtClean="0"/>
              <a:t>d</a:t>
            </a:r>
            <a:r>
              <a:rPr lang="id-ID" sz="1800" dirty="0" smtClean="0"/>
              <a:t>ecription </a:t>
            </a:r>
            <a:r>
              <a:rPr lang="en-US" sz="1800" dirty="0" smtClean="0"/>
              <a:t>of </a:t>
            </a:r>
            <a:r>
              <a:rPr lang="en-US" sz="1800" dirty="0"/>
              <a:t>some social </a:t>
            </a:r>
            <a:r>
              <a:rPr lang="en-US" sz="1800" dirty="0" smtClean="0"/>
              <a:t>phenomenon.</a:t>
            </a:r>
            <a:endParaRPr lang="id-ID" sz="1800" dirty="0" smtClean="0"/>
          </a:p>
          <a:p>
            <a:r>
              <a:rPr lang="en-US" sz="2400" dirty="0"/>
              <a:t>The case study is preferred in examining </a:t>
            </a:r>
            <a:r>
              <a:rPr lang="en-US" sz="2400" dirty="0" smtClean="0"/>
              <a:t>a contemporary set of events, </a:t>
            </a:r>
            <a:r>
              <a:rPr lang="en-US" sz="2400" dirty="0"/>
              <a:t>but when the relevant behaviors can not be </a:t>
            </a:r>
            <a:r>
              <a:rPr lang="en-US" sz="2400" dirty="0" smtClean="0"/>
              <a:t>manipulated or over which the investigator has little or no control. </a:t>
            </a:r>
            <a:endParaRPr lang="en-US" sz="2400"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31</a:t>
            </a:fld>
            <a:endParaRPr lang="en-US" dirty="0"/>
          </a:p>
        </p:txBody>
      </p:sp>
    </p:spTree>
    <p:extLst>
      <p:ext uri="{BB962C8B-B14F-4D97-AF65-F5344CB8AC3E}">
        <p14:creationId xmlns:p14="http://schemas.microsoft.com/office/powerpoint/2010/main" val="1184457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a:t>
            </a:r>
            <a:r>
              <a:rPr lang="id-ID" dirty="0" smtClean="0">
                <a:solidFill>
                  <a:srgbClr val="0070C0"/>
                </a:solidFill>
              </a:rPr>
              <a:t>hree case study approaches</a:t>
            </a:r>
            <a:r>
              <a:rPr lang="en-US" dirty="0" smtClean="0">
                <a:solidFill>
                  <a:srgbClr val="0070C0"/>
                </a:solidFill>
              </a:rPr>
              <a:t>: Defining Case</a:t>
            </a:r>
            <a:endParaRPr lang="id-ID" dirty="0">
              <a:solidFill>
                <a:srgbClr val="0070C0"/>
              </a:solidFill>
            </a:endParaRPr>
          </a:p>
        </p:txBody>
      </p:sp>
      <p:graphicFrame>
        <p:nvGraphicFramePr>
          <p:cNvPr id="4" name="Content Placeholder 3"/>
          <p:cNvGraphicFramePr>
            <a:graphicFrameLocks noGrp="1"/>
          </p:cNvGraphicFramePr>
          <p:nvPr>
            <p:ph idx="1"/>
          </p:nvPr>
        </p:nvGraphicFramePr>
        <p:xfrm>
          <a:off x="457200" y="1071546"/>
          <a:ext cx="8229600" cy="4572000"/>
        </p:xfrm>
        <a:graphic>
          <a:graphicData uri="http://schemas.openxmlformats.org/drawingml/2006/table">
            <a:tbl>
              <a:tblPr firstRow="1" bandRow="1">
                <a:tableStyleId>{F5AB1C69-6EDB-4FF4-983F-18BD219EF322}</a:tableStyleId>
              </a:tblPr>
              <a:tblGrid>
                <a:gridCol w="2057400"/>
                <a:gridCol w="2057400"/>
                <a:gridCol w="2057400"/>
                <a:gridCol w="2057400"/>
              </a:tblGrid>
              <a:tr h="370840">
                <a:tc>
                  <a:txBody>
                    <a:bodyPr/>
                    <a:lstStyle/>
                    <a:p>
                      <a:r>
                        <a:rPr lang="en-US" sz="1600" dirty="0" smtClean="0"/>
                        <a:t>Dimension of</a:t>
                      </a:r>
                    </a:p>
                    <a:p>
                      <a:r>
                        <a:rPr lang="en-US" sz="1600" dirty="0" smtClean="0"/>
                        <a:t>interest</a:t>
                      </a:r>
                    </a:p>
                    <a:p>
                      <a:endParaRPr lang="id-ID" sz="1600" dirty="0"/>
                    </a:p>
                  </a:txBody>
                  <a:tcPr/>
                </a:tc>
                <a:tc>
                  <a:txBody>
                    <a:bodyPr/>
                    <a:lstStyle/>
                    <a:p>
                      <a:r>
                        <a:rPr lang="en-US" sz="1600" dirty="0" smtClean="0"/>
                        <a:t>Robert Yin’s Case Study</a:t>
                      </a:r>
                    </a:p>
                    <a:p>
                      <a:r>
                        <a:rPr lang="en-US" sz="1600" dirty="0" smtClean="0"/>
                        <a:t>Research: Design and</a:t>
                      </a:r>
                    </a:p>
                    <a:p>
                      <a:r>
                        <a:rPr lang="en-US" sz="1600" dirty="0" smtClean="0"/>
                        <a:t>Methods</a:t>
                      </a:r>
                    </a:p>
                    <a:p>
                      <a:endParaRPr lang="id-ID" sz="1600" dirty="0"/>
                    </a:p>
                  </a:txBody>
                  <a:tcPr/>
                </a:tc>
                <a:tc>
                  <a:txBody>
                    <a:bodyPr/>
                    <a:lstStyle/>
                    <a:p>
                      <a:r>
                        <a:rPr lang="en-US" sz="1600" dirty="0" smtClean="0"/>
                        <a:t>Robert Stake’s The Art of</a:t>
                      </a:r>
                    </a:p>
                    <a:p>
                      <a:r>
                        <a:rPr lang="en-US" sz="1600" dirty="0" smtClean="0"/>
                        <a:t>Case Study Research</a:t>
                      </a:r>
                    </a:p>
                    <a:p>
                      <a:endParaRPr lang="id-ID" sz="1600" dirty="0"/>
                    </a:p>
                  </a:txBody>
                  <a:tcPr/>
                </a:tc>
                <a:tc>
                  <a:txBody>
                    <a:bodyPr/>
                    <a:lstStyle/>
                    <a:p>
                      <a:r>
                        <a:rPr lang="en-US" sz="1600" dirty="0" err="1" smtClean="0"/>
                        <a:t>Sharan</a:t>
                      </a:r>
                      <a:r>
                        <a:rPr lang="en-US" sz="1600" dirty="0" smtClean="0"/>
                        <a:t> Merriam’s</a:t>
                      </a:r>
                    </a:p>
                    <a:p>
                      <a:r>
                        <a:rPr lang="en-US" sz="1600" dirty="0" smtClean="0"/>
                        <a:t>Qualitative Research and</a:t>
                      </a:r>
                    </a:p>
                    <a:p>
                      <a:r>
                        <a:rPr lang="en-US" sz="1600" dirty="0" smtClean="0"/>
                        <a:t>Case Study Applications in</a:t>
                      </a:r>
                    </a:p>
                    <a:p>
                      <a:r>
                        <a:rPr lang="en-US" sz="1600" dirty="0" smtClean="0"/>
                        <a:t>Education</a:t>
                      </a:r>
                      <a:endParaRPr lang="id-ID" sz="1600" dirty="0"/>
                    </a:p>
                  </a:txBody>
                  <a:tcPr/>
                </a:tc>
              </a:tr>
              <a:tr h="370840">
                <a:tc>
                  <a:txBody>
                    <a:bodyPr/>
                    <a:lstStyle/>
                    <a:p>
                      <a:r>
                        <a:rPr lang="id-ID" sz="1600" dirty="0" smtClean="0"/>
                        <a:t>Defining Case</a:t>
                      </a:r>
                      <a:endParaRPr lang="id-ID" sz="1600" dirty="0"/>
                    </a:p>
                  </a:txBody>
                  <a:tcPr/>
                </a:tc>
                <a:tc>
                  <a:txBody>
                    <a:bodyPr/>
                    <a:lstStyle/>
                    <a:p>
                      <a:r>
                        <a:rPr lang="en-US" sz="1600" dirty="0" smtClean="0"/>
                        <a:t>Case is a contemporary phenomenon within its real life context, especially when the boundaries between a phenomenon and context are not clear and the researcher has little control over the phenomenon and context.</a:t>
                      </a:r>
                      <a:endParaRPr lang="id-ID" sz="1600" dirty="0"/>
                    </a:p>
                  </a:txBody>
                  <a:tcPr/>
                </a:tc>
                <a:tc>
                  <a:txBody>
                    <a:bodyPr/>
                    <a:lstStyle/>
                    <a:p>
                      <a:r>
                        <a:rPr lang="en-US" sz="1600" dirty="0" smtClean="0"/>
                        <a:t>Case is a specific, a complex, functioning thing.</a:t>
                      </a:r>
                    </a:p>
                    <a:p>
                      <a:r>
                        <a:rPr lang="en-US" sz="1600" dirty="0" smtClean="0"/>
                        <a:t>More specifically an integrated system which has a boundary and working parts and purposive (in social sciences and human services).</a:t>
                      </a:r>
                      <a:endParaRPr lang="id-ID" sz="1600" dirty="0"/>
                    </a:p>
                  </a:txBody>
                  <a:tcPr/>
                </a:tc>
                <a:tc>
                  <a:txBody>
                    <a:bodyPr/>
                    <a:lstStyle/>
                    <a:p>
                      <a:r>
                        <a:rPr lang="en-US" sz="1600" dirty="0" smtClean="0"/>
                        <a:t>Case is a thing, a single entity, a unit around which there are boundaries .</a:t>
                      </a:r>
                    </a:p>
                    <a:p>
                      <a:r>
                        <a:rPr lang="en-US" sz="1600" dirty="0" smtClean="0"/>
                        <a:t>It can be:</a:t>
                      </a:r>
                    </a:p>
                    <a:p>
                      <a:pPr>
                        <a:buFont typeface="Arial" pitchFamily="34" charset="0"/>
                        <a:buChar char="•"/>
                      </a:pPr>
                      <a:r>
                        <a:rPr lang="en-US" sz="1600" dirty="0" smtClean="0"/>
                        <a:t> a person, </a:t>
                      </a:r>
                    </a:p>
                    <a:p>
                      <a:pPr>
                        <a:buFont typeface="Arial" pitchFamily="34" charset="0"/>
                        <a:buChar char="•"/>
                      </a:pPr>
                      <a:r>
                        <a:rPr lang="en-US" sz="1600" dirty="0" smtClean="0"/>
                        <a:t> a program, </a:t>
                      </a:r>
                    </a:p>
                    <a:p>
                      <a:pPr>
                        <a:buFont typeface="Arial" pitchFamily="34" charset="0"/>
                        <a:buChar char="•"/>
                      </a:pPr>
                      <a:r>
                        <a:rPr lang="en-US" sz="1600" dirty="0" smtClean="0"/>
                        <a:t> a group, </a:t>
                      </a:r>
                    </a:p>
                    <a:p>
                      <a:pPr>
                        <a:buFont typeface="Arial" pitchFamily="34" charset="0"/>
                        <a:buChar char="•"/>
                      </a:pPr>
                      <a:r>
                        <a:rPr lang="en-US" sz="1600" dirty="0" smtClean="0"/>
                        <a:t> a specific policy and so on.</a:t>
                      </a:r>
                      <a:endParaRPr lang="id-ID" sz="1600" dirty="0"/>
                    </a:p>
                  </a:txBody>
                  <a:tcPr/>
                </a:tc>
              </a:tr>
            </a:tbl>
          </a:graphicData>
        </a:graphic>
      </p:graphicFrame>
      <p:sp>
        <p:nvSpPr>
          <p:cNvPr id="5" name="TextBox 4"/>
          <p:cNvSpPr txBox="1"/>
          <p:nvPr/>
        </p:nvSpPr>
        <p:spPr>
          <a:xfrm>
            <a:off x="428596" y="5643578"/>
            <a:ext cx="8215370" cy="461665"/>
          </a:xfrm>
          <a:prstGeom prst="rect">
            <a:avLst/>
          </a:prstGeom>
          <a:noFill/>
        </p:spPr>
        <p:txBody>
          <a:bodyPr wrap="square" rtlCol="0">
            <a:spAutoFit/>
          </a:bodyPr>
          <a:lstStyle/>
          <a:p>
            <a:r>
              <a:rPr lang="en-US" sz="1200" dirty="0" smtClean="0"/>
              <a:t>Source: </a:t>
            </a:r>
            <a:r>
              <a:rPr lang="id-ID" sz="1200" dirty="0" smtClean="0"/>
              <a:t>Yazan</a:t>
            </a:r>
            <a:r>
              <a:rPr lang="en-US" sz="1200" dirty="0" smtClean="0"/>
              <a:t>, B. (2015), “Three Approaches to Case Study Methods in Education: Yin, Merriam, and Stake”, </a:t>
            </a:r>
            <a:r>
              <a:rPr lang="en-US" sz="1200" i="1" dirty="0" smtClean="0"/>
              <a:t>The Qualitative Report 2015,</a:t>
            </a:r>
            <a:r>
              <a:rPr lang="en-US" sz="1200" dirty="0" smtClean="0"/>
              <a:t> Vol. 20, No. 2, Teaching and Learning Article 1, 134-152 at http://www.nova.edu/ssss/QR/QR20/2/yazan1.pdf</a:t>
            </a:r>
            <a:endParaRPr lang="id-ID" sz="1200"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4</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0" y="1946209"/>
            <a:ext cx="2057400" cy="2057400"/>
          </a:xfrm>
          <a:prstGeom prst="ellipse">
            <a:avLst/>
          </a:prstGeom>
          <a:gradFill>
            <a:gsLst>
              <a:gs pos="0">
                <a:schemeClr val="bg1">
                  <a:lumMod val="95000"/>
                </a:schemeClr>
              </a:gs>
              <a:gs pos="50000">
                <a:schemeClr val="bg1">
                  <a:lumMod val="75000"/>
                </a:schemeClr>
              </a:gs>
              <a:gs pos="100000">
                <a:schemeClr val="tx1">
                  <a:lumMod val="65000"/>
                  <a:lumOff val="35000"/>
                </a:schemeClr>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3" name="Oval 2"/>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extBox 3"/>
          <p:cNvSpPr txBox="1"/>
          <p:nvPr/>
        </p:nvSpPr>
        <p:spPr>
          <a:xfrm>
            <a:off x="1216878" y="1755852"/>
            <a:ext cx="1219200" cy="2400657"/>
          </a:xfrm>
          <a:prstGeom prst="rect">
            <a:avLst/>
          </a:prstGeom>
          <a:noFill/>
        </p:spPr>
        <p:txBody>
          <a:bodyPr wrap="square" rtlCol="0">
            <a:spAutoFit/>
          </a:bodyPr>
          <a:lstStyle/>
          <a:p>
            <a:r>
              <a:rPr lang="en-US" sz="15000" b="1" dirty="0" smtClean="0">
                <a:solidFill>
                  <a:srgbClr val="FFFF00"/>
                </a:solidFill>
                <a:latin typeface="Georgia" pitchFamily="18" charset="0"/>
                <a:cs typeface="Arial" pitchFamily="34" charset="0"/>
              </a:rPr>
              <a:t>?</a:t>
            </a:r>
            <a:endParaRPr lang="en-US" sz="15000" b="1" dirty="0">
              <a:solidFill>
                <a:srgbClr val="FFFF00"/>
              </a:solidFill>
              <a:latin typeface="Georgia" pitchFamily="18" charset="0"/>
              <a:cs typeface="Arial" pitchFamily="34" charset="0"/>
            </a:endParaRPr>
          </a:p>
        </p:txBody>
      </p:sp>
      <p:sp>
        <p:nvSpPr>
          <p:cNvPr id="9" name="Title 8"/>
          <p:cNvSpPr>
            <a:spLocks noGrp="1"/>
          </p:cNvSpPr>
          <p:nvPr>
            <p:ph type="title"/>
          </p:nvPr>
        </p:nvSpPr>
        <p:spPr>
          <a:xfrm>
            <a:off x="2971800" y="1755852"/>
            <a:ext cx="5867400" cy="3044748"/>
          </a:xfrm>
        </p:spPr>
        <p:txBody>
          <a:bodyPr>
            <a:normAutofit/>
          </a:bodyPr>
          <a:lstStyle/>
          <a:p>
            <a:pPr lvl="0">
              <a:spcBef>
                <a:spcPts val="0"/>
              </a:spcBef>
            </a:pPr>
            <a:r>
              <a:rPr lang="en-US" sz="4000" cap="none" dirty="0" smtClean="0">
                <a:solidFill>
                  <a:srgbClr val="7030A0"/>
                </a:solidFill>
                <a:ea typeface="+mn-ea"/>
                <a:cs typeface="+mn-cs"/>
              </a:rPr>
              <a:t>What is </a:t>
            </a:r>
            <a:r>
              <a:rPr lang="id-ID" sz="4000" cap="none" dirty="0" smtClean="0">
                <a:solidFill>
                  <a:srgbClr val="7030A0"/>
                </a:solidFill>
                <a:ea typeface="+mn-ea"/>
                <a:cs typeface="+mn-cs"/>
              </a:rPr>
              <a:t>a </a:t>
            </a:r>
            <a:r>
              <a:rPr lang="en-US" sz="4000" cap="none" dirty="0" smtClean="0">
                <a:solidFill>
                  <a:srgbClr val="7030A0"/>
                </a:solidFill>
                <a:ea typeface="+mn-ea"/>
                <a:cs typeface="+mn-cs"/>
              </a:rPr>
              <a:t>case study?</a:t>
            </a:r>
            <a:endParaRPr lang="en-US" sz="2800" dirty="0">
              <a:solidFill>
                <a:srgbClr val="7030A0"/>
              </a:solidFill>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View your slides from anywhere!</a:t>
            </a:r>
            <a:endParaRPr lang="en-US" sz="1700" b="1" dirty="0">
              <a:solidFill>
                <a:prstClr val="black">
                  <a:lumMod val="75000"/>
                  <a:lumOff val="25000"/>
                </a:prstClr>
              </a:solidFill>
            </a:endParaRPr>
          </a:p>
        </p:txBody>
      </p:sp>
      <p:sp>
        <p:nvSpPr>
          <p:cNvPr id="7" name="Slide Number Placeholder 6"/>
          <p:cNvSpPr>
            <a:spLocks noGrp="1"/>
          </p:cNvSpPr>
          <p:nvPr>
            <p:ph type="sldNum" sz="quarter" idx="12"/>
          </p:nvPr>
        </p:nvSpPr>
        <p:spPr/>
        <p:txBody>
          <a:bodyPr/>
          <a:lstStyle/>
          <a:p>
            <a:fld id="{240D5ECE-8B49-45CD-BE81-EF81920D1969}" type="slidenum">
              <a:rPr lang="en-US" smtClean="0"/>
              <a:pPr/>
              <a:t>5</a:t>
            </a:fld>
            <a:endParaRPr lang="en-US" dirty="0"/>
          </a:p>
        </p:txBody>
      </p:sp>
    </p:spTree>
    <p:extLst>
      <p:ext uri="{BB962C8B-B14F-4D97-AF65-F5344CB8AC3E}">
        <p14:creationId xmlns:p14="http://schemas.microsoft.com/office/powerpoint/2010/main" val="335766043"/>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a:t>
            </a:r>
            <a:r>
              <a:rPr lang="id-ID" dirty="0" smtClean="0">
                <a:solidFill>
                  <a:srgbClr val="0070C0"/>
                </a:solidFill>
              </a:rPr>
              <a:t>hree case study approaches</a:t>
            </a:r>
            <a:r>
              <a:rPr lang="en-US" dirty="0" smtClean="0">
                <a:solidFill>
                  <a:srgbClr val="0070C0"/>
                </a:solidFill>
              </a:rPr>
              <a:t>: Defining Case Study</a:t>
            </a:r>
            <a:endParaRPr lang="id-ID" dirty="0">
              <a:solidFill>
                <a:srgbClr val="0070C0"/>
              </a:solidFill>
            </a:endParaRPr>
          </a:p>
        </p:txBody>
      </p:sp>
      <p:graphicFrame>
        <p:nvGraphicFramePr>
          <p:cNvPr id="4" name="Content Placeholder 3"/>
          <p:cNvGraphicFramePr>
            <a:graphicFrameLocks noGrp="1"/>
          </p:cNvGraphicFramePr>
          <p:nvPr>
            <p:ph idx="1"/>
          </p:nvPr>
        </p:nvGraphicFramePr>
        <p:xfrm>
          <a:off x="457200" y="1142984"/>
          <a:ext cx="8229600" cy="48463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Dimension of</a:t>
                      </a:r>
                    </a:p>
                    <a:p>
                      <a:pPr algn="ctr"/>
                      <a:r>
                        <a:rPr lang="en-US" dirty="0" smtClean="0"/>
                        <a:t>interest</a:t>
                      </a:r>
                    </a:p>
                  </a:txBody>
                  <a:tcPr/>
                </a:tc>
                <a:tc>
                  <a:txBody>
                    <a:bodyPr/>
                    <a:lstStyle/>
                    <a:p>
                      <a:pPr algn="ctr"/>
                      <a:r>
                        <a:rPr lang="en-US" dirty="0" smtClean="0"/>
                        <a:t>Robert Yin</a:t>
                      </a:r>
                      <a:endParaRPr lang="id-ID" dirty="0"/>
                    </a:p>
                  </a:txBody>
                  <a:tcPr/>
                </a:tc>
                <a:tc>
                  <a:txBody>
                    <a:bodyPr/>
                    <a:lstStyle/>
                    <a:p>
                      <a:pPr algn="ctr"/>
                      <a:r>
                        <a:rPr lang="en-US" dirty="0" smtClean="0"/>
                        <a:t>Robert Stake</a:t>
                      </a:r>
                      <a:endParaRPr lang="id-ID" dirty="0"/>
                    </a:p>
                  </a:txBody>
                  <a:tcPr/>
                </a:tc>
                <a:tc>
                  <a:txBody>
                    <a:bodyPr/>
                    <a:lstStyle/>
                    <a:p>
                      <a:pPr algn="ctr"/>
                      <a:r>
                        <a:rPr lang="en-US" dirty="0" err="1" smtClean="0"/>
                        <a:t>Sharan</a:t>
                      </a:r>
                      <a:r>
                        <a:rPr lang="en-US" dirty="0" smtClean="0"/>
                        <a:t> Merriam</a:t>
                      </a:r>
                      <a:endParaRPr lang="id-ID" dirty="0"/>
                    </a:p>
                  </a:txBody>
                  <a:tcPr/>
                </a:tc>
              </a:tr>
              <a:tr h="370840">
                <a:tc>
                  <a:txBody>
                    <a:bodyPr/>
                    <a:lstStyle/>
                    <a:p>
                      <a:r>
                        <a:rPr lang="id-ID" dirty="0" smtClean="0"/>
                        <a:t>Defining Case</a:t>
                      </a:r>
                      <a:r>
                        <a:rPr lang="en-US" dirty="0" smtClean="0"/>
                        <a:t> Study</a:t>
                      </a:r>
                      <a:endParaRPr lang="id-ID" dirty="0"/>
                    </a:p>
                  </a:txBody>
                  <a:tcPr/>
                </a:tc>
                <a:tc>
                  <a:txBody>
                    <a:bodyPr/>
                    <a:lstStyle/>
                    <a:p>
                      <a:r>
                        <a:rPr lang="en-US" dirty="0" smtClean="0"/>
                        <a:t>Case study is an empirical</a:t>
                      </a:r>
                    </a:p>
                    <a:p>
                      <a:r>
                        <a:rPr lang="en-US" dirty="0" smtClean="0"/>
                        <a:t>inquiry that investigates the</a:t>
                      </a:r>
                    </a:p>
                    <a:p>
                      <a:r>
                        <a:rPr lang="en-US" dirty="0" smtClean="0"/>
                        <a:t>case or cases conforming to</a:t>
                      </a:r>
                    </a:p>
                    <a:p>
                      <a:r>
                        <a:rPr lang="en-US" dirty="0" smtClean="0"/>
                        <a:t>the abovementioned</a:t>
                      </a:r>
                    </a:p>
                    <a:p>
                      <a:r>
                        <a:rPr lang="en-US" dirty="0" smtClean="0"/>
                        <a:t>definition by addressing</a:t>
                      </a:r>
                    </a:p>
                    <a:p>
                      <a:r>
                        <a:rPr lang="en-US" dirty="0" smtClean="0"/>
                        <a:t>the “how” or “why”</a:t>
                      </a:r>
                    </a:p>
                    <a:p>
                      <a:r>
                        <a:rPr lang="en-US" dirty="0" smtClean="0"/>
                        <a:t>questions concerning the</a:t>
                      </a:r>
                    </a:p>
                    <a:p>
                      <a:r>
                        <a:rPr lang="en-US" dirty="0" smtClean="0"/>
                        <a:t>phenomenon of interest.</a:t>
                      </a:r>
                      <a:endParaRPr lang="id-ID" dirty="0"/>
                    </a:p>
                  </a:txBody>
                  <a:tcPr/>
                </a:tc>
                <a:tc>
                  <a:txBody>
                    <a:bodyPr/>
                    <a:lstStyle/>
                    <a:p>
                      <a:r>
                        <a:rPr lang="en-US" dirty="0" smtClean="0"/>
                        <a:t>Qualitative case study is a study of the particularity and complexity of a single case, coming to understand its activity within important circumstances.</a:t>
                      </a:r>
                      <a:endParaRPr lang="id-ID" dirty="0"/>
                    </a:p>
                  </a:txBody>
                  <a:tcPr/>
                </a:tc>
                <a:tc>
                  <a:txBody>
                    <a:bodyPr/>
                    <a:lstStyle/>
                    <a:p>
                      <a:r>
                        <a:rPr lang="en-US" dirty="0" smtClean="0"/>
                        <a:t>Qualitative case study is an intensive, holistic description and analysis of a bounded phenomenon such as a program, an institution, a person, a process, or a social unit.</a:t>
                      </a:r>
                      <a:endParaRPr lang="id-ID" dirty="0"/>
                    </a:p>
                  </a:txBody>
                  <a:tcPr/>
                </a:tc>
              </a:tr>
            </a:tbl>
          </a:graphicData>
        </a:graphic>
      </p:graphicFrame>
      <p:sp>
        <p:nvSpPr>
          <p:cNvPr id="5" name="Slide Number Placeholder 4"/>
          <p:cNvSpPr>
            <a:spLocks noGrp="1"/>
          </p:cNvSpPr>
          <p:nvPr>
            <p:ph type="sldNum" sz="quarter" idx="12"/>
          </p:nvPr>
        </p:nvSpPr>
        <p:spPr/>
        <p:txBody>
          <a:bodyPr/>
          <a:lstStyle/>
          <a:p>
            <a:fld id="{240D5ECE-8B49-45CD-BE81-EF81920D1969}" type="slidenum">
              <a:rPr lang="en-US" smtClean="0"/>
              <a:pPr/>
              <a:t>6</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70C0"/>
                </a:solidFill>
              </a:rPr>
              <a:t>Research purpose</a:t>
            </a:r>
            <a:endParaRPr lang="id-ID" dirty="0">
              <a:solidFill>
                <a:srgbClr val="0070C0"/>
              </a:solidFill>
            </a:endParaRPr>
          </a:p>
        </p:txBody>
      </p:sp>
      <p:sp>
        <p:nvSpPr>
          <p:cNvPr id="4" name="TextBox 4"/>
          <p:cNvSpPr txBox="1"/>
          <p:nvPr/>
        </p:nvSpPr>
        <p:spPr>
          <a:xfrm>
            <a:off x="774700" y="1000108"/>
            <a:ext cx="3771900" cy="431800"/>
          </a:xfrm>
          <a:prstGeom prst="rect">
            <a:avLst/>
          </a:prstGeom>
          <a:noFill/>
        </p:spPr>
        <p:txBody>
          <a:bodyPr vert="horz" wrap="none" lIns="0" tIns="0" rIns="0" bIns="0" rtlCol="0">
            <a:spAutoFit/>
          </a:bodyPr>
          <a:lstStyle/>
          <a:p>
            <a:pPr>
              <a:lnSpc>
                <a:spcPts val="2300"/>
              </a:lnSpc>
            </a:pPr>
            <a:r>
              <a:rPr lang="en-CA" sz="2014" b="1" dirty="0" smtClean="0">
                <a:solidFill>
                  <a:srgbClr val="FF0000"/>
                </a:solidFill>
                <a:latin typeface="Bookman Old Style Bold"/>
                <a:cs typeface="Bookman Old Style Bold"/>
              </a:rPr>
              <a:t>Exploratory case study</a:t>
            </a:r>
          </a:p>
          <a:p>
            <a:pPr>
              <a:lnSpc>
                <a:spcPts val="2300"/>
              </a:lnSpc>
            </a:pPr>
            <a:endParaRPr lang="en-CA" sz="2004" dirty="0">
              <a:solidFill>
                <a:srgbClr val="000000"/>
              </a:solidFill>
            </a:endParaRPr>
          </a:p>
        </p:txBody>
      </p:sp>
      <p:sp>
        <p:nvSpPr>
          <p:cNvPr id="5" name="TextBox 5"/>
          <p:cNvSpPr txBox="1"/>
          <p:nvPr/>
        </p:nvSpPr>
        <p:spPr>
          <a:xfrm>
            <a:off x="88900" y="1419208"/>
            <a:ext cx="4457700" cy="368300"/>
          </a:xfrm>
          <a:prstGeom prst="rect">
            <a:avLst/>
          </a:prstGeom>
          <a:noFill/>
        </p:spPr>
        <p:txBody>
          <a:bodyPr vert="horz" wrap="none" lIns="0" tIns="0" rIns="0" bIns="0" rtlCol="0">
            <a:spAutoFit/>
          </a:bodyPr>
          <a:lstStyle/>
          <a:p>
            <a:pPr>
              <a:lnSpc>
                <a:spcPts val="2000"/>
              </a:lnSpc>
              <a:tabLst>
                <a:tab pos="317500" algn="l"/>
              </a:tabLst>
            </a:pPr>
            <a:r>
              <a:rPr lang="en-CA" sz="1230" spc="-30" smtClean="0">
                <a:solidFill>
                  <a:srgbClr val="C00000"/>
                </a:solidFill>
                <a:latin typeface="Arial Unicode MS"/>
                <a:cs typeface="Arial Unicode MS"/>
              </a:rPr>
              <a:t></a:t>
            </a:r>
            <a:r>
              <a:rPr lang="en-CA" sz="2006" smtClean="0">
                <a:solidFill>
                  <a:srgbClr val="000000"/>
                </a:solidFill>
                <a:latin typeface="Bookman Old Style"/>
                <a:cs typeface="Bookman Old Style"/>
              </a:rPr>
              <a:t>	The focus is usually a </a:t>
            </a:r>
            <a:r>
              <a:rPr lang="en-CA" sz="2016" b="1" smtClean="0">
                <a:solidFill>
                  <a:srgbClr val="000000"/>
                </a:solidFill>
                <a:latin typeface="Bookman Old Style Bold"/>
                <a:cs typeface="Bookman Old Style Bold"/>
              </a:rPr>
              <a:t>single</a:t>
            </a:r>
          </a:p>
          <a:p>
            <a:pPr>
              <a:lnSpc>
                <a:spcPts val="2010"/>
              </a:lnSpc>
            </a:pPr>
            <a:endParaRPr lang="en-CA" sz="2006">
              <a:solidFill>
                <a:srgbClr val="000000"/>
              </a:solidFill>
            </a:endParaRPr>
          </a:p>
        </p:txBody>
      </p:sp>
      <p:sp>
        <p:nvSpPr>
          <p:cNvPr id="6" name="TextBox 6"/>
          <p:cNvSpPr txBox="1"/>
          <p:nvPr/>
        </p:nvSpPr>
        <p:spPr>
          <a:xfrm>
            <a:off x="406400" y="1698608"/>
            <a:ext cx="4140200" cy="431800"/>
          </a:xfrm>
          <a:prstGeom prst="rect">
            <a:avLst/>
          </a:prstGeom>
          <a:noFill/>
        </p:spPr>
        <p:txBody>
          <a:bodyPr vert="horz" wrap="none" lIns="0" tIns="0" rIns="0" bIns="0" rtlCol="0">
            <a:spAutoFit/>
          </a:bodyPr>
          <a:lstStyle/>
          <a:p>
            <a:pPr>
              <a:lnSpc>
                <a:spcPts val="2300"/>
              </a:lnSpc>
            </a:pPr>
            <a:r>
              <a:rPr lang="en-CA" sz="2014" b="1" dirty="0" smtClean="0">
                <a:solidFill>
                  <a:srgbClr val="000000"/>
                </a:solidFill>
                <a:latin typeface="Bookman Old Style Bold"/>
                <a:cs typeface="Bookman Old Style Bold"/>
              </a:rPr>
              <a:t>case or a limited number of</a:t>
            </a:r>
          </a:p>
          <a:p>
            <a:pPr>
              <a:lnSpc>
                <a:spcPts val="2300"/>
              </a:lnSpc>
            </a:pPr>
            <a:endParaRPr lang="en-CA" sz="2004" dirty="0">
              <a:solidFill>
                <a:srgbClr val="000000"/>
              </a:solidFill>
            </a:endParaRPr>
          </a:p>
        </p:txBody>
      </p:sp>
      <p:sp>
        <p:nvSpPr>
          <p:cNvPr id="7" name="TextBox 7"/>
          <p:cNvSpPr txBox="1"/>
          <p:nvPr/>
        </p:nvSpPr>
        <p:spPr>
          <a:xfrm>
            <a:off x="406400" y="2003408"/>
            <a:ext cx="4140200" cy="431800"/>
          </a:xfrm>
          <a:prstGeom prst="rect">
            <a:avLst/>
          </a:prstGeom>
          <a:noFill/>
        </p:spPr>
        <p:txBody>
          <a:bodyPr vert="horz" wrap="none" lIns="0" tIns="0" rIns="0" bIns="0" rtlCol="0">
            <a:spAutoFit/>
          </a:bodyPr>
          <a:lstStyle/>
          <a:p>
            <a:pPr>
              <a:lnSpc>
                <a:spcPts val="2300"/>
              </a:lnSpc>
            </a:pPr>
            <a:r>
              <a:rPr lang="en-CA" sz="2014" b="1" smtClean="0">
                <a:solidFill>
                  <a:srgbClr val="000000"/>
                </a:solidFill>
                <a:latin typeface="Bookman Old Style Bold"/>
                <a:cs typeface="Bookman Old Style Bold"/>
              </a:rPr>
              <a:t>cases (up to 10)</a:t>
            </a:r>
            <a:r>
              <a:rPr lang="en-CA" sz="2004" smtClean="0">
                <a:solidFill>
                  <a:srgbClr val="000000"/>
                </a:solidFill>
                <a:latin typeface="Bookman Old Style"/>
                <a:cs typeface="Bookman Old Style"/>
              </a:rPr>
              <a:t>.</a:t>
            </a:r>
          </a:p>
          <a:p>
            <a:pPr>
              <a:lnSpc>
                <a:spcPts val="2300"/>
              </a:lnSpc>
            </a:pPr>
            <a:endParaRPr lang="en-CA" sz="2004">
              <a:solidFill>
                <a:srgbClr val="000000"/>
              </a:solidFill>
            </a:endParaRPr>
          </a:p>
        </p:txBody>
      </p:sp>
      <p:sp>
        <p:nvSpPr>
          <p:cNvPr id="8" name="TextBox 8"/>
          <p:cNvSpPr txBox="1"/>
          <p:nvPr/>
        </p:nvSpPr>
        <p:spPr>
          <a:xfrm>
            <a:off x="88900" y="2422508"/>
            <a:ext cx="3393558" cy="512961"/>
          </a:xfrm>
          <a:prstGeom prst="rect">
            <a:avLst/>
          </a:prstGeom>
          <a:noFill/>
        </p:spPr>
        <p:txBody>
          <a:bodyPr vert="horz" wrap="none" lIns="0" tIns="0" rIns="0" bIns="0" rtlCol="0">
            <a:spAutoFit/>
          </a:bodyPr>
          <a:lstStyle/>
          <a:p>
            <a:pPr>
              <a:lnSpc>
                <a:spcPts val="2000"/>
              </a:lnSpc>
              <a:tabLst>
                <a:tab pos="317500" algn="l"/>
              </a:tabLst>
            </a:pPr>
            <a:r>
              <a:rPr lang="en-CA" sz="1228" spc="-30" dirty="0" smtClean="0">
                <a:solidFill>
                  <a:srgbClr val="C00000"/>
                </a:solidFill>
                <a:latin typeface="Arial Unicode MS"/>
                <a:cs typeface="Arial Unicode MS"/>
              </a:rPr>
              <a:t></a:t>
            </a:r>
            <a:r>
              <a:rPr lang="en-CA" sz="2004" dirty="0" smtClean="0">
                <a:solidFill>
                  <a:srgbClr val="000000"/>
                </a:solidFill>
                <a:latin typeface="Bookman Old Style"/>
                <a:cs typeface="Bookman Old Style"/>
              </a:rPr>
              <a:t>	The purpose is to better</a:t>
            </a:r>
          </a:p>
          <a:p>
            <a:pPr>
              <a:lnSpc>
                <a:spcPts val="2010"/>
              </a:lnSpc>
            </a:pPr>
            <a:endParaRPr lang="en-CA" sz="2004" dirty="0">
              <a:solidFill>
                <a:srgbClr val="000000"/>
              </a:solidFill>
            </a:endParaRPr>
          </a:p>
        </p:txBody>
      </p:sp>
      <p:sp>
        <p:nvSpPr>
          <p:cNvPr id="9" name="TextBox 9"/>
          <p:cNvSpPr txBox="1"/>
          <p:nvPr/>
        </p:nvSpPr>
        <p:spPr>
          <a:xfrm>
            <a:off x="406400" y="2701908"/>
            <a:ext cx="3196388" cy="589905"/>
          </a:xfrm>
          <a:prstGeom prst="rect">
            <a:avLst/>
          </a:prstGeom>
          <a:noFill/>
        </p:spPr>
        <p:txBody>
          <a:bodyPr vert="horz" wrap="none" lIns="0" tIns="0" rIns="0" bIns="0" rtlCol="0">
            <a:spAutoFit/>
          </a:bodyPr>
          <a:lstStyle/>
          <a:p>
            <a:pPr>
              <a:lnSpc>
                <a:spcPts val="2300"/>
              </a:lnSpc>
            </a:pPr>
            <a:r>
              <a:rPr lang="en-CA" sz="2004" dirty="0" smtClean="0">
                <a:solidFill>
                  <a:srgbClr val="000000"/>
                </a:solidFill>
                <a:latin typeface="Bookman Old Style"/>
                <a:cs typeface="Bookman Old Style"/>
              </a:rPr>
              <a:t>Understand an emerging</a:t>
            </a:r>
          </a:p>
          <a:p>
            <a:pPr>
              <a:lnSpc>
                <a:spcPts val="2300"/>
              </a:lnSpc>
            </a:pPr>
            <a:endParaRPr lang="en-CA" sz="2004" dirty="0">
              <a:solidFill>
                <a:srgbClr val="000000"/>
              </a:solidFill>
            </a:endParaRPr>
          </a:p>
        </p:txBody>
      </p:sp>
      <p:sp>
        <p:nvSpPr>
          <p:cNvPr id="10" name="TextBox 10"/>
          <p:cNvSpPr txBox="1"/>
          <p:nvPr/>
        </p:nvSpPr>
        <p:spPr>
          <a:xfrm>
            <a:off x="406400" y="2994008"/>
            <a:ext cx="3055324" cy="1538883"/>
          </a:xfrm>
          <a:prstGeom prst="rect">
            <a:avLst/>
          </a:prstGeom>
          <a:noFill/>
        </p:spPr>
        <p:txBody>
          <a:bodyPr vert="horz" wrap="none" lIns="0" tIns="0" rIns="0" bIns="0" rtlCol="0">
            <a:spAutoFit/>
          </a:bodyPr>
          <a:lstStyle/>
          <a:p>
            <a:pPr>
              <a:lnSpc>
                <a:spcPts val="2400"/>
              </a:lnSpc>
            </a:pPr>
            <a:r>
              <a:rPr lang="en-CA" sz="2004" dirty="0" smtClean="0">
                <a:solidFill>
                  <a:srgbClr val="000000"/>
                </a:solidFill>
                <a:latin typeface="Bookman Old Style"/>
                <a:cs typeface="Bookman Old Style"/>
              </a:rPr>
              <a:t>Phenomenon and/or to</a:t>
            </a:r>
            <a:r>
              <a:rPr lang="en-CA" sz="2004" dirty="0" smtClean="0">
                <a:solidFill>
                  <a:srgbClr val="000000"/>
                </a:solidFill>
                <a:latin typeface="Times New Roman"/>
              </a:rPr>
              <a:t/>
            </a:r>
            <a:br>
              <a:rPr lang="en-CA" sz="2004" dirty="0" smtClean="0">
                <a:solidFill>
                  <a:srgbClr val="000000"/>
                </a:solidFill>
                <a:latin typeface="Times New Roman"/>
              </a:rPr>
            </a:br>
            <a:r>
              <a:rPr lang="en-CA" sz="2004" dirty="0" smtClean="0">
                <a:solidFill>
                  <a:srgbClr val="000000"/>
                </a:solidFill>
                <a:latin typeface="Bookman Old Style"/>
                <a:cs typeface="Bookman Old Style"/>
              </a:rPr>
              <a:t>propose </a:t>
            </a:r>
            <a:r>
              <a:rPr lang="en-CA" sz="2014" b="1" dirty="0" smtClean="0">
                <a:solidFill>
                  <a:srgbClr val="000000"/>
                </a:solidFill>
                <a:latin typeface="Bookman Old Style Bold"/>
                <a:cs typeface="Bookman Old Style Bold"/>
              </a:rPr>
              <a:t>new theoretical</a:t>
            </a:r>
            <a:r>
              <a:rPr lang="en-CA" sz="2006" dirty="0" smtClean="0">
                <a:solidFill>
                  <a:srgbClr val="000000"/>
                </a:solidFill>
                <a:latin typeface="Times New Roman"/>
              </a:rPr>
              <a:t/>
            </a:r>
            <a:br>
              <a:rPr lang="en-CA" sz="2006" dirty="0" smtClean="0">
                <a:solidFill>
                  <a:srgbClr val="000000"/>
                </a:solidFill>
                <a:latin typeface="Times New Roman"/>
              </a:rPr>
            </a:br>
            <a:r>
              <a:rPr lang="en-CA" sz="2016" b="1" dirty="0" smtClean="0">
                <a:solidFill>
                  <a:srgbClr val="000000"/>
                </a:solidFill>
                <a:latin typeface="Bookman Old Style Bold"/>
                <a:cs typeface="Bookman Old Style Bold"/>
              </a:rPr>
              <a:t>insights</a:t>
            </a:r>
            <a:r>
              <a:rPr lang="en-CA" sz="2006" dirty="0" smtClean="0">
                <a:solidFill>
                  <a:srgbClr val="000000"/>
                </a:solidFill>
                <a:latin typeface="Bookman Old Style"/>
                <a:cs typeface="Bookman Old Style"/>
              </a:rPr>
              <a:t> to generate new</a:t>
            </a:r>
            <a:r>
              <a:rPr lang="en-CA" sz="2004" dirty="0" smtClean="0">
                <a:solidFill>
                  <a:srgbClr val="000000"/>
                </a:solidFill>
                <a:latin typeface="Times New Roman"/>
              </a:rPr>
              <a:t/>
            </a:r>
            <a:br>
              <a:rPr lang="en-CA" sz="2004" dirty="0" smtClean="0">
                <a:solidFill>
                  <a:srgbClr val="000000"/>
                </a:solidFill>
                <a:latin typeface="Times New Roman"/>
              </a:rPr>
            </a:br>
            <a:r>
              <a:rPr lang="en-CA" sz="2004" dirty="0" smtClean="0">
                <a:solidFill>
                  <a:srgbClr val="000000"/>
                </a:solidFill>
                <a:latin typeface="Bookman Old Style"/>
                <a:cs typeface="Bookman Old Style"/>
              </a:rPr>
              <a:t>ideas and hypotheses.</a:t>
            </a:r>
          </a:p>
          <a:p>
            <a:pPr>
              <a:lnSpc>
                <a:spcPts val="2400"/>
              </a:lnSpc>
            </a:pPr>
            <a:endParaRPr lang="en-CA" sz="2004" dirty="0">
              <a:solidFill>
                <a:srgbClr val="000000"/>
              </a:solidFill>
            </a:endParaRPr>
          </a:p>
        </p:txBody>
      </p:sp>
      <p:sp>
        <p:nvSpPr>
          <p:cNvPr id="11" name="TextBox 11"/>
          <p:cNvSpPr txBox="1"/>
          <p:nvPr/>
        </p:nvSpPr>
        <p:spPr>
          <a:xfrm>
            <a:off x="88900" y="4340208"/>
            <a:ext cx="3653244" cy="512961"/>
          </a:xfrm>
          <a:prstGeom prst="rect">
            <a:avLst/>
          </a:prstGeom>
          <a:noFill/>
        </p:spPr>
        <p:txBody>
          <a:bodyPr vert="horz" wrap="none" lIns="0" tIns="0" rIns="0" bIns="0" rtlCol="0">
            <a:spAutoFit/>
          </a:bodyPr>
          <a:lstStyle/>
          <a:p>
            <a:pPr>
              <a:lnSpc>
                <a:spcPts val="2000"/>
              </a:lnSpc>
              <a:tabLst>
                <a:tab pos="317500" algn="l"/>
              </a:tabLst>
            </a:pPr>
            <a:r>
              <a:rPr lang="en-CA" sz="1228" spc="-30" dirty="0" smtClean="0">
                <a:solidFill>
                  <a:srgbClr val="C00000"/>
                </a:solidFill>
                <a:latin typeface="Arial Unicode MS"/>
                <a:cs typeface="Arial Unicode MS"/>
              </a:rPr>
              <a:t></a:t>
            </a:r>
            <a:r>
              <a:rPr lang="en-CA" sz="2004" dirty="0" smtClean="0">
                <a:solidFill>
                  <a:srgbClr val="000000"/>
                </a:solidFill>
                <a:latin typeface="Bookman Old Style"/>
                <a:cs typeface="Bookman Old Style"/>
              </a:rPr>
              <a:t>	The interest is particularly</a:t>
            </a:r>
          </a:p>
          <a:p>
            <a:pPr>
              <a:lnSpc>
                <a:spcPts val="2010"/>
              </a:lnSpc>
            </a:pPr>
            <a:endParaRPr lang="en-CA" sz="2004" dirty="0">
              <a:solidFill>
                <a:srgbClr val="000000"/>
              </a:solidFill>
            </a:endParaRPr>
          </a:p>
        </p:txBody>
      </p:sp>
      <p:sp>
        <p:nvSpPr>
          <p:cNvPr id="12" name="TextBox 12"/>
          <p:cNvSpPr txBox="1"/>
          <p:nvPr/>
        </p:nvSpPr>
        <p:spPr>
          <a:xfrm>
            <a:off x="406400" y="4619608"/>
            <a:ext cx="2616101" cy="589905"/>
          </a:xfrm>
          <a:prstGeom prst="rect">
            <a:avLst/>
          </a:prstGeom>
          <a:noFill/>
        </p:spPr>
        <p:txBody>
          <a:bodyPr vert="horz" wrap="none" lIns="0" tIns="0" rIns="0" bIns="0" rtlCol="0">
            <a:spAutoFit/>
          </a:bodyPr>
          <a:lstStyle/>
          <a:p>
            <a:pPr>
              <a:lnSpc>
                <a:spcPts val="2300"/>
              </a:lnSpc>
              <a:tabLst>
                <a:tab pos="1409700" algn="l"/>
                <a:tab pos="2730500" algn="l"/>
              </a:tabLst>
            </a:pPr>
            <a:r>
              <a:rPr lang="en-CA" sz="2004" dirty="0" smtClean="0">
                <a:solidFill>
                  <a:srgbClr val="000000"/>
                </a:solidFill>
                <a:latin typeface="Bookman Old Style"/>
                <a:cs typeface="Bookman Old Style"/>
              </a:rPr>
              <a:t>Strong</a:t>
            </a:r>
            <a:r>
              <a:rPr lang="en-CA" sz="2014" b="1" dirty="0" smtClean="0">
                <a:solidFill>
                  <a:srgbClr val="000000"/>
                </a:solidFill>
                <a:latin typeface="Bookman Old Style Bold"/>
                <a:cs typeface="Bookman Old Style Bold"/>
              </a:rPr>
              <a:t> when existing</a:t>
            </a:r>
          </a:p>
          <a:p>
            <a:pPr>
              <a:lnSpc>
                <a:spcPts val="2300"/>
              </a:lnSpc>
            </a:pPr>
            <a:endParaRPr lang="en-CA" sz="2004" dirty="0">
              <a:solidFill>
                <a:srgbClr val="000000"/>
              </a:solidFill>
            </a:endParaRPr>
          </a:p>
        </p:txBody>
      </p:sp>
      <p:sp>
        <p:nvSpPr>
          <p:cNvPr id="13" name="TextBox 13"/>
          <p:cNvSpPr txBox="1"/>
          <p:nvPr/>
        </p:nvSpPr>
        <p:spPr>
          <a:xfrm>
            <a:off x="406400" y="4924408"/>
            <a:ext cx="4140200" cy="431800"/>
          </a:xfrm>
          <a:prstGeom prst="rect">
            <a:avLst/>
          </a:prstGeom>
          <a:noFill/>
        </p:spPr>
        <p:txBody>
          <a:bodyPr vert="horz" wrap="none" lIns="0" tIns="0" rIns="0" bIns="0" rtlCol="0">
            <a:spAutoFit/>
          </a:bodyPr>
          <a:lstStyle/>
          <a:p>
            <a:pPr>
              <a:lnSpc>
                <a:spcPts val="2300"/>
              </a:lnSpc>
            </a:pPr>
            <a:r>
              <a:rPr lang="en-CA" sz="2016" b="1" dirty="0" smtClean="0">
                <a:solidFill>
                  <a:srgbClr val="000000"/>
                </a:solidFill>
                <a:latin typeface="Bookman Old Style Bold"/>
                <a:cs typeface="Bookman Old Style Bold"/>
              </a:rPr>
              <a:t>theories are incomplete or</a:t>
            </a:r>
          </a:p>
          <a:p>
            <a:pPr>
              <a:lnSpc>
                <a:spcPts val="2300"/>
              </a:lnSpc>
            </a:pPr>
            <a:endParaRPr lang="en-CA" sz="2006" dirty="0">
              <a:solidFill>
                <a:srgbClr val="000000"/>
              </a:solidFill>
            </a:endParaRPr>
          </a:p>
        </p:txBody>
      </p:sp>
      <p:sp>
        <p:nvSpPr>
          <p:cNvPr id="14" name="TextBox 14"/>
          <p:cNvSpPr txBox="1"/>
          <p:nvPr/>
        </p:nvSpPr>
        <p:spPr>
          <a:xfrm>
            <a:off x="406400" y="5216508"/>
            <a:ext cx="3662862" cy="1231106"/>
          </a:xfrm>
          <a:prstGeom prst="rect">
            <a:avLst/>
          </a:prstGeom>
          <a:noFill/>
        </p:spPr>
        <p:txBody>
          <a:bodyPr vert="horz" wrap="none" lIns="0" tIns="0" rIns="0" bIns="0" rtlCol="0">
            <a:spAutoFit/>
          </a:bodyPr>
          <a:lstStyle/>
          <a:p>
            <a:pPr>
              <a:lnSpc>
                <a:spcPts val="2400"/>
              </a:lnSpc>
              <a:tabLst>
                <a:tab pos="1409700" algn="l"/>
                <a:tab pos="2184400" algn="l"/>
                <a:tab pos="3632200" algn="l"/>
              </a:tabLst>
            </a:pPr>
            <a:r>
              <a:rPr lang="en-CA" sz="2014" b="1" dirty="0" smtClean="0">
                <a:solidFill>
                  <a:srgbClr val="000000"/>
                </a:solidFill>
                <a:latin typeface="Bookman Old Style Bold"/>
                <a:cs typeface="Bookman Old Style Bold"/>
              </a:rPr>
              <a:t>unable</a:t>
            </a:r>
            <a:r>
              <a:rPr lang="en-CA" sz="2004" dirty="0" smtClean="0">
                <a:solidFill>
                  <a:srgbClr val="000000"/>
                </a:solidFill>
                <a:latin typeface="Bookman Old Style"/>
                <a:cs typeface="Bookman Old Style"/>
              </a:rPr>
              <a:t> to provide	a</a:t>
            </a:r>
            <a:r>
              <a:rPr lang="en-CA" sz="2004" dirty="0" smtClean="0">
                <a:solidFill>
                  <a:srgbClr val="000000"/>
                </a:solidFill>
                <a:latin typeface="Times New Roman"/>
              </a:rPr>
              <a:t/>
            </a:r>
            <a:br>
              <a:rPr lang="en-CA" sz="2004" dirty="0" smtClean="0">
                <a:solidFill>
                  <a:srgbClr val="000000"/>
                </a:solidFill>
                <a:latin typeface="Times New Roman"/>
              </a:rPr>
            </a:br>
            <a:r>
              <a:rPr lang="en-CA" sz="2004" dirty="0" smtClean="0">
                <a:solidFill>
                  <a:srgbClr val="000000"/>
                </a:solidFill>
                <a:latin typeface="Bookman Old Style"/>
                <a:cs typeface="Bookman Old Style"/>
              </a:rPr>
              <a:t>satisfactory representation of</a:t>
            </a:r>
            <a:r>
              <a:rPr lang="en-CA" sz="2004" dirty="0" smtClean="0">
                <a:solidFill>
                  <a:srgbClr val="000000"/>
                </a:solidFill>
                <a:latin typeface="Times New Roman"/>
              </a:rPr>
              <a:t/>
            </a:r>
            <a:br>
              <a:rPr lang="en-CA" sz="2004" dirty="0" smtClean="0">
                <a:solidFill>
                  <a:srgbClr val="000000"/>
                </a:solidFill>
                <a:latin typeface="Times New Roman"/>
              </a:rPr>
            </a:br>
            <a:r>
              <a:rPr lang="en-CA" sz="2004" dirty="0" smtClean="0">
                <a:solidFill>
                  <a:srgbClr val="000000"/>
                </a:solidFill>
                <a:latin typeface="Bookman Old Style"/>
                <a:cs typeface="Bookman Old Style"/>
              </a:rPr>
              <a:t>the studied phenomenon.</a:t>
            </a:r>
          </a:p>
          <a:p>
            <a:pPr>
              <a:lnSpc>
                <a:spcPts val="2400"/>
              </a:lnSpc>
            </a:pPr>
            <a:endParaRPr lang="en-CA" sz="2004" dirty="0">
              <a:solidFill>
                <a:srgbClr val="000000"/>
              </a:solidFill>
            </a:endParaRPr>
          </a:p>
        </p:txBody>
      </p:sp>
      <p:sp>
        <p:nvSpPr>
          <p:cNvPr id="15" name="TextBox 15"/>
          <p:cNvSpPr txBox="1"/>
          <p:nvPr/>
        </p:nvSpPr>
        <p:spPr>
          <a:xfrm>
            <a:off x="5384800" y="1000108"/>
            <a:ext cx="3644900" cy="431800"/>
          </a:xfrm>
          <a:prstGeom prst="rect">
            <a:avLst/>
          </a:prstGeom>
          <a:noFill/>
        </p:spPr>
        <p:txBody>
          <a:bodyPr vert="horz" wrap="none" lIns="0" tIns="0" rIns="0" bIns="0" rtlCol="0">
            <a:spAutoFit/>
          </a:bodyPr>
          <a:lstStyle/>
          <a:p>
            <a:pPr>
              <a:lnSpc>
                <a:spcPts val="2300"/>
              </a:lnSpc>
            </a:pPr>
            <a:r>
              <a:rPr lang="en-CA" sz="2014" b="1" smtClean="0">
                <a:solidFill>
                  <a:srgbClr val="FF0000"/>
                </a:solidFill>
                <a:latin typeface="Bookman Old Style Bold"/>
                <a:cs typeface="Bookman Old Style Bold"/>
              </a:rPr>
              <a:t>Explanatory case study</a:t>
            </a:r>
          </a:p>
          <a:p>
            <a:pPr>
              <a:lnSpc>
                <a:spcPts val="2300"/>
              </a:lnSpc>
            </a:pPr>
            <a:endParaRPr lang="en-CA" sz="2004">
              <a:solidFill>
                <a:srgbClr val="000000"/>
              </a:solidFill>
            </a:endParaRPr>
          </a:p>
        </p:txBody>
      </p:sp>
      <p:sp>
        <p:nvSpPr>
          <p:cNvPr id="16" name="TextBox 16"/>
          <p:cNvSpPr txBox="1"/>
          <p:nvPr/>
        </p:nvSpPr>
        <p:spPr>
          <a:xfrm>
            <a:off x="4660900" y="1444608"/>
            <a:ext cx="3712555" cy="461665"/>
          </a:xfrm>
          <a:prstGeom prst="rect">
            <a:avLst/>
          </a:prstGeom>
          <a:noFill/>
        </p:spPr>
        <p:txBody>
          <a:bodyPr vert="horz" wrap="none" lIns="0" tIns="0" rIns="0" bIns="0" rtlCol="0">
            <a:spAutoFit/>
          </a:bodyPr>
          <a:lstStyle/>
          <a:p>
            <a:pPr>
              <a:lnSpc>
                <a:spcPts val="1800"/>
              </a:lnSpc>
              <a:tabLst>
                <a:tab pos="317500" algn="l"/>
              </a:tabLst>
            </a:pPr>
            <a:r>
              <a:rPr lang="en-CA" sz="925" spc="-30" dirty="0" smtClean="0">
                <a:solidFill>
                  <a:srgbClr val="DD8046"/>
                </a:solidFill>
                <a:latin typeface="Arial Unicode MS"/>
                <a:cs typeface="Arial Unicode MS"/>
              </a:rPr>
              <a:t></a:t>
            </a:r>
            <a:r>
              <a:rPr lang="en-CA" sz="2006" dirty="0" smtClean="0">
                <a:solidFill>
                  <a:srgbClr val="000000"/>
                </a:solidFill>
                <a:latin typeface="Bookman Old Style"/>
                <a:cs typeface="Bookman Old Style"/>
              </a:rPr>
              <a:t>	That is the </a:t>
            </a:r>
            <a:r>
              <a:rPr lang="en-CA" sz="2016" b="1" dirty="0" smtClean="0">
                <a:solidFill>
                  <a:srgbClr val="000000"/>
                </a:solidFill>
                <a:latin typeface="Bookman Old Style Bold"/>
                <a:cs typeface="Bookman Old Style Bold"/>
              </a:rPr>
              <a:t>most  important</a:t>
            </a:r>
          </a:p>
          <a:p>
            <a:pPr>
              <a:lnSpc>
                <a:spcPts val="1780"/>
              </a:lnSpc>
            </a:pPr>
            <a:endParaRPr lang="en-CA" sz="2006" dirty="0">
              <a:solidFill>
                <a:srgbClr val="000000"/>
              </a:solidFill>
            </a:endParaRPr>
          </a:p>
        </p:txBody>
      </p:sp>
      <p:sp>
        <p:nvSpPr>
          <p:cNvPr id="17" name="TextBox 17"/>
          <p:cNvSpPr txBox="1"/>
          <p:nvPr/>
        </p:nvSpPr>
        <p:spPr>
          <a:xfrm>
            <a:off x="4978400" y="1698608"/>
            <a:ext cx="4051300" cy="431800"/>
          </a:xfrm>
          <a:prstGeom prst="rect">
            <a:avLst/>
          </a:prstGeom>
          <a:noFill/>
        </p:spPr>
        <p:txBody>
          <a:bodyPr vert="horz" wrap="none" lIns="0" tIns="0" rIns="0" bIns="0" rtlCol="0">
            <a:spAutoFit/>
          </a:bodyPr>
          <a:lstStyle/>
          <a:p>
            <a:pPr>
              <a:lnSpc>
                <a:spcPts val="2300"/>
              </a:lnSpc>
            </a:pPr>
            <a:r>
              <a:rPr lang="en-CA" sz="2014" b="1" smtClean="0">
                <a:solidFill>
                  <a:srgbClr val="000000"/>
                </a:solidFill>
                <a:latin typeface="Bookman Old Style Bold"/>
                <a:cs typeface="Bookman Old Style Bold"/>
              </a:rPr>
              <a:t>purpose</a:t>
            </a:r>
            <a:r>
              <a:rPr lang="en-CA" sz="2004" smtClean="0">
                <a:solidFill>
                  <a:srgbClr val="000000"/>
                </a:solidFill>
                <a:latin typeface="Bookman Old Style"/>
                <a:cs typeface="Bookman Old Style"/>
              </a:rPr>
              <a:t>.</a:t>
            </a:r>
          </a:p>
          <a:p>
            <a:pPr>
              <a:lnSpc>
                <a:spcPts val="2300"/>
              </a:lnSpc>
            </a:pPr>
            <a:endParaRPr lang="en-CA" sz="2004">
              <a:solidFill>
                <a:srgbClr val="000000"/>
              </a:solidFill>
            </a:endParaRPr>
          </a:p>
        </p:txBody>
      </p:sp>
      <p:sp>
        <p:nvSpPr>
          <p:cNvPr id="18" name="TextBox 18"/>
          <p:cNvSpPr txBox="1"/>
          <p:nvPr/>
        </p:nvSpPr>
        <p:spPr>
          <a:xfrm>
            <a:off x="4660900" y="2143108"/>
            <a:ext cx="3210815" cy="461665"/>
          </a:xfrm>
          <a:prstGeom prst="rect">
            <a:avLst/>
          </a:prstGeom>
          <a:noFill/>
        </p:spPr>
        <p:txBody>
          <a:bodyPr vert="horz" wrap="none" lIns="0" tIns="0" rIns="0" bIns="0" rtlCol="0">
            <a:spAutoFit/>
          </a:bodyPr>
          <a:lstStyle/>
          <a:p>
            <a:pPr>
              <a:lnSpc>
                <a:spcPts val="1800"/>
              </a:lnSpc>
              <a:tabLst>
                <a:tab pos="317500" algn="l"/>
              </a:tabLst>
            </a:pPr>
            <a:r>
              <a:rPr lang="en-CA" sz="924" spc="-30" dirty="0" smtClean="0">
                <a:solidFill>
                  <a:srgbClr val="DD8046"/>
                </a:solidFill>
                <a:latin typeface="Arial Unicode MS"/>
                <a:cs typeface="Arial Unicode MS"/>
              </a:rPr>
              <a:t></a:t>
            </a:r>
            <a:r>
              <a:rPr lang="en-CA" sz="2004" dirty="0" smtClean="0">
                <a:solidFill>
                  <a:srgbClr val="000000"/>
                </a:solidFill>
                <a:latin typeface="Bookman Old Style"/>
                <a:cs typeface="Bookman Old Style"/>
              </a:rPr>
              <a:t>	The goal is to explain a</a:t>
            </a:r>
          </a:p>
          <a:p>
            <a:pPr>
              <a:lnSpc>
                <a:spcPts val="1780"/>
              </a:lnSpc>
            </a:pPr>
            <a:endParaRPr lang="en-CA" sz="2004" dirty="0">
              <a:solidFill>
                <a:srgbClr val="000000"/>
              </a:solidFill>
            </a:endParaRPr>
          </a:p>
        </p:txBody>
      </p:sp>
      <p:sp>
        <p:nvSpPr>
          <p:cNvPr id="19" name="TextBox 19"/>
          <p:cNvSpPr txBox="1"/>
          <p:nvPr/>
        </p:nvSpPr>
        <p:spPr>
          <a:xfrm>
            <a:off x="4978400" y="2384408"/>
            <a:ext cx="3912931" cy="1538883"/>
          </a:xfrm>
          <a:prstGeom prst="rect">
            <a:avLst/>
          </a:prstGeom>
          <a:noFill/>
        </p:spPr>
        <p:txBody>
          <a:bodyPr vert="horz" wrap="none" lIns="0" tIns="0" rIns="0" bIns="0" rtlCol="0">
            <a:spAutoFit/>
          </a:bodyPr>
          <a:lstStyle/>
          <a:p>
            <a:pPr>
              <a:lnSpc>
                <a:spcPts val="2400"/>
              </a:lnSpc>
              <a:tabLst>
                <a:tab pos="3416300" algn="l"/>
              </a:tabLst>
            </a:pPr>
            <a:r>
              <a:rPr lang="en-CA" sz="2006" dirty="0" smtClean="0">
                <a:solidFill>
                  <a:srgbClr val="000000"/>
                </a:solidFill>
                <a:latin typeface="Bookman Old Style"/>
                <a:cs typeface="Bookman Old Style"/>
              </a:rPr>
              <a:t>situation, mostly in the form of</a:t>
            </a:r>
            <a:r>
              <a:rPr lang="en-CA" sz="2004" dirty="0" smtClean="0">
                <a:solidFill>
                  <a:srgbClr val="000000"/>
                </a:solidFill>
                <a:latin typeface="Times New Roman"/>
              </a:rPr>
              <a:t/>
            </a:r>
            <a:br>
              <a:rPr lang="en-CA" sz="2004" dirty="0" smtClean="0">
                <a:solidFill>
                  <a:srgbClr val="000000"/>
                </a:solidFill>
                <a:latin typeface="Times New Roman"/>
              </a:rPr>
            </a:br>
            <a:r>
              <a:rPr lang="en-CA" sz="2004" dirty="0" smtClean="0">
                <a:solidFill>
                  <a:srgbClr val="000000"/>
                </a:solidFill>
                <a:latin typeface="Bookman Old Style"/>
                <a:cs typeface="Bookman Old Style"/>
              </a:rPr>
              <a:t>a </a:t>
            </a:r>
            <a:r>
              <a:rPr lang="en-CA" sz="2014" b="1" dirty="0" smtClean="0">
                <a:solidFill>
                  <a:srgbClr val="000000"/>
                </a:solidFill>
                <a:latin typeface="Bookman Old Style Bold"/>
                <a:cs typeface="Bookman Old Style Bold"/>
              </a:rPr>
              <a:t>causal relationship </a:t>
            </a:r>
            <a:r>
              <a:rPr lang="en-CA" sz="2004" dirty="0" smtClean="0">
                <a:solidFill>
                  <a:srgbClr val="000000"/>
                </a:solidFill>
                <a:latin typeface="Bookman Old Style"/>
                <a:cs typeface="Bookman Old Style"/>
              </a:rPr>
              <a:t>(too</a:t>
            </a:r>
            <a:r>
              <a:rPr lang="en-CA" sz="2004" dirty="0" smtClean="0">
                <a:solidFill>
                  <a:srgbClr val="000000"/>
                </a:solidFill>
                <a:latin typeface="Times New Roman"/>
              </a:rPr>
              <a:t/>
            </a:r>
            <a:br>
              <a:rPr lang="en-CA" sz="2004" dirty="0" smtClean="0">
                <a:solidFill>
                  <a:srgbClr val="000000"/>
                </a:solidFill>
                <a:latin typeface="Times New Roman"/>
              </a:rPr>
            </a:br>
            <a:r>
              <a:rPr lang="en-CA" sz="2004" dirty="0" smtClean="0">
                <a:solidFill>
                  <a:srgbClr val="000000"/>
                </a:solidFill>
                <a:latin typeface="Bookman Old Style"/>
                <a:cs typeface="Bookman Old Style"/>
              </a:rPr>
              <a:t>complex for the survey or</a:t>
            </a:r>
            <a:r>
              <a:rPr lang="en-CA" sz="2004" dirty="0" smtClean="0">
                <a:solidFill>
                  <a:srgbClr val="000000"/>
                </a:solidFill>
                <a:latin typeface="Times New Roman"/>
              </a:rPr>
              <a:t/>
            </a:r>
            <a:br>
              <a:rPr lang="en-CA" sz="2004" dirty="0" smtClean="0">
                <a:solidFill>
                  <a:srgbClr val="000000"/>
                </a:solidFill>
                <a:latin typeface="Times New Roman"/>
              </a:rPr>
            </a:br>
            <a:r>
              <a:rPr lang="en-CA" sz="2004" dirty="0" smtClean="0">
                <a:solidFill>
                  <a:srgbClr val="000000"/>
                </a:solidFill>
                <a:latin typeface="Bookman Old Style"/>
                <a:cs typeface="Bookman Old Style"/>
              </a:rPr>
              <a:t>experimental strategies).</a:t>
            </a:r>
          </a:p>
          <a:p>
            <a:pPr>
              <a:lnSpc>
                <a:spcPts val="2400"/>
              </a:lnSpc>
            </a:pPr>
            <a:endParaRPr lang="en-CA" sz="2004" dirty="0">
              <a:solidFill>
                <a:srgbClr val="000000"/>
              </a:solidFill>
            </a:endParaRPr>
          </a:p>
        </p:txBody>
      </p:sp>
      <p:sp>
        <p:nvSpPr>
          <p:cNvPr id="20" name="TextBox 20"/>
          <p:cNvSpPr txBox="1"/>
          <p:nvPr/>
        </p:nvSpPr>
        <p:spPr>
          <a:xfrm>
            <a:off x="4660900" y="3756008"/>
            <a:ext cx="4368800" cy="330200"/>
          </a:xfrm>
          <a:prstGeom prst="rect">
            <a:avLst/>
          </a:prstGeom>
          <a:noFill/>
        </p:spPr>
        <p:txBody>
          <a:bodyPr vert="horz" wrap="none" lIns="0" tIns="0" rIns="0" bIns="0" rtlCol="0">
            <a:spAutoFit/>
          </a:bodyPr>
          <a:lstStyle/>
          <a:p>
            <a:pPr>
              <a:lnSpc>
                <a:spcPts val="1800"/>
              </a:lnSpc>
              <a:tabLst>
                <a:tab pos="317500" algn="l"/>
              </a:tabLst>
            </a:pPr>
            <a:r>
              <a:rPr lang="en-CA" sz="924" spc="-30" smtClean="0">
                <a:solidFill>
                  <a:srgbClr val="DD8046"/>
                </a:solidFill>
                <a:latin typeface="Arial Unicode MS"/>
                <a:cs typeface="Arial Unicode MS"/>
              </a:rPr>
              <a:t></a:t>
            </a:r>
            <a:r>
              <a:rPr lang="en-CA" sz="2006" smtClean="0">
                <a:solidFill>
                  <a:srgbClr val="000000"/>
                </a:solidFill>
                <a:latin typeface="Bookman Old Style"/>
                <a:cs typeface="Bookman Old Style"/>
              </a:rPr>
              <a:t>	The </a:t>
            </a:r>
            <a:r>
              <a:rPr lang="en-CA" sz="2016" b="1" smtClean="0">
                <a:solidFill>
                  <a:srgbClr val="000000"/>
                </a:solidFill>
                <a:latin typeface="Bookman Old Style Bold"/>
                <a:cs typeface="Bookman Old Style Bold"/>
              </a:rPr>
              <a:t>isolation of factors </a:t>
            </a:r>
            <a:r>
              <a:rPr lang="en-CA" sz="2006" smtClean="0">
                <a:solidFill>
                  <a:srgbClr val="000000"/>
                </a:solidFill>
                <a:latin typeface="Bookman Old Style"/>
                <a:cs typeface="Bookman Old Style"/>
              </a:rPr>
              <a:t>may</a:t>
            </a:r>
          </a:p>
          <a:p>
            <a:pPr>
              <a:lnSpc>
                <a:spcPts val="1780"/>
              </a:lnSpc>
            </a:pPr>
            <a:endParaRPr lang="en-CA" sz="2006">
              <a:solidFill>
                <a:srgbClr val="000000"/>
              </a:solidFill>
            </a:endParaRPr>
          </a:p>
        </p:txBody>
      </p:sp>
      <p:sp>
        <p:nvSpPr>
          <p:cNvPr id="21" name="TextBox 21"/>
          <p:cNvSpPr txBox="1"/>
          <p:nvPr/>
        </p:nvSpPr>
        <p:spPr>
          <a:xfrm>
            <a:off x="4978400" y="4010008"/>
            <a:ext cx="4051300" cy="431800"/>
          </a:xfrm>
          <a:prstGeom prst="rect">
            <a:avLst/>
          </a:prstGeom>
          <a:noFill/>
        </p:spPr>
        <p:txBody>
          <a:bodyPr vert="horz" wrap="none" lIns="0" tIns="0" rIns="0" bIns="0" rtlCol="0">
            <a:spAutoFit/>
          </a:bodyPr>
          <a:lstStyle/>
          <a:p>
            <a:pPr>
              <a:lnSpc>
                <a:spcPts val="2300"/>
              </a:lnSpc>
            </a:pPr>
            <a:r>
              <a:rPr lang="en-CA" sz="2004" smtClean="0">
                <a:solidFill>
                  <a:srgbClr val="000000"/>
                </a:solidFill>
                <a:latin typeface="Bookman Old Style"/>
                <a:cs typeface="Bookman Old Style"/>
              </a:rPr>
              <a:t>be a problem.</a:t>
            </a:r>
          </a:p>
          <a:p>
            <a:pPr>
              <a:lnSpc>
                <a:spcPts val="2300"/>
              </a:lnSpc>
            </a:pPr>
            <a:endParaRPr lang="en-CA" sz="2004">
              <a:solidFill>
                <a:srgbClr val="000000"/>
              </a:solidFill>
            </a:endParaRPr>
          </a:p>
        </p:txBody>
      </p:sp>
      <p:sp>
        <p:nvSpPr>
          <p:cNvPr id="22" name="Slide Number Placeholder 21"/>
          <p:cNvSpPr>
            <a:spLocks noGrp="1"/>
          </p:cNvSpPr>
          <p:nvPr>
            <p:ph type="sldNum" sz="quarter" idx="12"/>
          </p:nvPr>
        </p:nvSpPr>
        <p:spPr/>
        <p:txBody>
          <a:bodyPr/>
          <a:lstStyle/>
          <a:p>
            <a:fld id="{240D5ECE-8B49-45CD-BE81-EF81920D1969}" type="slidenum">
              <a:rPr lang="en-US" smtClean="0"/>
              <a:pPr/>
              <a:t>7</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70C0"/>
                </a:solidFill>
              </a:rPr>
              <a:t>Research purpose</a:t>
            </a:r>
            <a:endParaRPr lang="id-ID" dirty="0">
              <a:solidFill>
                <a:srgbClr val="0070C0"/>
              </a:solidFill>
            </a:endParaRPr>
          </a:p>
        </p:txBody>
      </p:sp>
      <p:sp>
        <p:nvSpPr>
          <p:cNvPr id="4" name="TextBox 4"/>
          <p:cNvSpPr txBox="1"/>
          <p:nvPr/>
        </p:nvSpPr>
        <p:spPr>
          <a:xfrm>
            <a:off x="919194" y="1374760"/>
            <a:ext cx="3670300" cy="431800"/>
          </a:xfrm>
          <a:prstGeom prst="rect">
            <a:avLst/>
          </a:prstGeom>
          <a:noFill/>
        </p:spPr>
        <p:txBody>
          <a:bodyPr vert="horz" wrap="none" lIns="0" tIns="0" rIns="0" bIns="0" rtlCol="0">
            <a:spAutoFit/>
          </a:bodyPr>
          <a:lstStyle/>
          <a:p>
            <a:pPr>
              <a:lnSpc>
                <a:spcPts val="2300"/>
              </a:lnSpc>
            </a:pPr>
            <a:r>
              <a:rPr lang="en-CA" sz="2014" b="1" smtClean="0">
                <a:solidFill>
                  <a:srgbClr val="FF0000"/>
                </a:solidFill>
                <a:latin typeface="Bookman Old Style Bold"/>
                <a:cs typeface="Bookman Old Style Bold"/>
              </a:rPr>
              <a:t>Descriptive case study</a:t>
            </a:r>
          </a:p>
          <a:p>
            <a:pPr>
              <a:lnSpc>
                <a:spcPts val="2300"/>
              </a:lnSpc>
            </a:pPr>
            <a:endParaRPr lang="en-CA" sz="2004">
              <a:solidFill>
                <a:srgbClr val="000000"/>
              </a:solidFill>
            </a:endParaRPr>
          </a:p>
        </p:txBody>
      </p:sp>
      <p:sp>
        <p:nvSpPr>
          <p:cNvPr id="5" name="TextBox 5"/>
          <p:cNvSpPr txBox="1"/>
          <p:nvPr/>
        </p:nvSpPr>
        <p:spPr>
          <a:xfrm>
            <a:off x="131794" y="1824054"/>
            <a:ext cx="3472104" cy="923330"/>
          </a:xfrm>
          <a:prstGeom prst="rect">
            <a:avLst/>
          </a:prstGeom>
          <a:noFill/>
        </p:spPr>
        <p:txBody>
          <a:bodyPr vert="horz" wrap="none" lIns="0" tIns="0" rIns="0" bIns="0" rtlCol="0">
            <a:spAutoFit/>
          </a:bodyPr>
          <a:lstStyle/>
          <a:p>
            <a:pPr>
              <a:lnSpc>
                <a:spcPts val="2400"/>
              </a:lnSpc>
              <a:tabLst>
                <a:tab pos="317500" algn="l"/>
              </a:tabLst>
            </a:pPr>
            <a:r>
              <a:rPr lang="en-CA" sz="1202" dirty="0" smtClean="0">
                <a:solidFill>
                  <a:srgbClr val="DD8046"/>
                </a:solidFill>
                <a:latin typeface="Arial Unicode MS"/>
                <a:cs typeface="Arial Unicode MS"/>
              </a:rPr>
              <a:t></a:t>
            </a:r>
            <a:r>
              <a:rPr lang="en-CA" sz="2006" dirty="0" smtClean="0">
                <a:solidFill>
                  <a:srgbClr val="000000"/>
                </a:solidFill>
                <a:latin typeface="Bookman Old Style"/>
                <a:cs typeface="Bookman Old Style"/>
              </a:rPr>
              <a:t>  The goal is </a:t>
            </a:r>
            <a:r>
              <a:rPr lang="en-CA" sz="2016" b="1" dirty="0" smtClean="0">
                <a:solidFill>
                  <a:srgbClr val="000000"/>
                </a:solidFill>
                <a:latin typeface="Bookman Old Style Bold"/>
                <a:cs typeface="Bookman Old Style Bold"/>
              </a:rPr>
              <a:t>to portray</a:t>
            </a:r>
            <a:r>
              <a:rPr lang="en-CA" sz="2004" dirty="0" smtClean="0">
                <a:solidFill>
                  <a:srgbClr val="000000"/>
                </a:solidFill>
                <a:latin typeface="Times New Roman"/>
              </a:rPr>
              <a:t/>
            </a:r>
            <a:br>
              <a:rPr lang="en-CA" sz="2004" dirty="0" smtClean="0">
                <a:solidFill>
                  <a:srgbClr val="000000"/>
                </a:solidFill>
                <a:latin typeface="Times New Roman"/>
              </a:rPr>
            </a:br>
            <a:r>
              <a:rPr lang="en-CA" sz="2014" b="1" dirty="0" smtClean="0">
                <a:solidFill>
                  <a:srgbClr val="000000"/>
                </a:solidFill>
                <a:latin typeface="Bookman Old Style Bold"/>
                <a:cs typeface="Bookman Old Style Bold"/>
              </a:rPr>
              <a:t>	precisely a phenomenon</a:t>
            </a:r>
            <a:r>
              <a:rPr lang="en-CA" sz="2004" dirty="0" smtClean="0">
                <a:solidFill>
                  <a:srgbClr val="000000"/>
                </a:solidFill>
                <a:latin typeface="Bookman Old Style"/>
                <a:cs typeface="Bookman Old Style"/>
              </a:rPr>
              <a:t>.</a:t>
            </a:r>
          </a:p>
          <a:p>
            <a:pPr>
              <a:lnSpc>
                <a:spcPts val="2400"/>
              </a:lnSpc>
            </a:pPr>
            <a:endParaRPr lang="en-CA" sz="2004" dirty="0">
              <a:solidFill>
                <a:srgbClr val="000000"/>
              </a:solidFill>
            </a:endParaRPr>
          </a:p>
        </p:txBody>
      </p:sp>
      <p:sp>
        <p:nvSpPr>
          <p:cNvPr id="6" name="TextBox 6"/>
          <p:cNvSpPr txBox="1"/>
          <p:nvPr/>
        </p:nvSpPr>
        <p:spPr>
          <a:xfrm>
            <a:off x="131794" y="2535254"/>
            <a:ext cx="4247958" cy="589905"/>
          </a:xfrm>
          <a:prstGeom prst="rect">
            <a:avLst/>
          </a:prstGeom>
          <a:noFill/>
        </p:spPr>
        <p:txBody>
          <a:bodyPr vert="horz" wrap="none" lIns="0" tIns="0" rIns="0" bIns="0" rtlCol="0">
            <a:spAutoFit/>
          </a:bodyPr>
          <a:lstStyle/>
          <a:p>
            <a:pPr>
              <a:lnSpc>
                <a:spcPts val="2300"/>
              </a:lnSpc>
            </a:pPr>
            <a:r>
              <a:rPr lang="en-CA" sz="1200" dirty="0" smtClean="0">
                <a:solidFill>
                  <a:srgbClr val="DD8046"/>
                </a:solidFill>
                <a:latin typeface="Arial Unicode MS"/>
                <a:cs typeface="Arial Unicode MS"/>
              </a:rPr>
              <a:t></a:t>
            </a:r>
            <a:r>
              <a:rPr lang="en-CA" sz="2004" dirty="0" smtClean="0">
                <a:solidFill>
                  <a:srgbClr val="000000"/>
                </a:solidFill>
                <a:latin typeface="Bookman Old Style"/>
                <a:cs typeface="Bookman Old Style"/>
              </a:rPr>
              <a:t>  The approach is used when the</a:t>
            </a:r>
          </a:p>
          <a:p>
            <a:pPr>
              <a:lnSpc>
                <a:spcPts val="2300"/>
              </a:lnSpc>
            </a:pPr>
            <a:endParaRPr lang="en-CA" sz="1979" dirty="0">
              <a:solidFill>
                <a:srgbClr val="000000"/>
              </a:solidFill>
            </a:endParaRPr>
          </a:p>
        </p:txBody>
      </p:sp>
      <p:sp>
        <p:nvSpPr>
          <p:cNvPr id="7" name="TextBox 7"/>
          <p:cNvSpPr txBox="1"/>
          <p:nvPr/>
        </p:nvSpPr>
        <p:spPr>
          <a:xfrm>
            <a:off x="449294" y="2840054"/>
            <a:ext cx="4140200" cy="431800"/>
          </a:xfrm>
          <a:prstGeom prst="rect">
            <a:avLst/>
          </a:prstGeom>
          <a:noFill/>
        </p:spPr>
        <p:txBody>
          <a:bodyPr vert="horz" wrap="none" lIns="0" tIns="0" rIns="0" bIns="0" rtlCol="0">
            <a:spAutoFit/>
          </a:bodyPr>
          <a:lstStyle/>
          <a:p>
            <a:pPr>
              <a:lnSpc>
                <a:spcPts val="2300"/>
              </a:lnSpc>
            </a:pPr>
            <a:r>
              <a:rPr lang="en-CA" sz="2006" smtClean="0">
                <a:solidFill>
                  <a:srgbClr val="000000"/>
                </a:solidFill>
                <a:latin typeface="Bookman Old Style"/>
                <a:cs typeface="Bookman Old Style"/>
              </a:rPr>
              <a:t>generality of the phenomenon</a:t>
            </a:r>
          </a:p>
          <a:p>
            <a:pPr>
              <a:lnSpc>
                <a:spcPts val="2300"/>
              </a:lnSpc>
            </a:pPr>
            <a:endParaRPr lang="en-CA" sz="2006">
              <a:solidFill>
                <a:srgbClr val="000000"/>
              </a:solidFill>
            </a:endParaRPr>
          </a:p>
        </p:txBody>
      </p:sp>
      <p:sp>
        <p:nvSpPr>
          <p:cNvPr id="8" name="TextBox 8"/>
          <p:cNvSpPr txBox="1"/>
          <p:nvPr/>
        </p:nvSpPr>
        <p:spPr>
          <a:xfrm>
            <a:off x="449294" y="3144854"/>
            <a:ext cx="4140200" cy="431800"/>
          </a:xfrm>
          <a:prstGeom prst="rect">
            <a:avLst/>
          </a:prstGeom>
          <a:noFill/>
        </p:spPr>
        <p:txBody>
          <a:bodyPr vert="horz" wrap="none" lIns="0" tIns="0" rIns="0" bIns="0" rtlCol="0">
            <a:spAutoFit/>
          </a:bodyPr>
          <a:lstStyle/>
          <a:p>
            <a:pPr>
              <a:lnSpc>
                <a:spcPts val="2300"/>
              </a:lnSpc>
            </a:pPr>
            <a:r>
              <a:rPr lang="en-CA" sz="2004" dirty="0" smtClean="0">
                <a:solidFill>
                  <a:srgbClr val="000000"/>
                </a:solidFill>
                <a:latin typeface="Bookman Old Style"/>
                <a:cs typeface="Bookman Old Style"/>
              </a:rPr>
              <a:t>is of secondary importance.</a:t>
            </a:r>
          </a:p>
          <a:p>
            <a:pPr>
              <a:lnSpc>
                <a:spcPts val="2300"/>
              </a:lnSpc>
            </a:pPr>
            <a:endParaRPr lang="en-CA" sz="2004" dirty="0">
              <a:solidFill>
                <a:srgbClr val="000000"/>
              </a:solidFill>
            </a:endParaRPr>
          </a:p>
        </p:txBody>
      </p:sp>
      <p:sp>
        <p:nvSpPr>
          <p:cNvPr id="9" name="TextBox 9"/>
          <p:cNvSpPr txBox="1"/>
          <p:nvPr/>
        </p:nvSpPr>
        <p:spPr>
          <a:xfrm>
            <a:off x="4703794" y="1285860"/>
            <a:ext cx="4368800" cy="812800"/>
          </a:xfrm>
          <a:prstGeom prst="rect">
            <a:avLst/>
          </a:prstGeom>
          <a:noFill/>
        </p:spPr>
        <p:txBody>
          <a:bodyPr vert="horz" wrap="none" lIns="0" tIns="0" rIns="0" bIns="0" rtlCol="0">
            <a:spAutoFit/>
          </a:bodyPr>
          <a:lstStyle/>
          <a:p>
            <a:pPr indent="634238">
              <a:lnSpc>
                <a:spcPts val="3100"/>
              </a:lnSpc>
            </a:pPr>
            <a:r>
              <a:rPr lang="en-CA" sz="2014" b="1" dirty="0" smtClean="0">
                <a:solidFill>
                  <a:srgbClr val="FF0000"/>
                </a:solidFill>
                <a:latin typeface="Bookman Old Style Bold"/>
                <a:cs typeface="Bookman Old Style Bold"/>
              </a:rPr>
              <a:t>Confirmatory case study</a:t>
            </a:r>
            <a:r>
              <a:rPr lang="en-CA" sz="1993" dirty="0" smtClean="0">
                <a:solidFill>
                  <a:srgbClr val="000000"/>
                </a:solidFill>
                <a:latin typeface="Times New Roman"/>
              </a:rPr>
              <a:t/>
            </a:r>
            <a:br>
              <a:rPr lang="en-CA" sz="1993" dirty="0" smtClean="0">
                <a:solidFill>
                  <a:srgbClr val="000000"/>
                </a:solidFill>
                <a:latin typeface="Times New Roman"/>
              </a:rPr>
            </a:br>
            <a:r>
              <a:rPr lang="en-CA" sz="1598" dirty="0" smtClean="0">
                <a:solidFill>
                  <a:srgbClr val="C00000"/>
                </a:solidFill>
                <a:latin typeface="Arial Unicode MS"/>
                <a:cs typeface="Arial Unicode MS"/>
              </a:rPr>
              <a:t></a:t>
            </a:r>
            <a:r>
              <a:rPr lang="en-CA" sz="2006" dirty="0" smtClean="0">
                <a:solidFill>
                  <a:srgbClr val="000000"/>
                </a:solidFill>
                <a:latin typeface="Bookman Old Style"/>
                <a:cs typeface="Bookman Old Style"/>
              </a:rPr>
              <a:t> The purpose is </a:t>
            </a:r>
            <a:r>
              <a:rPr lang="en-CA" sz="2016" b="1" dirty="0" smtClean="0">
                <a:solidFill>
                  <a:srgbClr val="000000"/>
                </a:solidFill>
                <a:latin typeface="Bookman Old Style Bold"/>
                <a:cs typeface="Bookman Old Style Bold"/>
              </a:rPr>
              <a:t>to evaluate </a:t>
            </a:r>
            <a:r>
              <a:rPr lang="en-CA" sz="2006" dirty="0" smtClean="0">
                <a:solidFill>
                  <a:srgbClr val="000000"/>
                </a:solidFill>
                <a:latin typeface="Bookman Old Style"/>
                <a:cs typeface="Bookman Old Style"/>
              </a:rPr>
              <a:t>the</a:t>
            </a:r>
          </a:p>
          <a:p>
            <a:pPr>
              <a:lnSpc>
                <a:spcPts val="3085"/>
              </a:lnSpc>
            </a:pPr>
            <a:endParaRPr lang="en-CA" sz="1993" dirty="0">
              <a:solidFill>
                <a:srgbClr val="000000"/>
              </a:solidFill>
            </a:endParaRPr>
          </a:p>
        </p:txBody>
      </p:sp>
      <p:sp>
        <p:nvSpPr>
          <p:cNvPr id="10" name="TextBox 10"/>
          <p:cNvSpPr txBox="1"/>
          <p:nvPr/>
        </p:nvSpPr>
        <p:spPr>
          <a:xfrm>
            <a:off x="5021294" y="2057416"/>
            <a:ext cx="4051300" cy="1041400"/>
          </a:xfrm>
          <a:prstGeom prst="rect">
            <a:avLst/>
          </a:prstGeom>
          <a:noFill/>
        </p:spPr>
        <p:txBody>
          <a:bodyPr vert="horz" wrap="none" lIns="0" tIns="0" rIns="0" bIns="0" rtlCol="0">
            <a:spAutoFit/>
          </a:bodyPr>
          <a:lstStyle/>
          <a:p>
            <a:pPr>
              <a:lnSpc>
                <a:spcPts val="2300"/>
              </a:lnSpc>
            </a:pPr>
            <a:r>
              <a:rPr lang="en-CA" sz="2004" dirty="0" smtClean="0">
                <a:solidFill>
                  <a:srgbClr val="000000"/>
                </a:solidFill>
                <a:latin typeface="Bookman Old Style"/>
                <a:cs typeface="Bookman Old Style"/>
              </a:rPr>
              <a:t>robustness or the weakness of</a:t>
            </a:r>
            <a:r>
              <a:rPr lang="en-CA" sz="2004" dirty="0" smtClean="0">
                <a:solidFill>
                  <a:srgbClr val="000000"/>
                </a:solidFill>
                <a:latin typeface="Times New Roman"/>
              </a:rPr>
              <a:t/>
            </a:r>
            <a:br>
              <a:rPr lang="en-CA" sz="2004" dirty="0" smtClean="0">
                <a:solidFill>
                  <a:srgbClr val="000000"/>
                </a:solidFill>
                <a:latin typeface="Times New Roman"/>
              </a:rPr>
            </a:br>
            <a:r>
              <a:rPr lang="en-CA" sz="2014" b="1" dirty="0" smtClean="0">
                <a:solidFill>
                  <a:srgbClr val="000000"/>
                </a:solidFill>
                <a:latin typeface="Bookman Old Style Bold"/>
                <a:cs typeface="Bookman Old Style Bold"/>
              </a:rPr>
              <a:t>a clearly defined theory </a:t>
            </a:r>
            <a:r>
              <a:rPr lang="en-CA" sz="2004" dirty="0" smtClean="0">
                <a:solidFill>
                  <a:srgbClr val="000000"/>
                </a:solidFill>
                <a:latin typeface="Bookman Old Style"/>
                <a:cs typeface="Bookman Old Style"/>
              </a:rPr>
              <a:t>(or</a:t>
            </a:r>
            <a:r>
              <a:rPr lang="en-CA" sz="2004" dirty="0" smtClean="0">
                <a:solidFill>
                  <a:srgbClr val="000000"/>
                </a:solidFill>
                <a:latin typeface="Times New Roman"/>
              </a:rPr>
              <a:t/>
            </a:r>
            <a:br>
              <a:rPr lang="en-CA" sz="2004" dirty="0" smtClean="0">
                <a:solidFill>
                  <a:srgbClr val="000000"/>
                </a:solidFill>
                <a:latin typeface="Times New Roman"/>
              </a:rPr>
            </a:br>
            <a:r>
              <a:rPr lang="en-CA" sz="2004" dirty="0" smtClean="0">
                <a:solidFill>
                  <a:srgbClr val="000000"/>
                </a:solidFill>
                <a:latin typeface="Bookman Old Style"/>
                <a:cs typeface="Bookman Old Style"/>
              </a:rPr>
              <a:t>theoretical conjecture).</a:t>
            </a:r>
          </a:p>
          <a:p>
            <a:pPr>
              <a:lnSpc>
                <a:spcPts val="2360"/>
              </a:lnSpc>
            </a:pPr>
            <a:endParaRPr lang="en-CA" sz="2004" dirty="0">
              <a:solidFill>
                <a:srgbClr val="000000"/>
              </a:solidFill>
            </a:endParaRPr>
          </a:p>
        </p:txBody>
      </p:sp>
      <p:sp>
        <p:nvSpPr>
          <p:cNvPr id="11" name="TextBox 11"/>
          <p:cNvSpPr txBox="1"/>
          <p:nvPr/>
        </p:nvSpPr>
        <p:spPr>
          <a:xfrm>
            <a:off x="4703794" y="3060716"/>
            <a:ext cx="3887283" cy="923330"/>
          </a:xfrm>
          <a:prstGeom prst="rect">
            <a:avLst/>
          </a:prstGeom>
          <a:noFill/>
        </p:spPr>
        <p:txBody>
          <a:bodyPr vert="horz" wrap="none" lIns="0" tIns="0" rIns="0" bIns="0" rtlCol="0">
            <a:spAutoFit/>
          </a:bodyPr>
          <a:lstStyle/>
          <a:p>
            <a:pPr>
              <a:lnSpc>
                <a:spcPts val="2400"/>
              </a:lnSpc>
              <a:tabLst>
                <a:tab pos="317500" algn="l"/>
              </a:tabLst>
            </a:pPr>
            <a:r>
              <a:rPr lang="en-CA" sz="1596" dirty="0" smtClean="0">
                <a:solidFill>
                  <a:srgbClr val="C00000"/>
                </a:solidFill>
                <a:latin typeface="Arial Unicode MS"/>
                <a:cs typeface="Arial Unicode MS"/>
              </a:rPr>
              <a:t></a:t>
            </a:r>
            <a:r>
              <a:rPr lang="en-CA" sz="2004" dirty="0" smtClean="0">
                <a:solidFill>
                  <a:srgbClr val="000000"/>
                </a:solidFill>
                <a:latin typeface="Bookman Old Style"/>
                <a:cs typeface="Bookman Old Style"/>
              </a:rPr>
              <a:t> A </a:t>
            </a:r>
            <a:r>
              <a:rPr lang="en-CA" sz="2014" b="1" dirty="0" smtClean="0">
                <a:solidFill>
                  <a:srgbClr val="000000"/>
                </a:solidFill>
                <a:latin typeface="Bookman Old Style Bold"/>
                <a:cs typeface="Bookman Old Style Bold"/>
              </a:rPr>
              <a:t>conflicting  case </a:t>
            </a:r>
            <a:r>
              <a:rPr lang="en-CA" sz="2004" dirty="0" smtClean="0">
                <a:solidFill>
                  <a:srgbClr val="000000"/>
                </a:solidFill>
                <a:latin typeface="Bookman Old Style"/>
                <a:cs typeface="Bookman Old Style"/>
              </a:rPr>
              <a:t>might be</a:t>
            </a:r>
            <a:r>
              <a:rPr lang="en-CA" sz="2004" dirty="0" smtClean="0">
                <a:solidFill>
                  <a:srgbClr val="000000"/>
                </a:solidFill>
                <a:latin typeface="Times New Roman"/>
              </a:rPr>
              <a:t/>
            </a:r>
            <a:br>
              <a:rPr lang="en-CA" sz="2004" dirty="0" smtClean="0">
                <a:solidFill>
                  <a:srgbClr val="000000"/>
                </a:solidFill>
                <a:latin typeface="Times New Roman"/>
              </a:rPr>
            </a:br>
            <a:r>
              <a:rPr lang="en-CA" sz="2004" dirty="0" smtClean="0">
                <a:solidFill>
                  <a:srgbClr val="000000"/>
                </a:solidFill>
                <a:latin typeface="Bookman Old Style"/>
                <a:cs typeface="Bookman Old Style"/>
              </a:rPr>
              <a:t>	used </a:t>
            </a:r>
            <a:r>
              <a:rPr lang="en-CA" sz="2014" b="1" dirty="0" smtClean="0">
                <a:solidFill>
                  <a:srgbClr val="000000"/>
                </a:solidFill>
                <a:latin typeface="Bookman Old Style Bold"/>
                <a:cs typeface="Bookman Old Style Bold"/>
              </a:rPr>
              <a:t>to falsify a theory </a:t>
            </a:r>
            <a:r>
              <a:rPr lang="en-CA" sz="2004" dirty="0" smtClean="0">
                <a:solidFill>
                  <a:srgbClr val="000000"/>
                </a:solidFill>
                <a:latin typeface="Bookman Old Style"/>
                <a:cs typeface="Bookman Old Style"/>
              </a:rPr>
              <a:t>by</a:t>
            </a:r>
          </a:p>
          <a:p>
            <a:pPr>
              <a:lnSpc>
                <a:spcPts val="2400"/>
              </a:lnSpc>
            </a:pPr>
            <a:endParaRPr lang="en-CA" sz="2004" dirty="0">
              <a:solidFill>
                <a:srgbClr val="000000"/>
              </a:solidFill>
            </a:endParaRPr>
          </a:p>
        </p:txBody>
      </p:sp>
      <p:sp>
        <p:nvSpPr>
          <p:cNvPr id="12" name="TextBox 12"/>
          <p:cNvSpPr txBox="1"/>
          <p:nvPr/>
        </p:nvSpPr>
        <p:spPr>
          <a:xfrm>
            <a:off x="5021294" y="3683016"/>
            <a:ext cx="3258905" cy="589905"/>
          </a:xfrm>
          <a:prstGeom prst="rect">
            <a:avLst/>
          </a:prstGeom>
          <a:noFill/>
        </p:spPr>
        <p:txBody>
          <a:bodyPr vert="horz" wrap="none" lIns="0" tIns="0" rIns="0" bIns="0" rtlCol="0">
            <a:spAutoFit/>
          </a:bodyPr>
          <a:lstStyle/>
          <a:p>
            <a:pPr>
              <a:lnSpc>
                <a:spcPts val="2300"/>
              </a:lnSpc>
            </a:pPr>
            <a:r>
              <a:rPr lang="en-CA" sz="2004" dirty="0" smtClean="0">
                <a:solidFill>
                  <a:srgbClr val="000000"/>
                </a:solidFill>
                <a:latin typeface="Bookman Old Style"/>
                <a:cs typeface="Bookman Old Style"/>
              </a:rPr>
              <a:t>giving examples of events</a:t>
            </a:r>
          </a:p>
          <a:p>
            <a:pPr>
              <a:lnSpc>
                <a:spcPts val="2300"/>
              </a:lnSpc>
            </a:pPr>
            <a:endParaRPr lang="en-CA" sz="2004" dirty="0">
              <a:solidFill>
                <a:srgbClr val="000000"/>
              </a:solidFill>
            </a:endParaRPr>
          </a:p>
        </p:txBody>
      </p:sp>
      <p:sp>
        <p:nvSpPr>
          <p:cNvPr id="13" name="TextBox 13"/>
          <p:cNvSpPr txBox="1"/>
          <p:nvPr/>
        </p:nvSpPr>
        <p:spPr>
          <a:xfrm>
            <a:off x="5021294" y="3987816"/>
            <a:ext cx="4051300" cy="431800"/>
          </a:xfrm>
          <a:prstGeom prst="rect">
            <a:avLst/>
          </a:prstGeom>
          <a:noFill/>
        </p:spPr>
        <p:txBody>
          <a:bodyPr vert="horz" wrap="none" lIns="0" tIns="0" rIns="0" bIns="0" rtlCol="0">
            <a:spAutoFit/>
          </a:bodyPr>
          <a:lstStyle/>
          <a:p>
            <a:pPr>
              <a:lnSpc>
                <a:spcPts val="2300"/>
              </a:lnSpc>
            </a:pPr>
            <a:r>
              <a:rPr lang="en-CA" sz="2006" dirty="0" smtClean="0">
                <a:solidFill>
                  <a:srgbClr val="000000"/>
                </a:solidFill>
                <a:latin typeface="Bookman Old Style"/>
                <a:cs typeface="Bookman Old Style"/>
              </a:rPr>
              <a:t>contradicting some theoretical</a:t>
            </a:r>
          </a:p>
          <a:p>
            <a:pPr>
              <a:lnSpc>
                <a:spcPts val="2300"/>
              </a:lnSpc>
            </a:pPr>
            <a:endParaRPr lang="en-CA" sz="2006" dirty="0">
              <a:solidFill>
                <a:srgbClr val="000000"/>
              </a:solidFill>
            </a:endParaRPr>
          </a:p>
        </p:txBody>
      </p:sp>
      <p:sp>
        <p:nvSpPr>
          <p:cNvPr id="14" name="TextBox 14"/>
          <p:cNvSpPr txBox="1"/>
          <p:nvPr/>
        </p:nvSpPr>
        <p:spPr>
          <a:xfrm>
            <a:off x="5021294" y="4292616"/>
            <a:ext cx="4051300" cy="431800"/>
          </a:xfrm>
          <a:prstGeom prst="rect">
            <a:avLst/>
          </a:prstGeom>
          <a:noFill/>
        </p:spPr>
        <p:txBody>
          <a:bodyPr vert="horz" wrap="none" lIns="0" tIns="0" rIns="0" bIns="0" rtlCol="0">
            <a:spAutoFit/>
          </a:bodyPr>
          <a:lstStyle/>
          <a:p>
            <a:pPr>
              <a:lnSpc>
                <a:spcPts val="2300"/>
              </a:lnSpc>
            </a:pPr>
            <a:r>
              <a:rPr lang="en-CA" sz="2004" smtClean="0">
                <a:solidFill>
                  <a:srgbClr val="000000"/>
                </a:solidFill>
                <a:latin typeface="Bookman Old Style"/>
                <a:cs typeface="Bookman Old Style"/>
              </a:rPr>
              <a:t>statements.</a:t>
            </a:r>
          </a:p>
          <a:p>
            <a:pPr>
              <a:lnSpc>
                <a:spcPts val="2300"/>
              </a:lnSpc>
            </a:pPr>
            <a:endParaRPr lang="en-CA" sz="2004">
              <a:solidFill>
                <a:srgbClr val="000000"/>
              </a:solidFill>
            </a:endParaRPr>
          </a:p>
        </p:txBody>
      </p:sp>
      <p:sp>
        <p:nvSpPr>
          <p:cNvPr id="15" name="TextBox 15"/>
          <p:cNvSpPr txBox="1"/>
          <p:nvPr/>
        </p:nvSpPr>
        <p:spPr>
          <a:xfrm>
            <a:off x="4703794" y="4673616"/>
            <a:ext cx="4086055" cy="923330"/>
          </a:xfrm>
          <a:prstGeom prst="rect">
            <a:avLst/>
          </a:prstGeom>
          <a:noFill/>
        </p:spPr>
        <p:txBody>
          <a:bodyPr vert="horz" wrap="none" lIns="0" tIns="0" rIns="0" bIns="0" rtlCol="0">
            <a:spAutoFit/>
          </a:bodyPr>
          <a:lstStyle/>
          <a:p>
            <a:pPr>
              <a:lnSpc>
                <a:spcPts val="2400"/>
              </a:lnSpc>
              <a:tabLst>
                <a:tab pos="317500" algn="l"/>
              </a:tabLst>
            </a:pPr>
            <a:r>
              <a:rPr lang="en-CA" sz="1596" dirty="0" smtClean="0">
                <a:solidFill>
                  <a:srgbClr val="C00000"/>
                </a:solidFill>
                <a:latin typeface="Arial Unicode MS"/>
                <a:cs typeface="Arial Unicode MS"/>
              </a:rPr>
              <a:t></a:t>
            </a:r>
            <a:r>
              <a:rPr lang="en-CA" sz="2004" dirty="0" smtClean="0">
                <a:solidFill>
                  <a:srgbClr val="000000"/>
                </a:solidFill>
                <a:latin typeface="Bookman Old Style"/>
                <a:cs typeface="Bookman Old Style"/>
              </a:rPr>
              <a:t> The falsified theory, in a</a:t>
            </a:r>
            <a:r>
              <a:rPr lang="en-CA" sz="2004" dirty="0" smtClean="0">
                <a:solidFill>
                  <a:srgbClr val="000000"/>
                </a:solidFill>
                <a:latin typeface="Times New Roman"/>
              </a:rPr>
              <a:t/>
            </a:r>
            <a:br>
              <a:rPr lang="en-CA" sz="2004" dirty="0" smtClean="0">
                <a:solidFill>
                  <a:srgbClr val="000000"/>
                </a:solidFill>
                <a:latin typeface="Times New Roman"/>
              </a:rPr>
            </a:br>
            <a:r>
              <a:rPr lang="en-CA" sz="2004" dirty="0" smtClean="0">
                <a:solidFill>
                  <a:srgbClr val="000000"/>
                </a:solidFill>
                <a:latin typeface="Bookman Old Style"/>
                <a:cs typeface="Bookman Old Style"/>
              </a:rPr>
              <a:t>	specific context, must then be</a:t>
            </a:r>
          </a:p>
          <a:p>
            <a:pPr>
              <a:lnSpc>
                <a:spcPts val="2400"/>
              </a:lnSpc>
            </a:pPr>
            <a:endParaRPr lang="en-CA" sz="2004" dirty="0">
              <a:solidFill>
                <a:srgbClr val="000000"/>
              </a:solidFill>
            </a:endParaRPr>
          </a:p>
        </p:txBody>
      </p:sp>
      <p:sp>
        <p:nvSpPr>
          <p:cNvPr id="16" name="TextBox 16"/>
          <p:cNvSpPr txBox="1"/>
          <p:nvPr/>
        </p:nvSpPr>
        <p:spPr>
          <a:xfrm>
            <a:off x="5021294" y="5283216"/>
            <a:ext cx="4051300" cy="431800"/>
          </a:xfrm>
          <a:prstGeom prst="rect">
            <a:avLst/>
          </a:prstGeom>
          <a:noFill/>
        </p:spPr>
        <p:txBody>
          <a:bodyPr vert="horz" wrap="none" lIns="0" tIns="0" rIns="0" bIns="0" rtlCol="0">
            <a:spAutoFit/>
          </a:bodyPr>
          <a:lstStyle/>
          <a:p>
            <a:pPr>
              <a:lnSpc>
                <a:spcPts val="2300"/>
              </a:lnSpc>
            </a:pPr>
            <a:r>
              <a:rPr lang="en-CA" sz="2006" smtClean="0">
                <a:solidFill>
                  <a:srgbClr val="000000"/>
                </a:solidFill>
                <a:latin typeface="Bookman Old Style"/>
                <a:cs typeface="Bookman Old Style"/>
              </a:rPr>
              <a:t>modified.</a:t>
            </a:r>
          </a:p>
          <a:p>
            <a:pPr>
              <a:lnSpc>
                <a:spcPts val="2300"/>
              </a:lnSpc>
            </a:pPr>
            <a:endParaRPr lang="en-CA" sz="2006">
              <a:solidFill>
                <a:srgbClr val="000000"/>
              </a:solidFill>
            </a:endParaRPr>
          </a:p>
        </p:txBody>
      </p:sp>
      <p:sp>
        <p:nvSpPr>
          <p:cNvPr id="17" name="Slide Number Placeholder 16"/>
          <p:cNvSpPr>
            <a:spLocks noGrp="1"/>
          </p:cNvSpPr>
          <p:nvPr>
            <p:ph type="sldNum" sz="quarter" idx="12"/>
          </p:nvPr>
        </p:nvSpPr>
        <p:spPr/>
        <p:txBody>
          <a:bodyPr/>
          <a:lstStyle/>
          <a:p>
            <a:fld id="{240D5ECE-8B49-45CD-BE81-EF81920D1969}" type="slidenum">
              <a:rPr lang="en-US" smtClean="0"/>
              <a:pPr/>
              <a:t>8</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0" y="1946209"/>
            <a:ext cx="2057400" cy="2057400"/>
          </a:xfrm>
          <a:prstGeom prst="ellipse">
            <a:avLst/>
          </a:prstGeom>
          <a:gradFill>
            <a:gsLst>
              <a:gs pos="0">
                <a:schemeClr val="bg1">
                  <a:lumMod val="95000"/>
                </a:schemeClr>
              </a:gs>
              <a:gs pos="50000">
                <a:schemeClr val="bg1">
                  <a:lumMod val="75000"/>
                </a:schemeClr>
              </a:gs>
              <a:gs pos="100000">
                <a:schemeClr val="tx1">
                  <a:lumMod val="65000"/>
                  <a:lumOff val="35000"/>
                </a:schemeClr>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3" name="Oval 2"/>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extBox 3"/>
          <p:cNvSpPr txBox="1"/>
          <p:nvPr/>
        </p:nvSpPr>
        <p:spPr>
          <a:xfrm>
            <a:off x="1216878" y="1755852"/>
            <a:ext cx="1219200" cy="2400657"/>
          </a:xfrm>
          <a:prstGeom prst="rect">
            <a:avLst/>
          </a:prstGeom>
          <a:noFill/>
        </p:spPr>
        <p:txBody>
          <a:bodyPr wrap="square" rtlCol="0">
            <a:spAutoFit/>
          </a:bodyPr>
          <a:lstStyle/>
          <a:p>
            <a:r>
              <a:rPr lang="en-US" sz="15000" b="1" dirty="0" smtClean="0">
                <a:solidFill>
                  <a:srgbClr val="FFFF00"/>
                </a:solidFill>
                <a:latin typeface="Georgia" pitchFamily="18" charset="0"/>
                <a:cs typeface="Arial" pitchFamily="34" charset="0"/>
              </a:rPr>
              <a:t>?</a:t>
            </a:r>
            <a:endParaRPr lang="en-US" sz="15000" b="1" dirty="0">
              <a:solidFill>
                <a:srgbClr val="FFFF00"/>
              </a:solidFill>
              <a:latin typeface="Georgia" pitchFamily="18" charset="0"/>
              <a:cs typeface="Arial" pitchFamily="34" charset="0"/>
            </a:endParaRPr>
          </a:p>
        </p:txBody>
      </p:sp>
      <p:sp>
        <p:nvSpPr>
          <p:cNvPr id="9" name="Title 8"/>
          <p:cNvSpPr>
            <a:spLocks noGrp="1"/>
          </p:cNvSpPr>
          <p:nvPr>
            <p:ph type="title"/>
          </p:nvPr>
        </p:nvSpPr>
        <p:spPr>
          <a:xfrm>
            <a:off x="2971800" y="1755852"/>
            <a:ext cx="5867400" cy="3044748"/>
          </a:xfrm>
        </p:spPr>
        <p:txBody>
          <a:bodyPr>
            <a:normAutofit/>
          </a:bodyPr>
          <a:lstStyle/>
          <a:p>
            <a:pPr lvl="0">
              <a:spcBef>
                <a:spcPts val="0"/>
              </a:spcBef>
            </a:pPr>
            <a:r>
              <a:rPr lang="en-US" sz="4000" cap="none" dirty="0" smtClean="0">
                <a:solidFill>
                  <a:srgbClr val="7030A0"/>
                </a:solidFill>
                <a:ea typeface="+mn-ea"/>
                <a:cs typeface="+mn-cs"/>
              </a:rPr>
              <a:t>WHY </a:t>
            </a:r>
            <a:r>
              <a:rPr lang="id-ID" sz="4000" cap="none" dirty="0" smtClean="0">
                <a:solidFill>
                  <a:srgbClr val="7030A0"/>
                </a:solidFill>
                <a:ea typeface="+mn-ea"/>
                <a:cs typeface="+mn-cs"/>
              </a:rPr>
              <a:t>USE </a:t>
            </a:r>
            <a:r>
              <a:rPr lang="en-US" sz="4000" cap="none" dirty="0" smtClean="0">
                <a:solidFill>
                  <a:srgbClr val="7030A0"/>
                </a:solidFill>
                <a:ea typeface="+mn-ea"/>
                <a:cs typeface="+mn-cs"/>
              </a:rPr>
              <a:t>CASE STUDY?</a:t>
            </a:r>
            <a:endParaRPr lang="en-US" sz="2800" dirty="0">
              <a:solidFill>
                <a:srgbClr val="7030A0"/>
              </a:solidFill>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View your slides from anywhere!</a:t>
            </a:r>
            <a:endParaRPr lang="en-US" sz="1700" b="1" dirty="0">
              <a:solidFill>
                <a:prstClr val="black">
                  <a:lumMod val="75000"/>
                  <a:lumOff val="25000"/>
                </a:prstClr>
              </a:solidFill>
            </a:endParaRPr>
          </a:p>
        </p:txBody>
      </p:sp>
      <p:sp>
        <p:nvSpPr>
          <p:cNvPr id="7" name="Slide Number Placeholder 6"/>
          <p:cNvSpPr>
            <a:spLocks noGrp="1"/>
          </p:cNvSpPr>
          <p:nvPr>
            <p:ph type="sldNum" sz="quarter" idx="12"/>
          </p:nvPr>
        </p:nvSpPr>
        <p:spPr/>
        <p:txBody>
          <a:bodyPr/>
          <a:lstStyle/>
          <a:p>
            <a:fld id="{240D5ECE-8B49-45CD-BE81-EF81920D1969}" type="slidenum">
              <a:rPr lang="en-US" smtClean="0"/>
              <a:pPr/>
              <a:t>9</a:t>
            </a:fld>
            <a:endParaRPr lang="en-US" dirty="0"/>
          </a:p>
        </p:txBody>
      </p:sp>
    </p:spTree>
    <p:extLst>
      <p:ext uri="{BB962C8B-B14F-4D97-AF65-F5344CB8AC3E}">
        <p14:creationId xmlns:p14="http://schemas.microsoft.com/office/powerpoint/2010/main" val="1125288100"/>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IntroducingPowerPoint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04122C5-4F29-48BA-8A90-6EF548C0EA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IntroducingPowerPoint2010</Template>
  <TotalTime>2564</TotalTime>
  <Words>2529</Words>
  <Application>Microsoft Office PowerPoint</Application>
  <PresentationFormat>On-screen Show (4:3)</PresentationFormat>
  <Paragraphs>449</Paragraphs>
  <Slides>31</Slides>
  <Notes>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IntroducingPowerPoint2010</vt:lpstr>
      <vt:lpstr>Case Study Research Method</vt:lpstr>
      <vt:lpstr>Learning outcomes</vt:lpstr>
      <vt:lpstr>What is a case?</vt:lpstr>
      <vt:lpstr>Three case study approaches: Defining Case</vt:lpstr>
      <vt:lpstr>What is a case study?</vt:lpstr>
      <vt:lpstr>Three case study approaches: Defining Case Study</vt:lpstr>
      <vt:lpstr>Research purpose</vt:lpstr>
      <vt:lpstr>Research purpose</vt:lpstr>
      <vt:lpstr>WHY USE CASE STUDY?</vt:lpstr>
      <vt:lpstr>Why use case study?</vt:lpstr>
      <vt:lpstr>Why use case study?</vt:lpstr>
      <vt:lpstr>Comparison of case study research with experimental and survey approaches</vt:lpstr>
      <vt:lpstr>TECHNIQUES USED IN CASE STUDY RESEARCH </vt:lpstr>
      <vt:lpstr>Methodological protocol</vt:lpstr>
      <vt:lpstr>Case studies can be used to</vt:lpstr>
      <vt:lpstr>Three case study approaches: Designing Case Study</vt:lpstr>
      <vt:lpstr>Three case study approaches: Designing Case Study</vt:lpstr>
      <vt:lpstr>Three case study approaches: Gathering Data</vt:lpstr>
      <vt:lpstr>Three case study approaches: Gathering Data</vt:lpstr>
      <vt:lpstr>Three case study approaches: Analyzing Data</vt:lpstr>
      <vt:lpstr>Three case study approaches: Analyzing Data</vt:lpstr>
      <vt:lpstr>Three case study approaches: Validating Data</vt:lpstr>
      <vt:lpstr>Basic types of Designs</vt:lpstr>
      <vt:lpstr>Strengths of case study designs </vt:lpstr>
      <vt:lpstr>Weaknesses of case study designs </vt:lpstr>
      <vt:lpstr>Conduct of the case study</vt:lpstr>
      <vt:lpstr>Steps in Conducting Case Study</vt:lpstr>
      <vt:lpstr>Conduct of the case study </vt:lpstr>
      <vt:lpstr>Protocol</vt:lpstr>
      <vt:lpstr>Conclusion</vt:lpstr>
      <vt:lpstr>Relevancy of Case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WORKSHOP Hilton, 20 April 2016</dc:title>
  <dc:creator>lenovo</dc:creator>
  <cp:lastModifiedBy>lenovo</cp:lastModifiedBy>
  <cp:revision>96</cp:revision>
  <cp:lastPrinted>2016-04-15T00:38:34Z</cp:lastPrinted>
  <dcterms:created xsi:type="dcterms:W3CDTF">2016-03-30T10:35:11Z</dcterms:created>
  <dcterms:modified xsi:type="dcterms:W3CDTF">2016-09-07T14:15:11Z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TC016745519991</vt:lpwstr>
  </property>
</Properties>
</file>