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6"/>
  </p:notesMasterIdLst>
  <p:handoutMasterIdLst>
    <p:handoutMasterId r:id="rId27"/>
  </p:handoutMasterIdLst>
  <p:sldIdLst>
    <p:sldId id="260" r:id="rId3"/>
    <p:sldId id="270" r:id="rId4"/>
    <p:sldId id="271" r:id="rId5"/>
    <p:sldId id="306" r:id="rId6"/>
    <p:sldId id="307" r:id="rId7"/>
    <p:sldId id="308" r:id="rId8"/>
    <p:sldId id="309" r:id="rId9"/>
    <p:sldId id="311" r:id="rId10"/>
    <p:sldId id="312" r:id="rId11"/>
    <p:sldId id="314" r:id="rId12"/>
    <p:sldId id="316" r:id="rId13"/>
    <p:sldId id="317" r:id="rId14"/>
    <p:sldId id="318" r:id="rId15"/>
    <p:sldId id="320" r:id="rId16"/>
    <p:sldId id="321" r:id="rId17"/>
    <p:sldId id="322" r:id="rId18"/>
    <p:sldId id="323" r:id="rId19"/>
    <p:sldId id="324" r:id="rId20"/>
    <p:sldId id="326" r:id="rId21"/>
    <p:sldId id="327" r:id="rId22"/>
    <p:sldId id="328" r:id="rId23"/>
    <p:sldId id="332" r:id="rId24"/>
    <p:sldId id="333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88180" autoAdjust="0"/>
  </p:normalViewPr>
  <p:slideViewPr>
    <p:cSldViewPr snapToGrid="0">
      <p:cViewPr>
        <p:scale>
          <a:sx n="50" d="100"/>
          <a:sy n="50" d="100"/>
        </p:scale>
        <p:origin x="-1171" y="-240"/>
      </p:cViewPr>
      <p:guideLst>
        <p:guide orient="horz" pos="1620"/>
        <p:guide orient="horz" pos="1560"/>
        <p:guide orient="horz" pos="2129"/>
        <p:guide pos="4889"/>
        <p:guide pos="2881"/>
        <p:guide pos="1922"/>
      </p:guideLst>
    </p:cSldViewPr>
  </p:slideViewPr>
  <p:outlineViewPr>
    <p:cViewPr>
      <p:scale>
        <a:sx n="33" d="100"/>
        <a:sy n="33" d="100"/>
      </p:scale>
      <p:origin x="48" y="559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315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8814EC-9581-46E9-A6E7-1B276B93746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4E6374-9ED9-4ECB-8DB1-CFA00805297C}">
      <dgm:prSet phldrT="[Text]"/>
      <dgm:spPr/>
      <dgm:t>
        <a:bodyPr/>
        <a:lstStyle/>
        <a:p>
          <a:r>
            <a:rPr lang="en-US" dirty="0" err="1" smtClean="0"/>
            <a:t>Desain</a:t>
          </a:r>
          <a:r>
            <a:rPr lang="en-US" dirty="0" smtClean="0"/>
            <a:t> </a:t>
          </a:r>
          <a:r>
            <a:rPr lang="en-US" dirty="0" err="1" smtClean="0"/>
            <a:t>penelitian</a:t>
          </a:r>
          <a:endParaRPr lang="en-US" dirty="0"/>
        </a:p>
      </dgm:t>
    </dgm:pt>
    <dgm:pt modelId="{B73257F1-BC15-4DBC-A4C2-746943D1ACC6}" type="parTrans" cxnId="{3E5C2C69-C5C9-4B1F-9787-5CE3DADF507A}">
      <dgm:prSet/>
      <dgm:spPr/>
      <dgm:t>
        <a:bodyPr/>
        <a:lstStyle/>
        <a:p>
          <a:endParaRPr lang="en-US"/>
        </a:p>
      </dgm:t>
    </dgm:pt>
    <dgm:pt modelId="{3158C576-948A-463E-A4E0-2B30FD9085F7}" type="sibTrans" cxnId="{3E5C2C69-C5C9-4B1F-9787-5CE3DADF507A}">
      <dgm:prSet/>
      <dgm:spPr/>
      <dgm:t>
        <a:bodyPr/>
        <a:lstStyle/>
        <a:p>
          <a:endParaRPr lang="en-US"/>
        </a:p>
      </dgm:t>
    </dgm:pt>
    <dgm:pt modelId="{E823AD15-9CC0-4971-B2F9-AA8A5EA5F924}">
      <dgm:prSet phldrT="[Text]"/>
      <dgm:spPr/>
      <dgm:t>
        <a:bodyPr/>
        <a:lstStyle/>
        <a:p>
          <a:r>
            <a:rPr lang="en-US" dirty="0" err="1" smtClean="0"/>
            <a:t>Pengumpulan</a:t>
          </a:r>
          <a:r>
            <a:rPr lang="en-US" dirty="0" smtClean="0"/>
            <a:t> data</a:t>
          </a:r>
          <a:endParaRPr lang="en-US" dirty="0"/>
        </a:p>
      </dgm:t>
    </dgm:pt>
    <dgm:pt modelId="{4ECB0FD1-5099-4986-BD6D-5BDABA37A19F}" type="parTrans" cxnId="{44411292-886C-45B5-9556-D9811D5CF3AE}">
      <dgm:prSet/>
      <dgm:spPr/>
      <dgm:t>
        <a:bodyPr/>
        <a:lstStyle/>
        <a:p>
          <a:endParaRPr lang="en-US"/>
        </a:p>
      </dgm:t>
    </dgm:pt>
    <dgm:pt modelId="{AD3567E4-715A-4EE4-A6EC-03829B30D6F8}" type="sibTrans" cxnId="{44411292-886C-45B5-9556-D9811D5CF3AE}">
      <dgm:prSet/>
      <dgm:spPr/>
      <dgm:t>
        <a:bodyPr/>
        <a:lstStyle/>
        <a:p>
          <a:endParaRPr lang="en-US"/>
        </a:p>
      </dgm:t>
    </dgm:pt>
    <dgm:pt modelId="{C67ED2B6-4445-4567-B02C-5EC071FC7B72}">
      <dgm:prSet phldrT="[Text]"/>
      <dgm:spPr/>
      <dgm:t>
        <a:bodyPr/>
        <a:lstStyle/>
        <a:p>
          <a:r>
            <a:rPr lang="en-US" dirty="0" err="1" smtClean="0"/>
            <a:t>Penyusunan</a:t>
          </a:r>
          <a:r>
            <a:rPr lang="en-US" dirty="0" smtClean="0"/>
            <a:t> data</a:t>
          </a:r>
          <a:endParaRPr lang="en-US" dirty="0"/>
        </a:p>
      </dgm:t>
    </dgm:pt>
    <dgm:pt modelId="{E8543F61-4431-4947-821C-C93A98E35FBA}" type="parTrans" cxnId="{C294AF78-E5E3-477E-8D15-5910FBAB44B9}">
      <dgm:prSet/>
      <dgm:spPr/>
      <dgm:t>
        <a:bodyPr/>
        <a:lstStyle/>
        <a:p>
          <a:endParaRPr lang="en-US"/>
        </a:p>
      </dgm:t>
    </dgm:pt>
    <dgm:pt modelId="{03C98ACA-46A6-499C-AF06-DE665BA157A5}" type="sibTrans" cxnId="{C294AF78-E5E3-477E-8D15-5910FBAB44B9}">
      <dgm:prSet/>
      <dgm:spPr/>
      <dgm:t>
        <a:bodyPr/>
        <a:lstStyle/>
        <a:p>
          <a:endParaRPr lang="en-US"/>
        </a:p>
      </dgm:t>
    </dgm:pt>
    <dgm:pt modelId="{E6883AB9-5114-4379-A2D4-1DFD5DE366B2}">
      <dgm:prSet/>
      <dgm:spPr/>
      <dgm:t>
        <a:bodyPr/>
        <a:lstStyle/>
        <a:p>
          <a:r>
            <a:rPr lang="en-US" dirty="0" err="1" smtClean="0"/>
            <a:t>Analisis</a:t>
          </a:r>
          <a:r>
            <a:rPr lang="en-US" dirty="0" smtClean="0"/>
            <a:t> data</a:t>
          </a:r>
          <a:endParaRPr lang="en-US" dirty="0"/>
        </a:p>
      </dgm:t>
    </dgm:pt>
    <dgm:pt modelId="{9CD7F202-56A5-4F48-8D0D-07543F5A0E02}" type="parTrans" cxnId="{FD359145-15C9-4E65-9891-39BEDE259016}">
      <dgm:prSet/>
      <dgm:spPr/>
    </dgm:pt>
    <dgm:pt modelId="{EC330F10-8BB6-41A4-87FF-CE6D2D317BC2}" type="sibTrans" cxnId="{FD359145-15C9-4E65-9891-39BEDE259016}">
      <dgm:prSet/>
      <dgm:spPr/>
    </dgm:pt>
    <dgm:pt modelId="{CAA5FCE3-4579-4D4C-8E41-5470023CA6E1}">
      <dgm:prSet/>
      <dgm:spPr/>
      <dgm:t>
        <a:bodyPr/>
        <a:lstStyle/>
        <a:p>
          <a:r>
            <a:rPr lang="en-US" dirty="0" err="1" smtClean="0"/>
            <a:t>Perbandingan</a:t>
          </a:r>
          <a:r>
            <a:rPr lang="en-US" dirty="0" smtClean="0"/>
            <a:t> </a:t>
          </a:r>
          <a:r>
            <a:rPr lang="en-US" dirty="0" err="1" smtClean="0"/>
            <a:t>dengan</a:t>
          </a:r>
          <a:r>
            <a:rPr lang="en-US" dirty="0" smtClean="0"/>
            <a:t> </a:t>
          </a:r>
          <a:r>
            <a:rPr lang="en-US" dirty="0" err="1" smtClean="0"/>
            <a:t>literatur</a:t>
          </a:r>
          <a:endParaRPr lang="en-US" dirty="0"/>
        </a:p>
      </dgm:t>
    </dgm:pt>
    <dgm:pt modelId="{8276B82B-CB89-4B2F-A346-67894DA5290B}" type="parTrans" cxnId="{971E6561-F0E0-4410-BC3E-E9352AF72242}">
      <dgm:prSet/>
      <dgm:spPr/>
    </dgm:pt>
    <dgm:pt modelId="{5567F4F0-5CBA-4BDF-8B15-A0D3A63F972C}" type="sibTrans" cxnId="{971E6561-F0E0-4410-BC3E-E9352AF72242}">
      <dgm:prSet/>
      <dgm:spPr/>
    </dgm:pt>
    <dgm:pt modelId="{D7FEB0E2-536A-473C-801C-5E0813123F11}" type="pres">
      <dgm:prSet presAssocID="{4A8814EC-9581-46E9-A6E7-1B276B937461}" presName="linear" presStyleCnt="0">
        <dgm:presLayoutVars>
          <dgm:dir/>
          <dgm:animLvl val="lvl"/>
          <dgm:resizeHandles val="exact"/>
        </dgm:presLayoutVars>
      </dgm:prSet>
      <dgm:spPr/>
    </dgm:pt>
    <dgm:pt modelId="{25C37A49-26BD-40B2-B6B2-1DCAB264FFC9}" type="pres">
      <dgm:prSet presAssocID="{7F4E6374-9ED9-4ECB-8DB1-CFA00805297C}" presName="parentLin" presStyleCnt="0"/>
      <dgm:spPr/>
    </dgm:pt>
    <dgm:pt modelId="{AAA3FEDC-5953-4A7D-BE19-1F8152EE12A5}" type="pres">
      <dgm:prSet presAssocID="{7F4E6374-9ED9-4ECB-8DB1-CFA00805297C}" presName="parentLeftMargin" presStyleLbl="node1" presStyleIdx="0" presStyleCnt="5"/>
      <dgm:spPr/>
    </dgm:pt>
    <dgm:pt modelId="{0DDABE3B-04A0-4EC7-8CFD-EAD8E6928B3F}" type="pres">
      <dgm:prSet presAssocID="{7F4E6374-9ED9-4ECB-8DB1-CFA00805297C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1387F5-76B1-4D97-932C-D8811DC7E675}" type="pres">
      <dgm:prSet presAssocID="{7F4E6374-9ED9-4ECB-8DB1-CFA00805297C}" presName="negativeSpace" presStyleCnt="0"/>
      <dgm:spPr/>
    </dgm:pt>
    <dgm:pt modelId="{9A5B4FAA-79BF-4816-AAB9-12BEB4BB6C27}" type="pres">
      <dgm:prSet presAssocID="{7F4E6374-9ED9-4ECB-8DB1-CFA00805297C}" presName="childText" presStyleLbl="conFgAcc1" presStyleIdx="0" presStyleCnt="5">
        <dgm:presLayoutVars>
          <dgm:bulletEnabled val="1"/>
        </dgm:presLayoutVars>
      </dgm:prSet>
      <dgm:spPr/>
    </dgm:pt>
    <dgm:pt modelId="{67CA9034-4CA6-405D-BABF-80A75B63CC3C}" type="pres">
      <dgm:prSet presAssocID="{3158C576-948A-463E-A4E0-2B30FD9085F7}" presName="spaceBetweenRectangles" presStyleCnt="0"/>
      <dgm:spPr/>
    </dgm:pt>
    <dgm:pt modelId="{5163E686-2EA8-4443-9F8A-262B2FD49369}" type="pres">
      <dgm:prSet presAssocID="{E823AD15-9CC0-4971-B2F9-AA8A5EA5F924}" presName="parentLin" presStyleCnt="0"/>
      <dgm:spPr/>
    </dgm:pt>
    <dgm:pt modelId="{45D245BB-7755-45D7-B0D2-6CD6BCE67D51}" type="pres">
      <dgm:prSet presAssocID="{E823AD15-9CC0-4971-B2F9-AA8A5EA5F924}" presName="parentLeftMargin" presStyleLbl="node1" presStyleIdx="0" presStyleCnt="5"/>
      <dgm:spPr/>
    </dgm:pt>
    <dgm:pt modelId="{BB2AC990-3EC7-417D-8EFE-981166A87E7B}" type="pres">
      <dgm:prSet presAssocID="{E823AD15-9CC0-4971-B2F9-AA8A5EA5F92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A81266E-E9F6-47B5-8196-006E0562324D}" type="pres">
      <dgm:prSet presAssocID="{E823AD15-9CC0-4971-B2F9-AA8A5EA5F924}" presName="negativeSpace" presStyleCnt="0"/>
      <dgm:spPr/>
    </dgm:pt>
    <dgm:pt modelId="{1FE66B47-BD91-48CE-882C-017642782313}" type="pres">
      <dgm:prSet presAssocID="{E823AD15-9CC0-4971-B2F9-AA8A5EA5F924}" presName="childText" presStyleLbl="conFgAcc1" presStyleIdx="1" presStyleCnt="5">
        <dgm:presLayoutVars>
          <dgm:bulletEnabled val="1"/>
        </dgm:presLayoutVars>
      </dgm:prSet>
      <dgm:spPr/>
    </dgm:pt>
    <dgm:pt modelId="{D2AA1757-28D3-4EA3-AD66-8C907B4A55CD}" type="pres">
      <dgm:prSet presAssocID="{AD3567E4-715A-4EE4-A6EC-03829B30D6F8}" presName="spaceBetweenRectangles" presStyleCnt="0"/>
      <dgm:spPr/>
    </dgm:pt>
    <dgm:pt modelId="{112CAAA8-6035-4EC9-967C-85DC3675C19C}" type="pres">
      <dgm:prSet presAssocID="{C67ED2B6-4445-4567-B02C-5EC071FC7B72}" presName="parentLin" presStyleCnt="0"/>
      <dgm:spPr/>
    </dgm:pt>
    <dgm:pt modelId="{95A9CC96-F210-4326-9558-6D579379B76E}" type="pres">
      <dgm:prSet presAssocID="{C67ED2B6-4445-4567-B02C-5EC071FC7B72}" presName="parentLeftMargin" presStyleLbl="node1" presStyleIdx="1" presStyleCnt="5"/>
      <dgm:spPr/>
    </dgm:pt>
    <dgm:pt modelId="{D4D248CE-2FAB-4993-AB14-DCBC5F629A30}" type="pres">
      <dgm:prSet presAssocID="{C67ED2B6-4445-4567-B02C-5EC071FC7B72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FAF2AE0-DF96-40A2-A2DB-66242D40B96E}" type="pres">
      <dgm:prSet presAssocID="{C67ED2B6-4445-4567-B02C-5EC071FC7B72}" presName="negativeSpace" presStyleCnt="0"/>
      <dgm:spPr/>
    </dgm:pt>
    <dgm:pt modelId="{E002749A-B2E0-44E3-A8B2-80B6660580F8}" type="pres">
      <dgm:prSet presAssocID="{C67ED2B6-4445-4567-B02C-5EC071FC7B72}" presName="childText" presStyleLbl="conFgAcc1" presStyleIdx="2" presStyleCnt="5">
        <dgm:presLayoutVars>
          <dgm:bulletEnabled val="1"/>
        </dgm:presLayoutVars>
      </dgm:prSet>
      <dgm:spPr/>
    </dgm:pt>
    <dgm:pt modelId="{FA808FB7-1BDA-4D66-9324-7FF9219D8C2A}" type="pres">
      <dgm:prSet presAssocID="{03C98ACA-46A6-499C-AF06-DE665BA157A5}" presName="spaceBetweenRectangles" presStyleCnt="0"/>
      <dgm:spPr/>
    </dgm:pt>
    <dgm:pt modelId="{4CAFE9F2-5DA7-4E52-99E0-24860C61DFDD}" type="pres">
      <dgm:prSet presAssocID="{E6883AB9-5114-4379-A2D4-1DFD5DE366B2}" presName="parentLin" presStyleCnt="0"/>
      <dgm:spPr/>
    </dgm:pt>
    <dgm:pt modelId="{AD595E0D-D1D3-4B3A-A92F-4C5453B8C980}" type="pres">
      <dgm:prSet presAssocID="{E6883AB9-5114-4379-A2D4-1DFD5DE366B2}" presName="parentLeftMargin" presStyleLbl="node1" presStyleIdx="2" presStyleCnt="5"/>
      <dgm:spPr/>
    </dgm:pt>
    <dgm:pt modelId="{21A146F9-D305-40D4-B14C-BD88E06C8312}" type="pres">
      <dgm:prSet presAssocID="{E6883AB9-5114-4379-A2D4-1DFD5DE366B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3B69DC1-AD7E-4818-A082-6E0ED660BBF3}" type="pres">
      <dgm:prSet presAssocID="{E6883AB9-5114-4379-A2D4-1DFD5DE366B2}" presName="negativeSpace" presStyleCnt="0"/>
      <dgm:spPr/>
    </dgm:pt>
    <dgm:pt modelId="{7BA52CDF-8601-4C75-B05E-6C50438FBC76}" type="pres">
      <dgm:prSet presAssocID="{E6883AB9-5114-4379-A2D4-1DFD5DE366B2}" presName="childText" presStyleLbl="conFgAcc1" presStyleIdx="3" presStyleCnt="5">
        <dgm:presLayoutVars>
          <dgm:bulletEnabled val="1"/>
        </dgm:presLayoutVars>
      </dgm:prSet>
      <dgm:spPr/>
    </dgm:pt>
    <dgm:pt modelId="{CD03BE18-17C1-40DF-B320-24059B9E376D}" type="pres">
      <dgm:prSet presAssocID="{EC330F10-8BB6-41A4-87FF-CE6D2D317BC2}" presName="spaceBetweenRectangles" presStyleCnt="0"/>
      <dgm:spPr/>
    </dgm:pt>
    <dgm:pt modelId="{2F5B81FC-5FA2-4352-9F16-F505D120F304}" type="pres">
      <dgm:prSet presAssocID="{CAA5FCE3-4579-4D4C-8E41-5470023CA6E1}" presName="parentLin" presStyleCnt="0"/>
      <dgm:spPr/>
    </dgm:pt>
    <dgm:pt modelId="{9BC6CD15-EC4C-44A0-AA80-87CDF32A2F27}" type="pres">
      <dgm:prSet presAssocID="{CAA5FCE3-4579-4D4C-8E41-5470023CA6E1}" presName="parentLeftMargin" presStyleLbl="node1" presStyleIdx="3" presStyleCnt="5"/>
      <dgm:spPr/>
    </dgm:pt>
    <dgm:pt modelId="{6666D682-04BF-4AD8-A324-10F5677238BD}" type="pres">
      <dgm:prSet presAssocID="{CAA5FCE3-4579-4D4C-8E41-5470023CA6E1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C1A5FCC6-66F0-40CF-9EF6-8E852FF2A692}" type="pres">
      <dgm:prSet presAssocID="{CAA5FCE3-4579-4D4C-8E41-5470023CA6E1}" presName="negativeSpace" presStyleCnt="0"/>
      <dgm:spPr/>
    </dgm:pt>
    <dgm:pt modelId="{F363B6DE-B44E-4276-8C22-B6980DF1F83C}" type="pres">
      <dgm:prSet presAssocID="{CAA5FCE3-4579-4D4C-8E41-5470023CA6E1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80005D1C-E8DA-4DE1-A494-8F2D297651CE}" type="presOf" srcId="{7F4E6374-9ED9-4ECB-8DB1-CFA00805297C}" destId="{AAA3FEDC-5953-4A7D-BE19-1F8152EE12A5}" srcOrd="0" destOrd="0" presId="urn:microsoft.com/office/officeart/2005/8/layout/list1"/>
    <dgm:cxn modelId="{FD359145-15C9-4E65-9891-39BEDE259016}" srcId="{4A8814EC-9581-46E9-A6E7-1B276B937461}" destId="{E6883AB9-5114-4379-A2D4-1DFD5DE366B2}" srcOrd="3" destOrd="0" parTransId="{9CD7F202-56A5-4F48-8D0D-07543F5A0E02}" sibTransId="{EC330F10-8BB6-41A4-87FF-CE6D2D317BC2}"/>
    <dgm:cxn modelId="{9E3E1763-78E2-43C6-8A5A-531ABC406A3F}" type="presOf" srcId="{C67ED2B6-4445-4567-B02C-5EC071FC7B72}" destId="{95A9CC96-F210-4326-9558-6D579379B76E}" srcOrd="0" destOrd="0" presId="urn:microsoft.com/office/officeart/2005/8/layout/list1"/>
    <dgm:cxn modelId="{44411292-886C-45B5-9556-D9811D5CF3AE}" srcId="{4A8814EC-9581-46E9-A6E7-1B276B937461}" destId="{E823AD15-9CC0-4971-B2F9-AA8A5EA5F924}" srcOrd="1" destOrd="0" parTransId="{4ECB0FD1-5099-4986-BD6D-5BDABA37A19F}" sibTransId="{AD3567E4-715A-4EE4-A6EC-03829B30D6F8}"/>
    <dgm:cxn modelId="{AD894653-5921-4FFA-97DD-F5B8F0B34FD0}" type="presOf" srcId="{E6883AB9-5114-4379-A2D4-1DFD5DE366B2}" destId="{21A146F9-D305-40D4-B14C-BD88E06C8312}" srcOrd="1" destOrd="0" presId="urn:microsoft.com/office/officeart/2005/8/layout/list1"/>
    <dgm:cxn modelId="{3E5C2C69-C5C9-4B1F-9787-5CE3DADF507A}" srcId="{4A8814EC-9581-46E9-A6E7-1B276B937461}" destId="{7F4E6374-9ED9-4ECB-8DB1-CFA00805297C}" srcOrd="0" destOrd="0" parTransId="{B73257F1-BC15-4DBC-A4C2-746943D1ACC6}" sibTransId="{3158C576-948A-463E-A4E0-2B30FD9085F7}"/>
    <dgm:cxn modelId="{C294AF78-E5E3-477E-8D15-5910FBAB44B9}" srcId="{4A8814EC-9581-46E9-A6E7-1B276B937461}" destId="{C67ED2B6-4445-4567-B02C-5EC071FC7B72}" srcOrd="2" destOrd="0" parTransId="{E8543F61-4431-4947-821C-C93A98E35FBA}" sibTransId="{03C98ACA-46A6-499C-AF06-DE665BA157A5}"/>
    <dgm:cxn modelId="{B1423984-56A2-4364-88D0-502C78218771}" type="presOf" srcId="{E823AD15-9CC0-4971-B2F9-AA8A5EA5F924}" destId="{BB2AC990-3EC7-417D-8EFE-981166A87E7B}" srcOrd="1" destOrd="0" presId="urn:microsoft.com/office/officeart/2005/8/layout/list1"/>
    <dgm:cxn modelId="{708CE84A-2326-4193-9821-94C0E41315CC}" type="presOf" srcId="{4A8814EC-9581-46E9-A6E7-1B276B937461}" destId="{D7FEB0E2-536A-473C-801C-5E0813123F11}" srcOrd="0" destOrd="0" presId="urn:microsoft.com/office/officeart/2005/8/layout/list1"/>
    <dgm:cxn modelId="{80A0F4C7-375F-4166-90BC-A662E9EDFAAE}" type="presOf" srcId="{CAA5FCE3-4579-4D4C-8E41-5470023CA6E1}" destId="{6666D682-04BF-4AD8-A324-10F5677238BD}" srcOrd="1" destOrd="0" presId="urn:microsoft.com/office/officeart/2005/8/layout/list1"/>
    <dgm:cxn modelId="{5B2F80B7-BDB6-404D-A6F1-ED8DF9014006}" type="presOf" srcId="{C67ED2B6-4445-4567-B02C-5EC071FC7B72}" destId="{D4D248CE-2FAB-4993-AB14-DCBC5F629A30}" srcOrd="1" destOrd="0" presId="urn:microsoft.com/office/officeart/2005/8/layout/list1"/>
    <dgm:cxn modelId="{E0FDA84A-E47F-4DCE-879C-8230FB6B4D8A}" type="presOf" srcId="{7F4E6374-9ED9-4ECB-8DB1-CFA00805297C}" destId="{0DDABE3B-04A0-4EC7-8CFD-EAD8E6928B3F}" srcOrd="1" destOrd="0" presId="urn:microsoft.com/office/officeart/2005/8/layout/list1"/>
    <dgm:cxn modelId="{41C42716-355E-495C-9AE8-EDC1C0335C93}" type="presOf" srcId="{E823AD15-9CC0-4971-B2F9-AA8A5EA5F924}" destId="{45D245BB-7755-45D7-B0D2-6CD6BCE67D51}" srcOrd="0" destOrd="0" presId="urn:microsoft.com/office/officeart/2005/8/layout/list1"/>
    <dgm:cxn modelId="{971E6561-F0E0-4410-BC3E-E9352AF72242}" srcId="{4A8814EC-9581-46E9-A6E7-1B276B937461}" destId="{CAA5FCE3-4579-4D4C-8E41-5470023CA6E1}" srcOrd="4" destOrd="0" parTransId="{8276B82B-CB89-4B2F-A346-67894DA5290B}" sibTransId="{5567F4F0-5CBA-4BDF-8B15-A0D3A63F972C}"/>
    <dgm:cxn modelId="{39284982-D4E3-4507-B6E6-2BEAF11707CA}" type="presOf" srcId="{CAA5FCE3-4579-4D4C-8E41-5470023CA6E1}" destId="{9BC6CD15-EC4C-44A0-AA80-87CDF32A2F27}" srcOrd="0" destOrd="0" presId="urn:microsoft.com/office/officeart/2005/8/layout/list1"/>
    <dgm:cxn modelId="{0C32ADE9-91C7-42B2-A4F1-45482BD15A10}" type="presOf" srcId="{E6883AB9-5114-4379-A2D4-1DFD5DE366B2}" destId="{AD595E0D-D1D3-4B3A-A92F-4C5453B8C980}" srcOrd="0" destOrd="0" presId="urn:microsoft.com/office/officeart/2005/8/layout/list1"/>
    <dgm:cxn modelId="{4DDF85C5-F282-4DBF-BBE8-CE05F7391125}" type="presParOf" srcId="{D7FEB0E2-536A-473C-801C-5E0813123F11}" destId="{25C37A49-26BD-40B2-B6B2-1DCAB264FFC9}" srcOrd="0" destOrd="0" presId="urn:microsoft.com/office/officeart/2005/8/layout/list1"/>
    <dgm:cxn modelId="{833277F0-6E3C-4078-90CA-BF8C632014DD}" type="presParOf" srcId="{25C37A49-26BD-40B2-B6B2-1DCAB264FFC9}" destId="{AAA3FEDC-5953-4A7D-BE19-1F8152EE12A5}" srcOrd="0" destOrd="0" presId="urn:microsoft.com/office/officeart/2005/8/layout/list1"/>
    <dgm:cxn modelId="{B7307F94-A0CC-47A0-8D6B-A2D87565C265}" type="presParOf" srcId="{25C37A49-26BD-40B2-B6B2-1DCAB264FFC9}" destId="{0DDABE3B-04A0-4EC7-8CFD-EAD8E6928B3F}" srcOrd="1" destOrd="0" presId="urn:microsoft.com/office/officeart/2005/8/layout/list1"/>
    <dgm:cxn modelId="{B94E6D3F-8B23-43B8-A775-7A3CC93F9714}" type="presParOf" srcId="{D7FEB0E2-536A-473C-801C-5E0813123F11}" destId="{C81387F5-76B1-4D97-932C-D8811DC7E675}" srcOrd="1" destOrd="0" presId="urn:microsoft.com/office/officeart/2005/8/layout/list1"/>
    <dgm:cxn modelId="{726461F7-E83D-4CA6-8D64-BFCFD32E1D2D}" type="presParOf" srcId="{D7FEB0E2-536A-473C-801C-5E0813123F11}" destId="{9A5B4FAA-79BF-4816-AAB9-12BEB4BB6C27}" srcOrd="2" destOrd="0" presId="urn:microsoft.com/office/officeart/2005/8/layout/list1"/>
    <dgm:cxn modelId="{2A30C6C2-966B-42BD-BCFE-7927D2152F45}" type="presParOf" srcId="{D7FEB0E2-536A-473C-801C-5E0813123F11}" destId="{67CA9034-4CA6-405D-BABF-80A75B63CC3C}" srcOrd="3" destOrd="0" presId="urn:microsoft.com/office/officeart/2005/8/layout/list1"/>
    <dgm:cxn modelId="{AAA95DE1-CC5E-4C45-804D-28583814AA13}" type="presParOf" srcId="{D7FEB0E2-536A-473C-801C-5E0813123F11}" destId="{5163E686-2EA8-4443-9F8A-262B2FD49369}" srcOrd="4" destOrd="0" presId="urn:microsoft.com/office/officeart/2005/8/layout/list1"/>
    <dgm:cxn modelId="{A9C7DA7F-5E4D-4F42-BEAA-BD55886D69D3}" type="presParOf" srcId="{5163E686-2EA8-4443-9F8A-262B2FD49369}" destId="{45D245BB-7755-45D7-B0D2-6CD6BCE67D51}" srcOrd="0" destOrd="0" presId="urn:microsoft.com/office/officeart/2005/8/layout/list1"/>
    <dgm:cxn modelId="{CBC36A71-5242-4461-824D-28D9F724629C}" type="presParOf" srcId="{5163E686-2EA8-4443-9F8A-262B2FD49369}" destId="{BB2AC990-3EC7-417D-8EFE-981166A87E7B}" srcOrd="1" destOrd="0" presId="urn:microsoft.com/office/officeart/2005/8/layout/list1"/>
    <dgm:cxn modelId="{4C41F21C-C4EC-412E-8F5C-A5451E5186A8}" type="presParOf" srcId="{D7FEB0E2-536A-473C-801C-5E0813123F11}" destId="{EA81266E-E9F6-47B5-8196-006E0562324D}" srcOrd="5" destOrd="0" presId="urn:microsoft.com/office/officeart/2005/8/layout/list1"/>
    <dgm:cxn modelId="{0D62EEB7-AA2B-4122-B51A-012EAE94E9BC}" type="presParOf" srcId="{D7FEB0E2-536A-473C-801C-5E0813123F11}" destId="{1FE66B47-BD91-48CE-882C-017642782313}" srcOrd="6" destOrd="0" presId="urn:microsoft.com/office/officeart/2005/8/layout/list1"/>
    <dgm:cxn modelId="{528A8350-9961-4EF3-907D-9185B4973489}" type="presParOf" srcId="{D7FEB0E2-536A-473C-801C-5E0813123F11}" destId="{D2AA1757-28D3-4EA3-AD66-8C907B4A55CD}" srcOrd="7" destOrd="0" presId="urn:microsoft.com/office/officeart/2005/8/layout/list1"/>
    <dgm:cxn modelId="{58737EB6-A336-4787-B739-93A1758D99D7}" type="presParOf" srcId="{D7FEB0E2-536A-473C-801C-5E0813123F11}" destId="{112CAAA8-6035-4EC9-967C-85DC3675C19C}" srcOrd="8" destOrd="0" presId="urn:microsoft.com/office/officeart/2005/8/layout/list1"/>
    <dgm:cxn modelId="{A171A053-CC0F-4C9B-8635-7D32E889567B}" type="presParOf" srcId="{112CAAA8-6035-4EC9-967C-85DC3675C19C}" destId="{95A9CC96-F210-4326-9558-6D579379B76E}" srcOrd="0" destOrd="0" presId="urn:microsoft.com/office/officeart/2005/8/layout/list1"/>
    <dgm:cxn modelId="{8A0B7D98-C3AA-474A-99FB-27E04C039FF8}" type="presParOf" srcId="{112CAAA8-6035-4EC9-967C-85DC3675C19C}" destId="{D4D248CE-2FAB-4993-AB14-DCBC5F629A30}" srcOrd="1" destOrd="0" presId="urn:microsoft.com/office/officeart/2005/8/layout/list1"/>
    <dgm:cxn modelId="{0A18C79E-2009-4445-9E1B-5E69F41E85DB}" type="presParOf" srcId="{D7FEB0E2-536A-473C-801C-5E0813123F11}" destId="{0FAF2AE0-DF96-40A2-A2DB-66242D40B96E}" srcOrd="9" destOrd="0" presId="urn:microsoft.com/office/officeart/2005/8/layout/list1"/>
    <dgm:cxn modelId="{94E11E70-20BB-43E9-A37A-95866CFECD22}" type="presParOf" srcId="{D7FEB0E2-536A-473C-801C-5E0813123F11}" destId="{E002749A-B2E0-44E3-A8B2-80B6660580F8}" srcOrd="10" destOrd="0" presId="urn:microsoft.com/office/officeart/2005/8/layout/list1"/>
    <dgm:cxn modelId="{8D90152F-CB0D-44CB-99FC-B07767AB79B3}" type="presParOf" srcId="{D7FEB0E2-536A-473C-801C-5E0813123F11}" destId="{FA808FB7-1BDA-4D66-9324-7FF9219D8C2A}" srcOrd="11" destOrd="0" presId="urn:microsoft.com/office/officeart/2005/8/layout/list1"/>
    <dgm:cxn modelId="{E1AB82FE-2998-4F2C-AB97-272FDF66253F}" type="presParOf" srcId="{D7FEB0E2-536A-473C-801C-5E0813123F11}" destId="{4CAFE9F2-5DA7-4E52-99E0-24860C61DFDD}" srcOrd="12" destOrd="0" presId="urn:microsoft.com/office/officeart/2005/8/layout/list1"/>
    <dgm:cxn modelId="{99EAEC07-39C1-4F97-9098-9119B5262E2B}" type="presParOf" srcId="{4CAFE9F2-5DA7-4E52-99E0-24860C61DFDD}" destId="{AD595E0D-D1D3-4B3A-A92F-4C5453B8C980}" srcOrd="0" destOrd="0" presId="urn:microsoft.com/office/officeart/2005/8/layout/list1"/>
    <dgm:cxn modelId="{4943EB6B-9A2E-4810-B451-E501C411348E}" type="presParOf" srcId="{4CAFE9F2-5DA7-4E52-99E0-24860C61DFDD}" destId="{21A146F9-D305-40D4-B14C-BD88E06C8312}" srcOrd="1" destOrd="0" presId="urn:microsoft.com/office/officeart/2005/8/layout/list1"/>
    <dgm:cxn modelId="{17196FEE-C851-4CFF-B190-0690D95425D7}" type="presParOf" srcId="{D7FEB0E2-536A-473C-801C-5E0813123F11}" destId="{A3B69DC1-AD7E-4818-A082-6E0ED660BBF3}" srcOrd="13" destOrd="0" presId="urn:microsoft.com/office/officeart/2005/8/layout/list1"/>
    <dgm:cxn modelId="{4961321B-9313-4765-ABF1-21998D433D21}" type="presParOf" srcId="{D7FEB0E2-536A-473C-801C-5E0813123F11}" destId="{7BA52CDF-8601-4C75-B05E-6C50438FBC76}" srcOrd="14" destOrd="0" presId="urn:microsoft.com/office/officeart/2005/8/layout/list1"/>
    <dgm:cxn modelId="{D706ECE2-A8DE-4FE5-B5F8-9FB81B9C39AB}" type="presParOf" srcId="{D7FEB0E2-536A-473C-801C-5E0813123F11}" destId="{CD03BE18-17C1-40DF-B320-24059B9E376D}" srcOrd="15" destOrd="0" presId="urn:microsoft.com/office/officeart/2005/8/layout/list1"/>
    <dgm:cxn modelId="{FAFFCDDC-505A-4ACD-9BA9-AEB28F469749}" type="presParOf" srcId="{D7FEB0E2-536A-473C-801C-5E0813123F11}" destId="{2F5B81FC-5FA2-4352-9F16-F505D120F304}" srcOrd="16" destOrd="0" presId="urn:microsoft.com/office/officeart/2005/8/layout/list1"/>
    <dgm:cxn modelId="{F148BE7F-7FF1-4F7B-80E5-E7202BA4CC98}" type="presParOf" srcId="{2F5B81FC-5FA2-4352-9F16-F505D120F304}" destId="{9BC6CD15-EC4C-44A0-AA80-87CDF32A2F27}" srcOrd="0" destOrd="0" presId="urn:microsoft.com/office/officeart/2005/8/layout/list1"/>
    <dgm:cxn modelId="{32BC44AD-FBCF-4964-9A97-9E902E279828}" type="presParOf" srcId="{2F5B81FC-5FA2-4352-9F16-F505D120F304}" destId="{6666D682-04BF-4AD8-A324-10F5677238BD}" srcOrd="1" destOrd="0" presId="urn:microsoft.com/office/officeart/2005/8/layout/list1"/>
    <dgm:cxn modelId="{C9CAC43B-074C-42DA-BEB9-B51D87FE326D}" type="presParOf" srcId="{D7FEB0E2-536A-473C-801C-5E0813123F11}" destId="{C1A5FCC6-66F0-40CF-9EF6-8E852FF2A692}" srcOrd="17" destOrd="0" presId="urn:microsoft.com/office/officeart/2005/8/layout/list1"/>
    <dgm:cxn modelId="{2EFE9B0C-A215-4B34-A686-D99E349B0563}" type="presParOf" srcId="{D7FEB0E2-536A-473C-801C-5E0813123F11}" destId="{F363B6DE-B44E-4276-8C22-B6980DF1F83C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17456F-FAC2-492E-9F2F-21CDCD4FE355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722FCC-BB62-4DD4-B1C9-D5B9FD1579DD}">
      <dgm:prSet phldrT="[Text]" custT="1"/>
      <dgm:spPr/>
      <dgm:t>
        <a:bodyPr/>
        <a:lstStyle/>
        <a:p>
          <a:r>
            <a:rPr lang="en-US" sz="1000" dirty="0" err="1" smtClean="0"/>
            <a:t>Tinjau</a:t>
          </a:r>
          <a:r>
            <a:rPr lang="en-US" sz="1000" dirty="0" smtClean="0"/>
            <a:t> </a:t>
          </a:r>
          <a:r>
            <a:rPr lang="en-US" sz="1000" dirty="0" err="1" smtClean="0"/>
            <a:t>ulang</a:t>
          </a:r>
          <a:r>
            <a:rPr lang="en-US" sz="1000" dirty="0" smtClean="0"/>
            <a:t> </a:t>
          </a:r>
          <a:r>
            <a:rPr lang="en-US" sz="1000" dirty="0" err="1" smtClean="0"/>
            <a:t>literatur</a:t>
          </a:r>
          <a:endParaRPr lang="en-US" sz="1000" dirty="0"/>
        </a:p>
      </dgm:t>
    </dgm:pt>
    <dgm:pt modelId="{8F423FD2-E918-4A9F-BE0A-A375E5C719FF}" type="parTrans" cxnId="{1F42D359-CD95-4FB5-AD07-7D210E58A084}">
      <dgm:prSet/>
      <dgm:spPr/>
      <dgm:t>
        <a:bodyPr/>
        <a:lstStyle/>
        <a:p>
          <a:endParaRPr lang="en-US" sz="1000"/>
        </a:p>
      </dgm:t>
    </dgm:pt>
    <dgm:pt modelId="{CF97DF50-9B4A-4ADE-BE9C-97BFAEC5585D}" type="sibTrans" cxnId="{1F42D359-CD95-4FB5-AD07-7D210E58A084}">
      <dgm:prSet/>
      <dgm:spPr/>
      <dgm:t>
        <a:bodyPr/>
        <a:lstStyle/>
        <a:p>
          <a:endParaRPr lang="en-US" sz="1000"/>
        </a:p>
      </dgm:t>
    </dgm:pt>
    <dgm:pt modelId="{A8D40212-2D57-4CE7-8BB6-33AB7731208B}">
      <dgm:prSet phldrT="[Text]" custT="1"/>
      <dgm:spPr/>
      <dgm:t>
        <a:bodyPr/>
        <a:lstStyle/>
        <a:p>
          <a:r>
            <a:rPr lang="en-US" sz="1000" dirty="0" err="1" smtClean="0"/>
            <a:t>Memilih</a:t>
          </a:r>
          <a:r>
            <a:rPr lang="en-US" sz="1000" dirty="0" smtClean="0"/>
            <a:t> </a:t>
          </a:r>
          <a:r>
            <a:rPr lang="en-US" sz="1000" dirty="0" err="1" smtClean="0"/>
            <a:t>kasus</a:t>
          </a:r>
          <a:endParaRPr lang="en-US" sz="1000" dirty="0"/>
        </a:p>
      </dgm:t>
    </dgm:pt>
    <dgm:pt modelId="{A99DD53D-723D-45DB-8DBC-E900EADA0283}" type="parTrans" cxnId="{72A79257-A950-4F4C-921E-07AF737D64D6}">
      <dgm:prSet/>
      <dgm:spPr/>
      <dgm:t>
        <a:bodyPr/>
        <a:lstStyle/>
        <a:p>
          <a:endParaRPr lang="en-US" sz="1000"/>
        </a:p>
      </dgm:t>
    </dgm:pt>
    <dgm:pt modelId="{7787623D-5F4E-4A28-BA2D-E9233D2A24AD}" type="sibTrans" cxnId="{72A79257-A950-4F4C-921E-07AF737D64D6}">
      <dgm:prSet/>
      <dgm:spPr/>
      <dgm:t>
        <a:bodyPr/>
        <a:lstStyle/>
        <a:p>
          <a:endParaRPr lang="en-US" sz="1000"/>
        </a:p>
      </dgm:t>
    </dgm:pt>
    <dgm:pt modelId="{2DD22534-5201-4D4C-8B89-E6B88F51F909}">
      <dgm:prSet phldrT="[Text]" custT="1"/>
      <dgm:spPr/>
      <dgm:t>
        <a:bodyPr/>
        <a:lstStyle/>
        <a:p>
          <a:r>
            <a:rPr lang="en-US" sz="1000" dirty="0" err="1" smtClean="0"/>
            <a:t>Menyusun</a:t>
          </a:r>
          <a:r>
            <a:rPr lang="en-US" sz="1000" dirty="0" smtClean="0"/>
            <a:t> </a:t>
          </a:r>
          <a:r>
            <a:rPr lang="en-US" sz="1000" dirty="0" err="1" smtClean="0"/>
            <a:t>protokol</a:t>
          </a:r>
          <a:endParaRPr lang="en-US" sz="1000" dirty="0"/>
        </a:p>
      </dgm:t>
    </dgm:pt>
    <dgm:pt modelId="{DD75E8A3-0949-4692-8B5F-EA6DB89AA539}" type="parTrans" cxnId="{0AD94118-65CC-410F-87D4-557E8EA3B10D}">
      <dgm:prSet/>
      <dgm:spPr/>
      <dgm:t>
        <a:bodyPr/>
        <a:lstStyle/>
        <a:p>
          <a:endParaRPr lang="en-US" sz="1000"/>
        </a:p>
      </dgm:t>
    </dgm:pt>
    <dgm:pt modelId="{BEC7FACA-DE7C-4BE1-BA26-B990240DD092}" type="sibTrans" cxnId="{0AD94118-65CC-410F-87D4-557E8EA3B10D}">
      <dgm:prSet/>
      <dgm:spPr/>
      <dgm:t>
        <a:bodyPr/>
        <a:lstStyle/>
        <a:p>
          <a:endParaRPr lang="en-US" sz="1000"/>
        </a:p>
      </dgm:t>
    </dgm:pt>
    <dgm:pt modelId="{DF833064-7037-4D21-9BE3-74480B86C9D4}">
      <dgm:prSet custT="1"/>
      <dgm:spPr/>
      <dgm:t>
        <a:bodyPr/>
        <a:lstStyle/>
        <a:p>
          <a:r>
            <a:rPr lang="en-US" sz="1000" dirty="0" err="1" smtClean="0"/>
            <a:t>Pengambilan</a:t>
          </a:r>
          <a:r>
            <a:rPr lang="en-US" sz="1000" dirty="0" smtClean="0"/>
            <a:t> data</a:t>
          </a:r>
          <a:endParaRPr lang="en-US" sz="1000" dirty="0"/>
        </a:p>
      </dgm:t>
    </dgm:pt>
    <dgm:pt modelId="{E0AD08C6-AC74-4C3A-AA76-553CD7E263E9}" type="parTrans" cxnId="{5F4638E6-17A0-4DDB-87D1-37FF595F06C5}">
      <dgm:prSet/>
      <dgm:spPr/>
      <dgm:t>
        <a:bodyPr/>
        <a:lstStyle/>
        <a:p>
          <a:endParaRPr lang="en-US" sz="1000"/>
        </a:p>
      </dgm:t>
    </dgm:pt>
    <dgm:pt modelId="{7E50397D-F8D8-4B0A-BDA4-58B462C1F37D}" type="sibTrans" cxnId="{5F4638E6-17A0-4DDB-87D1-37FF595F06C5}">
      <dgm:prSet/>
      <dgm:spPr/>
      <dgm:t>
        <a:bodyPr/>
        <a:lstStyle/>
        <a:p>
          <a:endParaRPr lang="en-US" sz="1000"/>
        </a:p>
      </dgm:t>
    </dgm:pt>
    <dgm:pt modelId="{B12E5035-64E4-4641-BF08-965809C00A14}">
      <dgm:prSet custT="1"/>
      <dgm:spPr/>
      <dgm:t>
        <a:bodyPr/>
        <a:lstStyle/>
        <a:p>
          <a:r>
            <a:rPr lang="en-US" sz="1000" dirty="0" err="1" smtClean="0"/>
            <a:t>Penyusunan</a:t>
          </a:r>
          <a:r>
            <a:rPr lang="en-US" sz="1000" dirty="0" smtClean="0"/>
            <a:t> data</a:t>
          </a:r>
          <a:endParaRPr lang="en-US" sz="1000" dirty="0"/>
        </a:p>
      </dgm:t>
    </dgm:pt>
    <dgm:pt modelId="{394F7A4D-AAC3-4841-B907-7FA465F1443F}" type="parTrans" cxnId="{75412251-7905-4FD5-A2DB-EB7EAE3ACF51}">
      <dgm:prSet/>
      <dgm:spPr/>
      <dgm:t>
        <a:bodyPr/>
        <a:lstStyle/>
        <a:p>
          <a:endParaRPr lang="en-US" sz="1000"/>
        </a:p>
      </dgm:t>
    </dgm:pt>
    <dgm:pt modelId="{94E72E75-E3CA-4DF9-AC76-22D840A6F4C1}" type="sibTrans" cxnId="{75412251-7905-4FD5-A2DB-EB7EAE3ACF51}">
      <dgm:prSet/>
      <dgm:spPr/>
      <dgm:t>
        <a:bodyPr/>
        <a:lstStyle/>
        <a:p>
          <a:endParaRPr lang="en-US" sz="1000"/>
        </a:p>
      </dgm:t>
    </dgm:pt>
    <dgm:pt modelId="{5DE3752A-ED0C-4810-ADCD-B09D114FDF16}">
      <dgm:prSet custT="1"/>
      <dgm:spPr/>
      <dgm:t>
        <a:bodyPr/>
        <a:lstStyle/>
        <a:p>
          <a:r>
            <a:rPr lang="en-US" sz="1000" dirty="0" err="1" smtClean="0"/>
            <a:t>Analisis</a:t>
          </a:r>
          <a:r>
            <a:rPr lang="en-US" sz="1000" dirty="0" smtClean="0"/>
            <a:t> data</a:t>
          </a:r>
          <a:endParaRPr lang="en-US" sz="1000" dirty="0"/>
        </a:p>
      </dgm:t>
    </dgm:pt>
    <dgm:pt modelId="{3EF3B4C8-C814-41F1-9D3B-9F1863656ED4}" type="parTrans" cxnId="{4272929C-BA2D-4BBC-B4F1-599E2EB4913A}">
      <dgm:prSet/>
      <dgm:spPr/>
      <dgm:t>
        <a:bodyPr/>
        <a:lstStyle/>
        <a:p>
          <a:endParaRPr lang="en-US" sz="1000"/>
        </a:p>
      </dgm:t>
    </dgm:pt>
    <dgm:pt modelId="{22A49821-05C5-4FF8-A1EF-C688EA6EEA01}" type="sibTrans" cxnId="{4272929C-BA2D-4BBC-B4F1-599E2EB4913A}">
      <dgm:prSet/>
      <dgm:spPr/>
      <dgm:t>
        <a:bodyPr/>
        <a:lstStyle/>
        <a:p>
          <a:endParaRPr lang="en-US" sz="1000"/>
        </a:p>
      </dgm:t>
    </dgm:pt>
    <dgm:pt modelId="{B677D504-3AD1-4464-AFF8-0145BB59DFAE}">
      <dgm:prSet custT="1"/>
      <dgm:spPr/>
      <dgm:t>
        <a:bodyPr/>
        <a:lstStyle/>
        <a:p>
          <a:r>
            <a:rPr lang="en-US" sz="1000" dirty="0" err="1" smtClean="0"/>
            <a:t>Percontohan</a:t>
          </a:r>
          <a:r>
            <a:rPr lang="en-US" sz="1000" dirty="0" smtClean="0"/>
            <a:t> </a:t>
          </a:r>
          <a:r>
            <a:rPr lang="en-US" sz="1000" dirty="0" err="1" smtClean="0"/>
            <a:t>teoritis</a:t>
          </a:r>
          <a:endParaRPr lang="en-US" sz="1000" dirty="0"/>
        </a:p>
      </dgm:t>
    </dgm:pt>
    <dgm:pt modelId="{8026F220-6347-41F3-BDFE-5D8B275B11A3}" type="parTrans" cxnId="{7DA4D701-DDDA-4B2D-A87B-F998D8C679A5}">
      <dgm:prSet/>
      <dgm:spPr/>
      <dgm:t>
        <a:bodyPr/>
        <a:lstStyle/>
        <a:p>
          <a:endParaRPr lang="en-US" sz="1000"/>
        </a:p>
      </dgm:t>
    </dgm:pt>
    <dgm:pt modelId="{703CF641-CDA3-42A5-AFCF-D9E667615618}" type="sibTrans" cxnId="{7DA4D701-DDDA-4B2D-A87B-F998D8C679A5}">
      <dgm:prSet/>
      <dgm:spPr/>
      <dgm:t>
        <a:bodyPr/>
        <a:lstStyle/>
        <a:p>
          <a:endParaRPr lang="en-US" sz="1000"/>
        </a:p>
      </dgm:t>
    </dgm:pt>
    <dgm:pt modelId="{B61F9541-A4D2-48A1-A8C8-55A7DCC14B90}">
      <dgm:prSet custT="1"/>
      <dgm:spPr/>
      <dgm:t>
        <a:bodyPr/>
        <a:lstStyle/>
        <a:p>
          <a:r>
            <a:rPr lang="en-US" sz="1000" dirty="0" err="1" smtClean="0"/>
            <a:t>Akhir</a:t>
          </a:r>
          <a:r>
            <a:rPr lang="en-US" sz="1000" dirty="0" smtClean="0"/>
            <a:t> </a:t>
          </a:r>
          <a:r>
            <a:rPr lang="en-US" sz="1000" dirty="0" err="1" smtClean="0"/>
            <a:t>penelitian</a:t>
          </a:r>
          <a:endParaRPr lang="en-US" sz="1000" dirty="0"/>
        </a:p>
      </dgm:t>
    </dgm:pt>
    <dgm:pt modelId="{1A592B10-03D7-4844-8C29-4FC106AB24A9}" type="parTrans" cxnId="{A14252FA-462C-4376-9759-A43EAFCE3512}">
      <dgm:prSet/>
      <dgm:spPr/>
      <dgm:t>
        <a:bodyPr/>
        <a:lstStyle/>
        <a:p>
          <a:endParaRPr lang="en-US" sz="1000"/>
        </a:p>
      </dgm:t>
    </dgm:pt>
    <dgm:pt modelId="{62801C09-FED3-4D60-A6D6-12D32CB924D9}" type="sibTrans" cxnId="{A14252FA-462C-4376-9759-A43EAFCE3512}">
      <dgm:prSet/>
      <dgm:spPr/>
      <dgm:t>
        <a:bodyPr/>
        <a:lstStyle/>
        <a:p>
          <a:endParaRPr lang="en-US" sz="1000"/>
        </a:p>
      </dgm:t>
    </dgm:pt>
    <dgm:pt modelId="{9BF89D20-133F-40D6-8ECA-07D29AF66CCA}">
      <dgm:prSet custT="1"/>
      <dgm:spPr/>
      <dgm:t>
        <a:bodyPr/>
        <a:lstStyle/>
        <a:p>
          <a:r>
            <a:rPr lang="en-US" sz="1000" dirty="0" err="1" smtClean="0"/>
            <a:t>Perbandingan</a:t>
          </a:r>
          <a:r>
            <a:rPr lang="en-US" sz="1000" dirty="0" smtClean="0"/>
            <a:t> </a:t>
          </a:r>
          <a:r>
            <a:rPr lang="en-US" sz="1000" dirty="0" err="1" smtClean="0"/>
            <a:t>teori</a:t>
          </a:r>
          <a:r>
            <a:rPr lang="en-US" sz="1000" dirty="0" smtClean="0"/>
            <a:t> yang </a:t>
          </a:r>
          <a:r>
            <a:rPr lang="en-US" sz="1000" dirty="0" err="1" smtClean="0"/>
            <a:t>muncul</a:t>
          </a:r>
          <a:r>
            <a:rPr lang="en-US" sz="1000" dirty="0" smtClean="0"/>
            <a:t> </a:t>
          </a:r>
          <a:r>
            <a:rPr lang="en-US" sz="1000" dirty="0" err="1" smtClean="0"/>
            <a:t>dengan</a:t>
          </a:r>
          <a:r>
            <a:rPr lang="en-US" sz="1000" dirty="0" smtClean="0"/>
            <a:t> </a:t>
          </a:r>
          <a:r>
            <a:rPr lang="en-US" sz="1000" dirty="0" err="1" smtClean="0"/>
            <a:t>teori</a:t>
          </a:r>
          <a:r>
            <a:rPr lang="en-US" sz="1000" dirty="0" smtClean="0"/>
            <a:t> yang </a:t>
          </a:r>
          <a:r>
            <a:rPr lang="en-US" sz="1000" dirty="0" err="1" smtClean="0"/>
            <a:t>ada</a:t>
          </a:r>
          <a:endParaRPr lang="en-US" sz="1000" dirty="0"/>
        </a:p>
      </dgm:t>
    </dgm:pt>
    <dgm:pt modelId="{ADFC6234-A7E5-453E-B140-3CF6A5E6D775}" type="parTrans" cxnId="{10D98F79-0E71-47DB-822B-B7D11C0EAA77}">
      <dgm:prSet/>
      <dgm:spPr/>
      <dgm:t>
        <a:bodyPr/>
        <a:lstStyle/>
        <a:p>
          <a:endParaRPr lang="en-US" sz="1000"/>
        </a:p>
      </dgm:t>
    </dgm:pt>
    <dgm:pt modelId="{A3999F15-59CF-4A90-8368-6B17EADDE17B}" type="sibTrans" cxnId="{10D98F79-0E71-47DB-822B-B7D11C0EAA77}">
      <dgm:prSet/>
      <dgm:spPr/>
      <dgm:t>
        <a:bodyPr/>
        <a:lstStyle/>
        <a:p>
          <a:endParaRPr lang="en-US" sz="1000"/>
        </a:p>
      </dgm:t>
    </dgm:pt>
    <dgm:pt modelId="{77C04502-4DEB-4CE4-B38A-23637ACCE1B5}" type="pres">
      <dgm:prSet presAssocID="{A217456F-FAC2-492E-9F2F-21CDCD4FE355}" presName="CompostProcess" presStyleCnt="0">
        <dgm:presLayoutVars>
          <dgm:dir/>
          <dgm:resizeHandles val="exact"/>
        </dgm:presLayoutVars>
      </dgm:prSet>
      <dgm:spPr/>
    </dgm:pt>
    <dgm:pt modelId="{5E263F1C-BBAE-46AC-988A-5A6F9A964999}" type="pres">
      <dgm:prSet presAssocID="{A217456F-FAC2-492E-9F2F-21CDCD4FE355}" presName="arrow" presStyleLbl="bgShp" presStyleIdx="0" presStyleCnt="1"/>
      <dgm:spPr/>
    </dgm:pt>
    <dgm:pt modelId="{19AD34BE-4E0A-4D1E-92F0-61F6742BAFE5}" type="pres">
      <dgm:prSet presAssocID="{A217456F-FAC2-492E-9F2F-21CDCD4FE355}" presName="linearProcess" presStyleCnt="0"/>
      <dgm:spPr/>
    </dgm:pt>
    <dgm:pt modelId="{3BB45C4F-60A1-4BA7-96CE-7BABCEE3A229}" type="pres">
      <dgm:prSet presAssocID="{D7722FCC-BB62-4DD4-B1C9-D5B9FD1579DD}" presName="textNode" presStyleLbl="node1" presStyleIdx="0" presStyleCnt="9">
        <dgm:presLayoutVars>
          <dgm:bulletEnabled val="1"/>
        </dgm:presLayoutVars>
      </dgm:prSet>
      <dgm:spPr/>
    </dgm:pt>
    <dgm:pt modelId="{6DAD3EDF-26C0-4364-A504-DCCDBF039697}" type="pres">
      <dgm:prSet presAssocID="{CF97DF50-9B4A-4ADE-BE9C-97BFAEC5585D}" presName="sibTrans" presStyleCnt="0"/>
      <dgm:spPr/>
    </dgm:pt>
    <dgm:pt modelId="{0E0752CB-068E-4316-9DE2-05BAF8EF1995}" type="pres">
      <dgm:prSet presAssocID="{A8D40212-2D57-4CE7-8BB6-33AB7731208B}" presName="textNode" presStyleLbl="node1" presStyleIdx="1" presStyleCnt="9">
        <dgm:presLayoutVars>
          <dgm:bulletEnabled val="1"/>
        </dgm:presLayoutVars>
      </dgm:prSet>
      <dgm:spPr/>
    </dgm:pt>
    <dgm:pt modelId="{71AF0BE2-6D82-457C-BF31-709ECA5ECA64}" type="pres">
      <dgm:prSet presAssocID="{7787623D-5F4E-4A28-BA2D-E9233D2A24AD}" presName="sibTrans" presStyleCnt="0"/>
      <dgm:spPr/>
    </dgm:pt>
    <dgm:pt modelId="{558DA78E-662C-48EC-B7C1-46005E6CAD20}" type="pres">
      <dgm:prSet presAssocID="{2DD22534-5201-4D4C-8B89-E6B88F51F909}" presName="textNode" presStyleLbl="node1" presStyleIdx="2" presStyleCnt="9">
        <dgm:presLayoutVars>
          <dgm:bulletEnabled val="1"/>
        </dgm:presLayoutVars>
      </dgm:prSet>
      <dgm:spPr/>
    </dgm:pt>
    <dgm:pt modelId="{851AEB55-8EEC-4D21-8B69-E5FB5B441875}" type="pres">
      <dgm:prSet presAssocID="{BEC7FACA-DE7C-4BE1-BA26-B990240DD092}" presName="sibTrans" presStyleCnt="0"/>
      <dgm:spPr/>
    </dgm:pt>
    <dgm:pt modelId="{BB3B17F5-0C57-4A23-B6F5-65E8C27E5D8F}" type="pres">
      <dgm:prSet presAssocID="{DF833064-7037-4D21-9BE3-74480B86C9D4}" presName="textNode" presStyleLbl="node1" presStyleIdx="3" presStyleCnt="9">
        <dgm:presLayoutVars>
          <dgm:bulletEnabled val="1"/>
        </dgm:presLayoutVars>
      </dgm:prSet>
      <dgm:spPr/>
    </dgm:pt>
    <dgm:pt modelId="{C94C3777-EE5B-46D1-B700-2CCA2A116DC3}" type="pres">
      <dgm:prSet presAssocID="{7E50397D-F8D8-4B0A-BDA4-58B462C1F37D}" presName="sibTrans" presStyleCnt="0"/>
      <dgm:spPr/>
    </dgm:pt>
    <dgm:pt modelId="{01379312-ACB4-4D5D-A52E-002C20F4B6D5}" type="pres">
      <dgm:prSet presAssocID="{B12E5035-64E4-4641-BF08-965809C00A14}" presName="text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9335CC-DEA3-47E0-9518-AF03861DD04F}" type="pres">
      <dgm:prSet presAssocID="{94E72E75-E3CA-4DF9-AC76-22D840A6F4C1}" presName="sibTrans" presStyleCnt="0"/>
      <dgm:spPr/>
    </dgm:pt>
    <dgm:pt modelId="{ADC86CAC-8151-4A25-AADA-B91E6875EBAC}" type="pres">
      <dgm:prSet presAssocID="{5DE3752A-ED0C-4810-ADCD-B09D114FDF16}" presName="textNode" presStyleLbl="node1" presStyleIdx="5" presStyleCnt="9">
        <dgm:presLayoutVars>
          <dgm:bulletEnabled val="1"/>
        </dgm:presLayoutVars>
      </dgm:prSet>
      <dgm:spPr/>
    </dgm:pt>
    <dgm:pt modelId="{897C6EEA-1E5B-4EB1-AB45-F48772B0EF8D}" type="pres">
      <dgm:prSet presAssocID="{22A49821-05C5-4FF8-A1EF-C688EA6EEA01}" presName="sibTrans" presStyleCnt="0"/>
      <dgm:spPr/>
    </dgm:pt>
    <dgm:pt modelId="{0DED12B7-6A00-410C-B763-6B5F61DDE617}" type="pres">
      <dgm:prSet presAssocID="{B677D504-3AD1-4464-AFF8-0145BB59DFAE}" presName="textNode" presStyleLbl="node1" presStyleIdx="6" presStyleCnt="9">
        <dgm:presLayoutVars>
          <dgm:bulletEnabled val="1"/>
        </dgm:presLayoutVars>
      </dgm:prSet>
      <dgm:spPr/>
    </dgm:pt>
    <dgm:pt modelId="{313F8992-2397-4092-B95B-375A80DB6DD0}" type="pres">
      <dgm:prSet presAssocID="{703CF641-CDA3-42A5-AFCF-D9E667615618}" presName="sibTrans" presStyleCnt="0"/>
      <dgm:spPr/>
    </dgm:pt>
    <dgm:pt modelId="{1754C573-E8AE-4E2D-9FB8-7A2389784D2B}" type="pres">
      <dgm:prSet presAssocID="{B61F9541-A4D2-48A1-A8C8-55A7DCC14B90}" presName="textNode" presStyleLbl="node1" presStyleIdx="7" presStyleCnt="9">
        <dgm:presLayoutVars>
          <dgm:bulletEnabled val="1"/>
        </dgm:presLayoutVars>
      </dgm:prSet>
      <dgm:spPr/>
    </dgm:pt>
    <dgm:pt modelId="{166510E4-0AD3-4344-A9F2-AB7B19DB560D}" type="pres">
      <dgm:prSet presAssocID="{62801C09-FED3-4D60-A6D6-12D32CB924D9}" presName="sibTrans" presStyleCnt="0"/>
      <dgm:spPr/>
    </dgm:pt>
    <dgm:pt modelId="{FD62E903-4588-4305-9403-52DF2B96C5A9}" type="pres">
      <dgm:prSet presAssocID="{9BF89D20-133F-40D6-8ECA-07D29AF66CCA}" presName="textNode" presStyleLbl="node1" presStyleIdx="8" presStyleCnt="9">
        <dgm:presLayoutVars>
          <dgm:bulletEnabled val="1"/>
        </dgm:presLayoutVars>
      </dgm:prSet>
      <dgm:spPr/>
    </dgm:pt>
  </dgm:ptLst>
  <dgm:cxnLst>
    <dgm:cxn modelId="{7DA4D701-DDDA-4B2D-A87B-F998D8C679A5}" srcId="{A217456F-FAC2-492E-9F2F-21CDCD4FE355}" destId="{B677D504-3AD1-4464-AFF8-0145BB59DFAE}" srcOrd="6" destOrd="0" parTransId="{8026F220-6347-41F3-BDFE-5D8B275B11A3}" sibTransId="{703CF641-CDA3-42A5-AFCF-D9E667615618}"/>
    <dgm:cxn modelId="{4272929C-BA2D-4BBC-B4F1-599E2EB4913A}" srcId="{A217456F-FAC2-492E-9F2F-21CDCD4FE355}" destId="{5DE3752A-ED0C-4810-ADCD-B09D114FDF16}" srcOrd="5" destOrd="0" parTransId="{3EF3B4C8-C814-41F1-9D3B-9F1863656ED4}" sibTransId="{22A49821-05C5-4FF8-A1EF-C688EA6EEA01}"/>
    <dgm:cxn modelId="{0AF11340-4E5C-4546-A6E6-C0D57641C464}" type="presOf" srcId="{B61F9541-A4D2-48A1-A8C8-55A7DCC14B90}" destId="{1754C573-E8AE-4E2D-9FB8-7A2389784D2B}" srcOrd="0" destOrd="0" presId="urn:microsoft.com/office/officeart/2005/8/layout/hProcess9"/>
    <dgm:cxn modelId="{A14252FA-462C-4376-9759-A43EAFCE3512}" srcId="{A217456F-FAC2-492E-9F2F-21CDCD4FE355}" destId="{B61F9541-A4D2-48A1-A8C8-55A7DCC14B90}" srcOrd="7" destOrd="0" parTransId="{1A592B10-03D7-4844-8C29-4FC106AB24A9}" sibTransId="{62801C09-FED3-4D60-A6D6-12D32CB924D9}"/>
    <dgm:cxn modelId="{D67DD5E6-866A-4858-879D-DD6C6512703D}" type="presOf" srcId="{B677D504-3AD1-4464-AFF8-0145BB59DFAE}" destId="{0DED12B7-6A00-410C-B763-6B5F61DDE617}" srcOrd="0" destOrd="0" presId="urn:microsoft.com/office/officeart/2005/8/layout/hProcess9"/>
    <dgm:cxn modelId="{D87DE517-A1C2-4477-B44C-C20E5A3ABFE3}" type="presOf" srcId="{A217456F-FAC2-492E-9F2F-21CDCD4FE355}" destId="{77C04502-4DEB-4CE4-B38A-23637ACCE1B5}" srcOrd="0" destOrd="0" presId="urn:microsoft.com/office/officeart/2005/8/layout/hProcess9"/>
    <dgm:cxn modelId="{FABD27DA-1F86-49E6-BBC8-DF5DC6D7C6F0}" type="presOf" srcId="{5DE3752A-ED0C-4810-ADCD-B09D114FDF16}" destId="{ADC86CAC-8151-4A25-AADA-B91E6875EBAC}" srcOrd="0" destOrd="0" presId="urn:microsoft.com/office/officeart/2005/8/layout/hProcess9"/>
    <dgm:cxn modelId="{10D98F79-0E71-47DB-822B-B7D11C0EAA77}" srcId="{A217456F-FAC2-492E-9F2F-21CDCD4FE355}" destId="{9BF89D20-133F-40D6-8ECA-07D29AF66CCA}" srcOrd="8" destOrd="0" parTransId="{ADFC6234-A7E5-453E-B140-3CF6A5E6D775}" sibTransId="{A3999F15-59CF-4A90-8368-6B17EADDE17B}"/>
    <dgm:cxn modelId="{B69183FD-CE26-4EDF-A395-4F57C4A7B332}" type="presOf" srcId="{2DD22534-5201-4D4C-8B89-E6B88F51F909}" destId="{558DA78E-662C-48EC-B7C1-46005E6CAD20}" srcOrd="0" destOrd="0" presId="urn:microsoft.com/office/officeart/2005/8/layout/hProcess9"/>
    <dgm:cxn modelId="{169DBCA0-1803-4FC1-B0B2-5453A675CB91}" type="presOf" srcId="{B12E5035-64E4-4641-BF08-965809C00A14}" destId="{01379312-ACB4-4D5D-A52E-002C20F4B6D5}" srcOrd="0" destOrd="0" presId="urn:microsoft.com/office/officeart/2005/8/layout/hProcess9"/>
    <dgm:cxn modelId="{72A79257-A950-4F4C-921E-07AF737D64D6}" srcId="{A217456F-FAC2-492E-9F2F-21CDCD4FE355}" destId="{A8D40212-2D57-4CE7-8BB6-33AB7731208B}" srcOrd="1" destOrd="0" parTransId="{A99DD53D-723D-45DB-8DBC-E900EADA0283}" sibTransId="{7787623D-5F4E-4A28-BA2D-E9233D2A24AD}"/>
    <dgm:cxn modelId="{2645EEB9-1B4B-4C0E-9FBC-9CB75E9C0184}" type="presOf" srcId="{A8D40212-2D57-4CE7-8BB6-33AB7731208B}" destId="{0E0752CB-068E-4316-9DE2-05BAF8EF1995}" srcOrd="0" destOrd="0" presId="urn:microsoft.com/office/officeart/2005/8/layout/hProcess9"/>
    <dgm:cxn modelId="{75412251-7905-4FD5-A2DB-EB7EAE3ACF51}" srcId="{A217456F-FAC2-492E-9F2F-21CDCD4FE355}" destId="{B12E5035-64E4-4641-BF08-965809C00A14}" srcOrd="4" destOrd="0" parTransId="{394F7A4D-AAC3-4841-B907-7FA465F1443F}" sibTransId="{94E72E75-E3CA-4DF9-AC76-22D840A6F4C1}"/>
    <dgm:cxn modelId="{5F4638E6-17A0-4DDB-87D1-37FF595F06C5}" srcId="{A217456F-FAC2-492E-9F2F-21CDCD4FE355}" destId="{DF833064-7037-4D21-9BE3-74480B86C9D4}" srcOrd="3" destOrd="0" parTransId="{E0AD08C6-AC74-4C3A-AA76-553CD7E263E9}" sibTransId="{7E50397D-F8D8-4B0A-BDA4-58B462C1F37D}"/>
    <dgm:cxn modelId="{1F42D359-CD95-4FB5-AD07-7D210E58A084}" srcId="{A217456F-FAC2-492E-9F2F-21CDCD4FE355}" destId="{D7722FCC-BB62-4DD4-B1C9-D5B9FD1579DD}" srcOrd="0" destOrd="0" parTransId="{8F423FD2-E918-4A9F-BE0A-A375E5C719FF}" sibTransId="{CF97DF50-9B4A-4ADE-BE9C-97BFAEC5585D}"/>
    <dgm:cxn modelId="{5ED59969-9AE0-43B2-8168-6914DC489F70}" type="presOf" srcId="{DF833064-7037-4D21-9BE3-74480B86C9D4}" destId="{BB3B17F5-0C57-4A23-B6F5-65E8C27E5D8F}" srcOrd="0" destOrd="0" presId="urn:microsoft.com/office/officeart/2005/8/layout/hProcess9"/>
    <dgm:cxn modelId="{77E68E57-4087-432D-9493-CDE95C7F28F5}" type="presOf" srcId="{9BF89D20-133F-40D6-8ECA-07D29AF66CCA}" destId="{FD62E903-4588-4305-9403-52DF2B96C5A9}" srcOrd="0" destOrd="0" presId="urn:microsoft.com/office/officeart/2005/8/layout/hProcess9"/>
    <dgm:cxn modelId="{0AD94118-65CC-410F-87D4-557E8EA3B10D}" srcId="{A217456F-FAC2-492E-9F2F-21CDCD4FE355}" destId="{2DD22534-5201-4D4C-8B89-E6B88F51F909}" srcOrd="2" destOrd="0" parTransId="{DD75E8A3-0949-4692-8B5F-EA6DB89AA539}" sibTransId="{BEC7FACA-DE7C-4BE1-BA26-B990240DD092}"/>
    <dgm:cxn modelId="{8FFEB562-9BD4-493B-ABB4-C3BE133A2951}" type="presOf" srcId="{D7722FCC-BB62-4DD4-B1C9-D5B9FD1579DD}" destId="{3BB45C4F-60A1-4BA7-96CE-7BABCEE3A229}" srcOrd="0" destOrd="0" presId="urn:microsoft.com/office/officeart/2005/8/layout/hProcess9"/>
    <dgm:cxn modelId="{659CE034-1FC4-40E7-86DB-B9E79D2586B1}" type="presParOf" srcId="{77C04502-4DEB-4CE4-B38A-23637ACCE1B5}" destId="{5E263F1C-BBAE-46AC-988A-5A6F9A964999}" srcOrd="0" destOrd="0" presId="urn:microsoft.com/office/officeart/2005/8/layout/hProcess9"/>
    <dgm:cxn modelId="{992EDE33-DE5A-48D5-B20D-0990084BAC90}" type="presParOf" srcId="{77C04502-4DEB-4CE4-B38A-23637ACCE1B5}" destId="{19AD34BE-4E0A-4D1E-92F0-61F6742BAFE5}" srcOrd="1" destOrd="0" presId="urn:microsoft.com/office/officeart/2005/8/layout/hProcess9"/>
    <dgm:cxn modelId="{2DAE916D-4792-49C4-8A70-9A33B45A45FC}" type="presParOf" srcId="{19AD34BE-4E0A-4D1E-92F0-61F6742BAFE5}" destId="{3BB45C4F-60A1-4BA7-96CE-7BABCEE3A229}" srcOrd="0" destOrd="0" presId="urn:microsoft.com/office/officeart/2005/8/layout/hProcess9"/>
    <dgm:cxn modelId="{A0ACA906-520C-49E3-A08B-1AE29D291562}" type="presParOf" srcId="{19AD34BE-4E0A-4D1E-92F0-61F6742BAFE5}" destId="{6DAD3EDF-26C0-4364-A504-DCCDBF039697}" srcOrd="1" destOrd="0" presId="urn:microsoft.com/office/officeart/2005/8/layout/hProcess9"/>
    <dgm:cxn modelId="{E61168AC-F3A5-4D9C-8977-B92BB3B85451}" type="presParOf" srcId="{19AD34BE-4E0A-4D1E-92F0-61F6742BAFE5}" destId="{0E0752CB-068E-4316-9DE2-05BAF8EF1995}" srcOrd="2" destOrd="0" presId="urn:microsoft.com/office/officeart/2005/8/layout/hProcess9"/>
    <dgm:cxn modelId="{CC1D95D3-6B10-4B00-A88B-F09EDBCF68FF}" type="presParOf" srcId="{19AD34BE-4E0A-4D1E-92F0-61F6742BAFE5}" destId="{71AF0BE2-6D82-457C-BF31-709ECA5ECA64}" srcOrd="3" destOrd="0" presId="urn:microsoft.com/office/officeart/2005/8/layout/hProcess9"/>
    <dgm:cxn modelId="{9AAA66DD-1388-4DD9-BBB2-EA272B8F2FAF}" type="presParOf" srcId="{19AD34BE-4E0A-4D1E-92F0-61F6742BAFE5}" destId="{558DA78E-662C-48EC-B7C1-46005E6CAD20}" srcOrd="4" destOrd="0" presId="urn:microsoft.com/office/officeart/2005/8/layout/hProcess9"/>
    <dgm:cxn modelId="{F9A849B3-639A-45B6-AEE5-11B123682840}" type="presParOf" srcId="{19AD34BE-4E0A-4D1E-92F0-61F6742BAFE5}" destId="{851AEB55-8EEC-4D21-8B69-E5FB5B441875}" srcOrd="5" destOrd="0" presId="urn:microsoft.com/office/officeart/2005/8/layout/hProcess9"/>
    <dgm:cxn modelId="{E39416DD-5CF5-4F37-B9FF-53D2B2D44B1B}" type="presParOf" srcId="{19AD34BE-4E0A-4D1E-92F0-61F6742BAFE5}" destId="{BB3B17F5-0C57-4A23-B6F5-65E8C27E5D8F}" srcOrd="6" destOrd="0" presId="urn:microsoft.com/office/officeart/2005/8/layout/hProcess9"/>
    <dgm:cxn modelId="{4A8F4862-5D47-44BA-8AF5-84862BE264CB}" type="presParOf" srcId="{19AD34BE-4E0A-4D1E-92F0-61F6742BAFE5}" destId="{C94C3777-EE5B-46D1-B700-2CCA2A116DC3}" srcOrd="7" destOrd="0" presId="urn:microsoft.com/office/officeart/2005/8/layout/hProcess9"/>
    <dgm:cxn modelId="{7C516C16-CFF9-4402-84DE-9720C8D1D1B6}" type="presParOf" srcId="{19AD34BE-4E0A-4D1E-92F0-61F6742BAFE5}" destId="{01379312-ACB4-4D5D-A52E-002C20F4B6D5}" srcOrd="8" destOrd="0" presId="urn:microsoft.com/office/officeart/2005/8/layout/hProcess9"/>
    <dgm:cxn modelId="{AF2894BB-37CD-483F-BF28-56F837237FB8}" type="presParOf" srcId="{19AD34BE-4E0A-4D1E-92F0-61F6742BAFE5}" destId="{749335CC-DEA3-47E0-9518-AF03861DD04F}" srcOrd="9" destOrd="0" presId="urn:microsoft.com/office/officeart/2005/8/layout/hProcess9"/>
    <dgm:cxn modelId="{A78B4BBB-9995-4F22-9517-227120F0A62B}" type="presParOf" srcId="{19AD34BE-4E0A-4D1E-92F0-61F6742BAFE5}" destId="{ADC86CAC-8151-4A25-AADA-B91E6875EBAC}" srcOrd="10" destOrd="0" presId="urn:microsoft.com/office/officeart/2005/8/layout/hProcess9"/>
    <dgm:cxn modelId="{09E2208A-4F13-4C13-828D-AAC7F92BED55}" type="presParOf" srcId="{19AD34BE-4E0A-4D1E-92F0-61F6742BAFE5}" destId="{897C6EEA-1E5B-4EB1-AB45-F48772B0EF8D}" srcOrd="11" destOrd="0" presId="urn:microsoft.com/office/officeart/2005/8/layout/hProcess9"/>
    <dgm:cxn modelId="{921534B7-EA9A-4F72-869B-367748AAF0F3}" type="presParOf" srcId="{19AD34BE-4E0A-4D1E-92F0-61F6742BAFE5}" destId="{0DED12B7-6A00-410C-B763-6B5F61DDE617}" srcOrd="12" destOrd="0" presId="urn:microsoft.com/office/officeart/2005/8/layout/hProcess9"/>
    <dgm:cxn modelId="{28654B2E-740E-4201-9EC4-87E4BEBFE09D}" type="presParOf" srcId="{19AD34BE-4E0A-4D1E-92F0-61F6742BAFE5}" destId="{313F8992-2397-4092-B95B-375A80DB6DD0}" srcOrd="13" destOrd="0" presId="urn:microsoft.com/office/officeart/2005/8/layout/hProcess9"/>
    <dgm:cxn modelId="{CFD7E4A8-409F-4DBA-919F-2F46E50FC1C2}" type="presParOf" srcId="{19AD34BE-4E0A-4D1E-92F0-61F6742BAFE5}" destId="{1754C573-E8AE-4E2D-9FB8-7A2389784D2B}" srcOrd="14" destOrd="0" presId="urn:microsoft.com/office/officeart/2005/8/layout/hProcess9"/>
    <dgm:cxn modelId="{DFD012AC-4EC9-4BBB-9C2F-1B3D04DDA558}" type="presParOf" srcId="{19AD34BE-4E0A-4D1E-92F0-61F6742BAFE5}" destId="{166510E4-0AD3-4344-A9F2-AB7B19DB560D}" srcOrd="15" destOrd="0" presId="urn:microsoft.com/office/officeart/2005/8/layout/hProcess9"/>
    <dgm:cxn modelId="{A0F20255-D501-488B-B7B4-0E90D219A2C0}" type="presParOf" srcId="{19AD34BE-4E0A-4D1E-92F0-61F6742BAFE5}" destId="{FD62E903-4588-4305-9403-52DF2B96C5A9}" srcOrd="1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5B4FAA-79BF-4816-AAB9-12BEB4BB6C27}">
      <dsp:nvSpPr>
        <dsp:cNvPr id="0" name=""/>
        <dsp:cNvSpPr/>
      </dsp:nvSpPr>
      <dsp:spPr>
        <a:xfrm>
          <a:off x="0" y="284027"/>
          <a:ext cx="82296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DABE3B-04A0-4EC7-8CFD-EAD8E6928B3F}">
      <dsp:nvSpPr>
        <dsp:cNvPr id="0" name=""/>
        <dsp:cNvSpPr/>
      </dsp:nvSpPr>
      <dsp:spPr>
        <a:xfrm>
          <a:off x="411480" y="77387"/>
          <a:ext cx="5760720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Desain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penelitian</a:t>
          </a:r>
          <a:endParaRPr lang="en-US" sz="1400" kern="1200" dirty="0"/>
        </a:p>
      </dsp:txBody>
      <dsp:txXfrm>
        <a:off x="431655" y="97562"/>
        <a:ext cx="5720370" cy="372930"/>
      </dsp:txXfrm>
    </dsp:sp>
    <dsp:sp modelId="{1FE66B47-BD91-48CE-882C-017642782313}">
      <dsp:nvSpPr>
        <dsp:cNvPr id="0" name=""/>
        <dsp:cNvSpPr/>
      </dsp:nvSpPr>
      <dsp:spPr>
        <a:xfrm>
          <a:off x="0" y="919067"/>
          <a:ext cx="82296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2AC990-3EC7-417D-8EFE-981166A87E7B}">
      <dsp:nvSpPr>
        <dsp:cNvPr id="0" name=""/>
        <dsp:cNvSpPr/>
      </dsp:nvSpPr>
      <dsp:spPr>
        <a:xfrm>
          <a:off x="411480" y="712427"/>
          <a:ext cx="5760720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Pengumpulan</a:t>
          </a:r>
          <a:r>
            <a:rPr lang="en-US" sz="1400" kern="1200" dirty="0" smtClean="0"/>
            <a:t> data</a:t>
          </a:r>
          <a:endParaRPr lang="en-US" sz="1400" kern="1200" dirty="0"/>
        </a:p>
      </dsp:txBody>
      <dsp:txXfrm>
        <a:off x="431655" y="732602"/>
        <a:ext cx="5720370" cy="372930"/>
      </dsp:txXfrm>
    </dsp:sp>
    <dsp:sp modelId="{E002749A-B2E0-44E3-A8B2-80B6660580F8}">
      <dsp:nvSpPr>
        <dsp:cNvPr id="0" name=""/>
        <dsp:cNvSpPr/>
      </dsp:nvSpPr>
      <dsp:spPr>
        <a:xfrm>
          <a:off x="0" y="1554107"/>
          <a:ext cx="82296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D248CE-2FAB-4993-AB14-DCBC5F629A30}">
      <dsp:nvSpPr>
        <dsp:cNvPr id="0" name=""/>
        <dsp:cNvSpPr/>
      </dsp:nvSpPr>
      <dsp:spPr>
        <a:xfrm>
          <a:off x="411480" y="1347467"/>
          <a:ext cx="5760720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Penyusunan</a:t>
          </a:r>
          <a:r>
            <a:rPr lang="en-US" sz="1400" kern="1200" dirty="0" smtClean="0"/>
            <a:t> data</a:t>
          </a:r>
          <a:endParaRPr lang="en-US" sz="1400" kern="1200" dirty="0"/>
        </a:p>
      </dsp:txBody>
      <dsp:txXfrm>
        <a:off x="431655" y="1367642"/>
        <a:ext cx="5720370" cy="372930"/>
      </dsp:txXfrm>
    </dsp:sp>
    <dsp:sp modelId="{7BA52CDF-8601-4C75-B05E-6C50438FBC76}">
      <dsp:nvSpPr>
        <dsp:cNvPr id="0" name=""/>
        <dsp:cNvSpPr/>
      </dsp:nvSpPr>
      <dsp:spPr>
        <a:xfrm>
          <a:off x="0" y="2189147"/>
          <a:ext cx="82296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A146F9-D305-40D4-B14C-BD88E06C8312}">
      <dsp:nvSpPr>
        <dsp:cNvPr id="0" name=""/>
        <dsp:cNvSpPr/>
      </dsp:nvSpPr>
      <dsp:spPr>
        <a:xfrm>
          <a:off x="411480" y="1982507"/>
          <a:ext cx="5760720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Analisis</a:t>
          </a:r>
          <a:r>
            <a:rPr lang="en-US" sz="1400" kern="1200" dirty="0" smtClean="0"/>
            <a:t> data</a:t>
          </a:r>
          <a:endParaRPr lang="en-US" sz="1400" kern="1200" dirty="0"/>
        </a:p>
      </dsp:txBody>
      <dsp:txXfrm>
        <a:off x="431655" y="2002682"/>
        <a:ext cx="5720370" cy="372930"/>
      </dsp:txXfrm>
    </dsp:sp>
    <dsp:sp modelId="{F363B6DE-B44E-4276-8C22-B6980DF1F83C}">
      <dsp:nvSpPr>
        <dsp:cNvPr id="0" name=""/>
        <dsp:cNvSpPr/>
      </dsp:nvSpPr>
      <dsp:spPr>
        <a:xfrm>
          <a:off x="0" y="2824187"/>
          <a:ext cx="82296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66D682-04BF-4AD8-A324-10F5677238BD}">
      <dsp:nvSpPr>
        <dsp:cNvPr id="0" name=""/>
        <dsp:cNvSpPr/>
      </dsp:nvSpPr>
      <dsp:spPr>
        <a:xfrm>
          <a:off x="411480" y="2617547"/>
          <a:ext cx="5760720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Perbandingan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dengan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literatur</a:t>
          </a:r>
          <a:endParaRPr lang="en-US" sz="1400" kern="1200" dirty="0"/>
        </a:p>
      </dsp:txBody>
      <dsp:txXfrm>
        <a:off x="431655" y="2637722"/>
        <a:ext cx="5720370" cy="372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263F1C-BBAE-46AC-988A-5A6F9A964999}">
      <dsp:nvSpPr>
        <dsp:cNvPr id="0" name=""/>
        <dsp:cNvSpPr/>
      </dsp:nvSpPr>
      <dsp:spPr>
        <a:xfrm>
          <a:off x="617219" y="0"/>
          <a:ext cx="6995160" cy="3254375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B45C4F-60A1-4BA7-96CE-7BABCEE3A229}">
      <dsp:nvSpPr>
        <dsp:cNvPr id="0" name=""/>
        <dsp:cNvSpPr/>
      </dsp:nvSpPr>
      <dsp:spPr>
        <a:xfrm>
          <a:off x="4018" y="976312"/>
          <a:ext cx="795635" cy="13017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Tinjau</a:t>
          </a:r>
          <a:r>
            <a:rPr lang="en-US" sz="1000" kern="1200" dirty="0" smtClean="0"/>
            <a:t> </a:t>
          </a:r>
          <a:r>
            <a:rPr lang="en-US" sz="1000" kern="1200" dirty="0" err="1" smtClean="0"/>
            <a:t>ulang</a:t>
          </a:r>
          <a:r>
            <a:rPr lang="en-US" sz="1000" kern="1200" dirty="0" smtClean="0"/>
            <a:t> </a:t>
          </a:r>
          <a:r>
            <a:rPr lang="en-US" sz="1000" kern="1200" dirty="0" err="1" smtClean="0"/>
            <a:t>literatur</a:t>
          </a:r>
          <a:endParaRPr lang="en-US" sz="1000" kern="1200" dirty="0"/>
        </a:p>
      </dsp:txBody>
      <dsp:txXfrm>
        <a:off x="42858" y="1015152"/>
        <a:ext cx="717955" cy="1224070"/>
      </dsp:txXfrm>
    </dsp:sp>
    <dsp:sp modelId="{0E0752CB-068E-4316-9DE2-05BAF8EF1995}">
      <dsp:nvSpPr>
        <dsp:cNvPr id="0" name=""/>
        <dsp:cNvSpPr/>
      </dsp:nvSpPr>
      <dsp:spPr>
        <a:xfrm>
          <a:off x="932259" y="976312"/>
          <a:ext cx="795635" cy="13017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Memilih</a:t>
          </a:r>
          <a:r>
            <a:rPr lang="en-US" sz="1000" kern="1200" dirty="0" smtClean="0"/>
            <a:t> </a:t>
          </a:r>
          <a:r>
            <a:rPr lang="en-US" sz="1000" kern="1200" dirty="0" err="1" smtClean="0"/>
            <a:t>kasus</a:t>
          </a:r>
          <a:endParaRPr lang="en-US" sz="1000" kern="1200" dirty="0"/>
        </a:p>
      </dsp:txBody>
      <dsp:txXfrm>
        <a:off x="971099" y="1015152"/>
        <a:ext cx="717955" cy="1224070"/>
      </dsp:txXfrm>
    </dsp:sp>
    <dsp:sp modelId="{558DA78E-662C-48EC-B7C1-46005E6CAD20}">
      <dsp:nvSpPr>
        <dsp:cNvPr id="0" name=""/>
        <dsp:cNvSpPr/>
      </dsp:nvSpPr>
      <dsp:spPr>
        <a:xfrm>
          <a:off x="1860500" y="976312"/>
          <a:ext cx="795635" cy="13017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Menyusun</a:t>
          </a:r>
          <a:r>
            <a:rPr lang="en-US" sz="1000" kern="1200" dirty="0" smtClean="0"/>
            <a:t> </a:t>
          </a:r>
          <a:r>
            <a:rPr lang="en-US" sz="1000" kern="1200" dirty="0" err="1" smtClean="0"/>
            <a:t>protokol</a:t>
          </a:r>
          <a:endParaRPr lang="en-US" sz="1000" kern="1200" dirty="0"/>
        </a:p>
      </dsp:txBody>
      <dsp:txXfrm>
        <a:off x="1899340" y="1015152"/>
        <a:ext cx="717955" cy="1224070"/>
      </dsp:txXfrm>
    </dsp:sp>
    <dsp:sp modelId="{BB3B17F5-0C57-4A23-B6F5-65E8C27E5D8F}">
      <dsp:nvSpPr>
        <dsp:cNvPr id="0" name=""/>
        <dsp:cNvSpPr/>
      </dsp:nvSpPr>
      <dsp:spPr>
        <a:xfrm>
          <a:off x="2788741" y="976312"/>
          <a:ext cx="795635" cy="13017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Pengambilan</a:t>
          </a:r>
          <a:r>
            <a:rPr lang="en-US" sz="1000" kern="1200" dirty="0" smtClean="0"/>
            <a:t> data</a:t>
          </a:r>
          <a:endParaRPr lang="en-US" sz="1000" kern="1200" dirty="0"/>
        </a:p>
      </dsp:txBody>
      <dsp:txXfrm>
        <a:off x="2827581" y="1015152"/>
        <a:ext cx="717955" cy="1224070"/>
      </dsp:txXfrm>
    </dsp:sp>
    <dsp:sp modelId="{01379312-ACB4-4D5D-A52E-002C20F4B6D5}">
      <dsp:nvSpPr>
        <dsp:cNvPr id="0" name=""/>
        <dsp:cNvSpPr/>
      </dsp:nvSpPr>
      <dsp:spPr>
        <a:xfrm>
          <a:off x="3716982" y="976312"/>
          <a:ext cx="795635" cy="13017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Penyusunan</a:t>
          </a:r>
          <a:r>
            <a:rPr lang="en-US" sz="1000" kern="1200" dirty="0" smtClean="0"/>
            <a:t> data</a:t>
          </a:r>
          <a:endParaRPr lang="en-US" sz="1000" kern="1200" dirty="0"/>
        </a:p>
      </dsp:txBody>
      <dsp:txXfrm>
        <a:off x="3755822" y="1015152"/>
        <a:ext cx="717955" cy="1224070"/>
      </dsp:txXfrm>
    </dsp:sp>
    <dsp:sp modelId="{ADC86CAC-8151-4A25-AADA-B91E6875EBAC}">
      <dsp:nvSpPr>
        <dsp:cNvPr id="0" name=""/>
        <dsp:cNvSpPr/>
      </dsp:nvSpPr>
      <dsp:spPr>
        <a:xfrm>
          <a:off x="4645223" y="976312"/>
          <a:ext cx="795635" cy="13017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Analisis</a:t>
          </a:r>
          <a:r>
            <a:rPr lang="en-US" sz="1000" kern="1200" dirty="0" smtClean="0"/>
            <a:t> data</a:t>
          </a:r>
          <a:endParaRPr lang="en-US" sz="1000" kern="1200" dirty="0"/>
        </a:p>
      </dsp:txBody>
      <dsp:txXfrm>
        <a:off x="4684063" y="1015152"/>
        <a:ext cx="717955" cy="1224070"/>
      </dsp:txXfrm>
    </dsp:sp>
    <dsp:sp modelId="{0DED12B7-6A00-410C-B763-6B5F61DDE617}">
      <dsp:nvSpPr>
        <dsp:cNvPr id="0" name=""/>
        <dsp:cNvSpPr/>
      </dsp:nvSpPr>
      <dsp:spPr>
        <a:xfrm>
          <a:off x="5573464" y="976312"/>
          <a:ext cx="795635" cy="13017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Percontohan</a:t>
          </a:r>
          <a:r>
            <a:rPr lang="en-US" sz="1000" kern="1200" dirty="0" smtClean="0"/>
            <a:t> </a:t>
          </a:r>
          <a:r>
            <a:rPr lang="en-US" sz="1000" kern="1200" dirty="0" err="1" smtClean="0"/>
            <a:t>teoritis</a:t>
          </a:r>
          <a:endParaRPr lang="en-US" sz="1000" kern="1200" dirty="0"/>
        </a:p>
      </dsp:txBody>
      <dsp:txXfrm>
        <a:off x="5612304" y="1015152"/>
        <a:ext cx="717955" cy="1224070"/>
      </dsp:txXfrm>
    </dsp:sp>
    <dsp:sp modelId="{1754C573-E8AE-4E2D-9FB8-7A2389784D2B}">
      <dsp:nvSpPr>
        <dsp:cNvPr id="0" name=""/>
        <dsp:cNvSpPr/>
      </dsp:nvSpPr>
      <dsp:spPr>
        <a:xfrm>
          <a:off x="6501705" y="976312"/>
          <a:ext cx="795635" cy="13017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Akhir</a:t>
          </a:r>
          <a:r>
            <a:rPr lang="en-US" sz="1000" kern="1200" dirty="0" smtClean="0"/>
            <a:t> </a:t>
          </a:r>
          <a:r>
            <a:rPr lang="en-US" sz="1000" kern="1200" dirty="0" err="1" smtClean="0"/>
            <a:t>penelitian</a:t>
          </a:r>
          <a:endParaRPr lang="en-US" sz="1000" kern="1200" dirty="0"/>
        </a:p>
      </dsp:txBody>
      <dsp:txXfrm>
        <a:off x="6540545" y="1015152"/>
        <a:ext cx="717955" cy="1224070"/>
      </dsp:txXfrm>
    </dsp:sp>
    <dsp:sp modelId="{FD62E903-4588-4305-9403-52DF2B96C5A9}">
      <dsp:nvSpPr>
        <dsp:cNvPr id="0" name=""/>
        <dsp:cNvSpPr/>
      </dsp:nvSpPr>
      <dsp:spPr>
        <a:xfrm>
          <a:off x="7429946" y="976312"/>
          <a:ext cx="795635" cy="13017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Perbandingan</a:t>
          </a:r>
          <a:r>
            <a:rPr lang="en-US" sz="1000" kern="1200" dirty="0" smtClean="0"/>
            <a:t> </a:t>
          </a:r>
          <a:r>
            <a:rPr lang="en-US" sz="1000" kern="1200" dirty="0" err="1" smtClean="0"/>
            <a:t>teori</a:t>
          </a:r>
          <a:r>
            <a:rPr lang="en-US" sz="1000" kern="1200" dirty="0" smtClean="0"/>
            <a:t> yang </a:t>
          </a:r>
          <a:r>
            <a:rPr lang="en-US" sz="1000" kern="1200" dirty="0" err="1" smtClean="0"/>
            <a:t>muncul</a:t>
          </a:r>
          <a:r>
            <a:rPr lang="en-US" sz="1000" kern="1200" dirty="0" smtClean="0"/>
            <a:t> </a:t>
          </a:r>
          <a:r>
            <a:rPr lang="en-US" sz="1000" kern="1200" dirty="0" err="1" smtClean="0"/>
            <a:t>dengan</a:t>
          </a:r>
          <a:r>
            <a:rPr lang="en-US" sz="1000" kern="1200" dirty="0" smtClean="0"/>
            <a:t> </a:t>
          </a:r>
          <a:r>
            <a:rPr lang="en-US" sz="1000" kern="1200" dirty="0" err="1" smtClean="0"/>
            <a:t>teori</a:t>
          </a:r>
          <a:r>
            <a:rPr lang="en-US" sz="1000" kern="1200" dirty="0" smtClean="0"/>
            <a:t> yang </a:t>
          </a:r>
          <a:r>
            <a:rPr lang="en-US" sz="1000" kern="1200" dirty="0" err="1" smtClean="0"/>
            <a:t>ada</a:t>
          </a:r>
          <a:endParaRPr lang="en-US" sz="1000" kern="1200" dirty="0"/>
        </a:p>
      </dsp:txBody>
      <dsp:txXfrm>
        <a:off x="7468786" y="1015152"/>
        <a:ext cx="717955" cy="12240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29676-9C87-4D7C-944A-0DD307B2C7B1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6363B-7B8B-4E86-9185-97E5B0480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96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238EB-1332-402A-89CC-5E06E40D1C9E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C02BD-617F-443A-9DC6-BE620467D6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77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template is in wide-screen format and demonstrates how transitions,</a:t>
            </a:r>
            <a:r>
              <a:rPr lang="en-US" baseline="0" dirty="0" smtClean="0"/>
              <a:t> animations, and multimedia choreography can be used to enrich a presentation.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33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43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22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wmv"/><Relationship Id="rId7" Type="http://schemas.openxmlformats.org/officeDocument/2006/relationships/slideMaster" Target="../slideMasters/slideMaster1.xml"/><Relationship Id="rId12" Type="http://schemas.openxmlformats.org/officeDocument/2006/relationships/image" Target="../media/image5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11" Type="http://schemas.openxmlformats.org/officeDocument/2006/relationships/image" Target="../media/image4.png"/><Relationship Id="rId5" Type="http://schemas.microsoft.com/office/2007/relationships/media" Target="../media/media3.wmv"/><Relationship Id="rId10" Type="http://schemas.openxmlformats.org/officeDocument/2006/relationships/image" Target="../media/image3.jpeg"/><Relationship Id="rId4" Type="http://schemas.openxmlformats.org/officeDocument/2006/relationships/video" Target="../media/media2.wmv"/><Relationship Id="rId9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3886200" y="0"/>
            <a:ext cx="4114800" cy="51435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  <a:effectLst>
            <a:outerShdw blurRad="9017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ettyImages_sdd30005019vm_n.wmv">
            <a:hlinkClick r:id="" action="ppaction://media"/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5841" r="3869"/>
          <a:stretch/>
        </p:blipFill>
        <p:spPr>
          <a:xfrm>
            <a:off x="4721087" y="375388"/>
            <a:ext cx="1997764" cy="1499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443" y="375388"/>
            <a:ext cx="2255157" cy="1506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GettyImages_rlhoceanlife_058_n.wmv">
            <a:hlinkClick r:id="" action="ppaction://media"/>
          </p:cNvPr>
          <p:cNvPicPr>
            <a:picLocks noChangeAspect="1"/>
          </p:cNvPicPr>
          <p:nvPr userDrawn="1"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 cstate="print"/>
          <a:srcRect l="-2"/>
          <a:stretch/>
        </p:blipFill>
        <p:spPr>
          <a:xfrm>
            <a:off x="-149088" y="375388"/>
            <a:ext cx="1997765" cy="1499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GettyImages_200300145-001.jp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7029114" y="375388"/>
            <a:ext cx="2231136" cy="1501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8638" y="2277269"/>
            <a:ext cx="3599132" cy="1102519"/>
          </a:xfrm>
        </p:spPr>
        <p:txBody>
          <a:bodyPr>
            <a:normAutofit/>
          </a:bodyPr>
          <a:lstStyle>
            <a:lvl1pPr algn="l">
              <a:defRPr sz="2500" b="1" cap="small" baseline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38637" y="3379788"/>
            <a:ext cx="3589405" cy="84931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8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8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33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5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>
                <p:cTn id="1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57199"/>
            <a:ext cx="3008313" cy="619125"/>
          </a:xfrm>
        </p:spPr>
        <p:txBody>
          <a:bodyPr anchor="b">
            <a:noAutofit/>
          </a:bodyPr>
          <a:lstStyle>
            <a:lvl1pPr algn="l">
              <a:defRPr lang="en-US" sz="20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66928"/>
            <a:ext cx="5111750" cy="412769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>
            <a:normAutofit/>
          </a:bodyPr>
          <a:lstStyle>
            <a:lvl1pPr algn="l">
              <a:defRPr sz="1900" b="1" cap="small" baseline="0">
                <a:solidFill>
                  <a:schemeClr val="bg1"/>
                </a:solidFill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500" b="1" cap="small" baseline="0"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47471"/>
            <a:ext cx="2057400" cy="4147151"/>
          </a:xfrm>
        </p:spPr>
        <p:txBody>
          <a:bodyPr vert="eaVert">
            <a:normAutofit/>
          </a:bodyPr>
          <a:lstStyle>
            <a:lvl1pPr>
              <a:defRPr sz="2400" b="1" cap="small" baseline="0"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47471"/>
            <a:ext cx="6019800" cy="4147151"/>
          </a:xfrm>
        </p:spPr>
        <p:txBody>
          <a:bodyPr vert="eaVert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A3963533-7F09-41DD-8CC2-8DDDF79B6F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350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: St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710"/>
            <a:ext cx="8229600" cy="633514"/>
          </a:xfr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0"/>
            <a:ext cx="8229600" cy="5143500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rot="5400000">
            <a:off x="-1595899" y="2571750"/>
            <a:ext cx="51435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136" y="465710"/>
            <a:ext cx="7548664" cy="633514"/>
          </a:xfrm>
        </p:spPr>
        <p:txBody>
          <a:bodyPr anchor="ctr" anchorCtr="0">
            <a:norm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136" y="1200151"/>
            <a:ext cx="7548664" cy="3255117"/>
          </a:xfrm>
        </p:spPr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8738" y="4776836"/>
            <a:ext cx="2133600" cy="273844"/>
          </a:xfrm>
        </p:spPr>
        <p:txBody>
          <a:bodyPr/>
          <a:lstStyle/>
          <a:p>
            <a:fld id="{0C817505-E79A-4CE3-955B-46529E59C72C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8228" y="4776836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89717" y="4776836"/>
            <a:ext cx="2133600" cy="273844"/>
          </a:xfrm>
        </p:spPr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89566" b="-637"/>
          <a:stretch/>
        </p:blipFill>
        <p:spPr>
          <a:xfrm>
            <a:off x="0" y="10886"/>
            <a:ext cx="975852" cy="5170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6731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5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Full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710"/>
            <a:ext cx="8229600" cy="633514"/>
          </a:xfrm>
        </p:spPr>
        <p:txBody>
          <a:bodyPr anchor="ctr" anchorCtr="0">
            <a:norm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67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Half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3900791" y="402770"/>
            <a:ext cx="4902749" cy="4158343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6682" y="465710"/>
            <a:ext cx="4826144" cy="633514"/>
          </a:xfrm>
        </p:spPr>
        <p:txBody>
          <a:bodyPr anchor="ctr" anchorCtr="0">
            <a:no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6682" y="1200151"/>
            <a:ext cx="4826144" cy="3255117"/>
          </a:xfrm>
        </p:spPr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75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-228600" y="1943100"/>
            <a:ext cx="9601200" cy="971550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  <a:effectLst>
            <a:outerShdw blurRad="5207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3249" y="2305878"/>
            <a:ext cx="1523181" cy="1123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GettyImages_200300145-001.jp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5218045" y="2295939"/>
            <a:ext cx="1500808" cy="110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830" y="2197164"/>
            <a:ext cx="4837113" cy="510778"/>
          </a:xfrm>
        </p:spPr>
        <p:txBody>
          <a:bodyPr anchor="t">
            <a:no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5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video" Target="../media/media1.wm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media" Target="../media/media1.wmv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ater_new.wmv"/>
          <p:cNvPicPr>
            <a:picLocks noChangeAspect="1"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 rotWithShape="1">
          <a:blip r:embed="rId19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402771" y="402770"/>
            <a:ext cx="8360229" cy="4158343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66929"/>
            <a:ext cx="8229600" cy="63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255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17505-E79A-4CE3-955B-46529E59C72C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3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5" r:id="rId15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343400" y="2985413"/>
            <a:ext cx="5181600" cy="1165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600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Copperplate Gothic Ligh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4203" y="2031609"/>
            <a:ext cx="3993567" cy="1102519"/>
          </a:xfrm>
        </p:spPr>
        <p:txBody>
          <a:bodyPr>
            <a:normAutofit/>
          </a:bodyPr>
          <a:lstStyle/>
          <a:p>
            <a:r>
              <a:rPr lang="en-US" sz="2800" b="1" cap="small" dirty="0" smtClean="0">
                <a:effectLst/>
                <a:latin typeface="Constantia" pitchFamily="18" charset="0"/>
              </a:rPr>
              <a:t>Seminar proposal</a:t>
            </a:r>
            <a:endParaRPr lang="en-US" sz="2800" b="1" cap="small" dirty="0">
              <a:latin typeface="Constantia" pitchFamily="18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3971499" y="3166281"/>
            <a:ext cx="3956543" cy="1787856"/>
          </a:xfrm>
        </p:spPr>
        <p:txBody>
          <a:bodyPr>
            <a:noAutofit/>
          </a:bodyPr>
          <a:lstStyle/>
          <a:p>
            <a:r>
              <a:rPr lang="en-US" sz="2000" dirty="0" smtClean="0"/>
              <a:t>Dr. </a:t>
            </a:r>
            <a:r>
              <a:rPr lang="en-US" sz="2000" dirty="0" err="1" smtClean="0"/>
              <a:t>Astri</a:t>
            </a:r>
            <a:r>
              <a:rPr lang="en-US" sz="2000" dirty="0" smtClean="0"/>
              <a:t> </a:t>
            </a:r>
            <a:r>
              <a:rPr lang="en-US" sz="2000" dirty="0" err="1" smtClean="0"/>
              <a:t>Ghina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dirty="0" smtClean="0"/>
              <a:t>E-mail: mmregular@gmail.com</a:t>
            </a:r>
          </a:p>
          <a:p>
            <a:r>
              <a:rPr lang="en-US" dirty="0" smtClean="0"/>
              <a:t>Blog: aghina.staff.telkomuniversity.ac.id</a:t>
            </a:r>
          </a:p>
          <a:p>
            <a:r>
              <a:rPr lang="en-US" dirty="0" err="1" smtClean="0"/>
              <a:t>Whatsapp</a:t>
            </a:r>
            <a:r>
              <a:rPr lang="en-US" dirty="0" smtClean="0"/>
              <a:t>: 082233887886</a:t>
            </a:r>
          </a:p>
          <a:p>
            <a:r>
              <a:rPr lang="en-US" dirty="0" smtClean="0"/>
              <a:t>Line id: </a:t>
            </a:r>
            <a:r>
              <a:rPr lang="en-US" dirty="0" err="1" smtClean="0"/>
              <a:t>astri.ghina</a:t>
            </a:r>
            <a:endParaRPr lang="en-US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12028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 eaLnBrk="1" hangingPunct="1"/>
            <a:r>
              <a:rPr lang="en-US" sz="2800" dirty="0" err="1" smtClean="0"/>
              <a:t>Pengumpulan</a:t>
            </a:r>
            <a:r>
              <a:rPr lang="en-US" sz="2800" dirty="0" smtClean="0"/>
              <a:t> data </a:t>
            </a:r>
            <a:r>
              <a:rPr lang="en-US" sz="2800" dirty="0" err="1" smtClean="0"/>
              <a:t>dalam</a:t>
            </a:r>
            <a:r>
              <a:rPr lang="en-US" sz="2800" dirty="0" smtClean="0"/>
              <a:t> </a:t>
            </a:r>
            <a:r>
              <a:rPr lang="en-US" sz="2800" dirty="0" err="1" smtClean="0"/>
              <a:t>metode</a:t>
            </a:r>
            <a:r>
              <a:rPr lang="en-US" sz="2800" dirty="0" smtClean="0"/>
              <a:t> </a:t>
            </a:r>
            <a:r>
              <a:rPr lang="en-US" sz="2800" dirty="0" err="1" smtClean="0"/>
              <a:t>etnografi</a:t>
            </a:r>
            <a:endParaRPr lang="en-US" sz="28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5850"/>
            <a:ext cx="8229600" cy="3657600"/>
          </a:xfrm>
        </p:spPr>
        <p:txBody>
          <a:bodyPr rtlCol="0">
            <a:normAutofit/>
          </a:bodyPr>
          <a:lstStyle/>
          <a:p>
            <a:pPr marL="514350" indent="-514350" algn="just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i="1" dirty="0" smtClean="0"/>
              <a:t>Participant Observation</a:t>
            </a:r>
            <a:r>
              <a:rPr lang="en-US" dirty="0" smtClean="0"/>
              <a:t>: </a:t>
            </a:r>
            <a:r>
              <a:rPr lang="en-US" dirty="0" err="1" smtClean="0"/>
              <a:t>mencakup</a:t>
            </a:r>
            <a:r>
              <a:rPr lang="en-US" dirty="0" smtClean="0"/>
              <a:t> </a:t>
            </a:r>
            <a:r>
              <a:rPr lang="en-US" dirty="0" err="1" smtClean="0"/>
              <a:t>berbagai</a:t>
            </a:r>
            <a:r>
              <a:rPr lang="en-US" dirty="0" smtClean="0"/>
              <a:t> </a:t>
            </a:r>
            <a:r>
              <a:rPr lang="en-US" dirty="0" err="1" smtClean="0"/>
              <a:t>strategi</a:t>
            </a:r>
            <a:r>
              <a:rPr lang="en-US" dirty="0" smtClean="0"/>
              <a:t> </a:t>
            </a:r>
            <a:r>
              <a:rPr lang="en-US" dirty="0" err="1" smtClean="0"/>
              <a:t>lapangan</a:t>
            </a:r>
            <a:r>
              <a:rPr lang="en-US" dirty="0" smtClean="0"/>
              <a:t> yang </a:t>
            </a:r>
            <a:r>
              <a:rPr lang="en-US" dirty="0" err="1" smtClean="0"/>
              <a:t>dilaksanakan</a:t>
            </a:r>
            <a:r>
              <a:rPr lang="en-US" dirty="0" smtClean="0"/>
              <a:t> </a:t>
            </a:r>
            <a:r>
              <a:rPr lang="en-US" dirty="0" err="1" smtClean="0"/>
              <a:t>secara</a:t>
            </a:r>
            <a:r>
              <a:rPr lang="en-US" dirty="0" smtClean="0"/>
              <a:t> </a:t>
            </a:r>
            <a:r>
              <a:rPr lang="en-US" dirty="0" err="1" smtClean="0"/>
              <a:t>simultan</a:t>
            </a:r>
            <a:r>
              <a:rPr lang="en-US" dirty="0" smtClean="0"/>
              <a:t> </a:t>
            </a:r>
            <a:r>
              <a:rPr lang="en-US" dirty="0" err="1" smtClean="0"/>
              <a:t>melalui</a:t>
            </a:r>
            <a:r>
              <a:rPr lang="en-US" dirty="0" smtClean="0"/>
              <a:t> </a:t>
            </a:r>
            <a:r>
              <a:rPr lang="en-US" dirty="0" err="1" smtClean="0"/>
              <a:t>analisis</a:t>
            </a:r>
            <a:r>
              <a:rPr lang="en-US" dirty="0" smtClean="0"/>
              <a:t> </a:t>
            </a:r>
            <a:r>
              <a:rPr lang="en-US" dirty="0" err="1" smtClean="0"/>
              <a:t>dokumen</a:t>
            </a:r>
            <a:r>
              <a:rPr lang="en-US" dirty="0" smtClean="0"/>
              <a:t>, </a:t>
            </a:r>
            <a:r>
              <a:rPr lang="en-US" dirty="0" err="1" smtClean="0"/>
              <a:t>wawancara</a:t>
            </a:r>
            <a:r>
              <a:rPr lang="en-US" dirty="0" smtClean="0"/>
              <a:t> </a:t>
            </a:r>
            <a:r>
              <a:rPr lang="en-US" dirty="0" err="1" smtClean="0"/>
              <a:t>informan</a:t>
            </a:r>
            <a:r>
              <a:rPr lang="en-US" dirty="0" smtClean="0"/>
              <a:t>/</a:t>
            </a:r>
            <a:r>
              <a:rPr lang="en-US" dirty="0" err="1" smtClean="0"/>
              <a:t>responden</a:t>
            </a:r>
            <a:r>
              <a:rPr lang="en-US" dirty="0" smtClean="0"/>
              <a:t>, </a:t>
            </a:r>
            <a:r>
              <a:rPr lang="en-US" dirty="0" err="1" smtClean="0"/>
              <a:t>keterlibatan</a:t>
            </a:r>
            <a:r>
              <a:rPr lang="en-US" dirty="0" smtClean="0"/>
              <a:t> </a:t>
            </a:r>
            <a:r>
              <a:rPr lang="en-US" dirty="0" err="1" smtClean="0"/>
              <a:t>langsung</a:t>
            </a:r>
            <a:r>
              <a:rPr lang="en-US" dirty="0" smtClean="0"/>
              <a:t>, </a:t>
            </a:r>
            <a:r>
              <a:rPr lang="en-US" dirty="0" err="1" smtClean="0"/>
              <a:t>pengamatan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introspeksi</a:t>
            </a:r>
            <a:r>
              <a:rPr lang="en-US" dirty="0" smtClean="0"/>
              <a:t>.  </a:t>
            </a:r>
            <a:r>
              <a:rPr lang="en-US" dirty="0" err="1" smtClean="0"/>
              <a:t>Tujuannya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unuk</a:t>
            </a:r>
            <a:r>
              <a:rPr lang="en-US" dirty="0" smtClean="0"/>
              <a:t> </a:t>
            </a:r>
            <a:r>
              <a:rPr lang="en-US" dirty="0" err="1" smtClean="0"/>
              <a:t>mengembangkan</a:t>
            </a:r>
            <a:r>
              <a:rPr lang="en-US" dirty="0" smtClean="0"/>
              <a:t> </a:t>
            </a:r>
            <a:r>
              <a:rPr lang="en-US" i="1" dirty="0" smtClean="0"/>
              <a:t>insider’s view </a:t>
            </a:r>
            <a:r>
              <a:rPr lang="en-US" dirty="0" err="1" smtClean="0"/>
              <a:t>terkait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apa</a:t>
            </a:r>
            <a:r>
              <a:rPr lang="en-US" dirty="0" smtClean="0"/>
              <a:t> yang </a:t>
            </a:r>
            <a:r>
              <a:rPr lang="en-US" dirty="0" err="1" smtClean="0"/>
              <a:t>sedang</a:t>
            </a:r>
            <a:r>
              <a:rPr lang="en-US" dirty="0" smtClean="0"/>
              <a:t> </a:t>
            </a:r>
            <a:r>
              <a:rPr lang="en-US" dirty="0" err="1" smtClean="0"/>
              <a:t>terjadi</a:t>
            </a:r>
            <a:r>
              <a:rPr lang="en-US" dirty="0" smtClean="0"/>
              <a:t>.  </a:t>
            </a:r>
            <a:r>
              <a:rPr lang="en-US" dirty="0" err="1" smtClean="0"/>
              <a:t>Artinya</a:t>
            </a:r>
            <a:r>
              <a:rPr lang="en-US" dirty="0" smtClean="0"/>
              <a:t>, </a:t>
            </a:r>
            <a:r>
              <a:rPr lang="en-US" dirty="0" err="1" smtClean="0"/>
              <a:t>peneliti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hanya</a:t>
            </a:r>
            <a:r>
              <a:rPr lang="en-US" dirty="0" smtClean="0"/>
              <a:t> </a:t>
            </a:r>
            <a:r>
              <a:rPr lang="en-US" dirty="0" err="1" smtClean="0"/>
              <a:t>sekedar</a:t>
            </a:r>
            <a:r>
              <a:rPr lang="en-US" dirty="0" smtClean="0"/>
              <a:t> “</a:t>
            </a:r>
            <a:r>
              <a:rPr lang="en-US" dirty="0" err="1" smtClean="0"/>
              <a:t>melihat</a:t>
            </a:r>
            <a:r>
              <a:rPr lang="en-US" dirty="0" smtClean="0"/>
              <a:t>” </a:t>
            </a:r>
            <a:r>
              <a:rPr lang="en-US" dirty="0" err="1" smtClean="0"/>
              <a:t>tapi</a:t>
            </a:r>
            <a:r>
              <a:rPr lang="en-US" dirty="0" smtClean="0"/>
              <a:t> </a:t>
            </a:r>
            <a:r>
              <a:rPr lang="en-US" dirty="0" err="1" smtClean="0"/>
              <a:t>juga</a:t>
            </a:r>
            <a:r>
              <a:rPr lang="en-US" dirty="0" smtClean="0"/>
              <a:t> “</a:t>
            </a:r>
            <a:r>
              <a:rPr lang="en-US" dirty="0" err="1" smtClean="0"/>
              <a:t>merasakan</a:t>
            </a:r>
            <a:r>
              <a:rPr lang="en-US" dirty="0" smtClean="0"/>
              <a:t>” </a:t>
            </a:r>
            <a:r>
              <a:rPr lang="en-US" dirty="0" err="1" smtClean="0"/>
              <a:t>kelompok</a:t>
            </a:r>
            <a:r>
              <a:rPr lang="en-US" dirty="0" smtClean="0"/>
              <a:t> </a:t>
            </a:r>
            <a:r>
              <a:rPr lang="en-US" dirty="0" err="1" smtClean="0"/>
              <a:t>kelompok</a:t>
            </a:r>
            <a:r>
              <a:rPr lang="en-US" dirty="0" smtClean="0"/>
              <a:t> orang yang </a:t>
            </a:r>
            <a:r>
              <a:rPr lang="en-US" dirty="0" err="1" smtClean="0"/>
              <a:t>diamatinya</a:t>
            </a:r>
            <a:r>
              <a:rPr lang="en-US" dirty="0" smtClean="0"/>
              <a:t>.</a:t>
            </a:r>
          </a:p>
          <a:p>
            <a:pPr marL="514350" indent="-514350" algn="just">
              <a:buFont typeface="+mj-lt"/>
              <a:buAutoNum type="arabicPeriod"/>
              <a:defRPr/>
            </a:pPr>
            <a:r>
              <a:rPr lang="en-US" i="1" dirty="0" smtClean="0"/>
              <a:t>Observer </a:t>
            </a:r>
            <a:r>
              <a:rPr lang="en-US" i="1" dirty="0"/>
              <a:t>participation</a:t>
            </a:r>
            <a:r>
              <a:rPr lang="en-US" dirty="0"/>
              <a:t>: </a:t>
            </a:r>
            <a:r>
              <a:rPr lang="en-US" dirty="0" err="1"/>
              <a:t>Kegiatan</a:t>
            </a:r>
            <a:r>
              <a:rPr lang="en-US" dirty="0"/>
              <a:t> </a:t>
            </a:r>
            <a:r>
              <a:rPr lang="en-US" dirty="0" err="1"/>
              <a:t>peneliti</a:t>
            </a:r>
            <a:r>
              <a:rPr lang="en-US" dirty="0"/>
              <a:t> yang </a:t>
            </a:r>
            <a:r>
              <a:rPr lang="en-US" dirty="0" err="1"/>
              <a:t>cenderung</a:t>
            </a:r>
            <a:r>
              <a:rPr lang="en-US" dirty="0"/>
              <a:t> </a:t>
            </a:r>
            <a:r>
              <a:rPr lang="en-US" dirty="0" err="1"/>
              <a:t>mengamati</a:t>
            </a:r>
            <a:r>
              <a:rPr lang="en-US" dirty="0"/>
              <a:t> </a:t>
            </a:r>
            <a:r>
              <a:rPr lang="en-US" dirty="0" err="1"/>
              <a:t>objek</a:t>
            </a:r>
            <a:r>
              <a:rPr lang="en-US" dirty="0"/>
              <a:t> yang </a:t>
            </a:r>
            <a:r>
              <a:rPr lang="en-US" dirty="0" err="1"/>
              <a:t>diteliti</a:t>
            </a:r>
            <a:r>
              <a:rPr lang="en-US" dirty="0"/>
              <a:t> </a:t>
            </a:r>
            <a:r>
              <a:rPr lang="en-US" dirty="0" err="1"/>
              <a:t>tanpa</a:t>
            </a:r>
            <a:r>
              <a:rPr lang="en-US" dirty="0"/>
              <a:t> </a:t>
            </a:r>
            <a:r>
              <a:rPr lang="en-US" dirty="0" err="1"/>
              <a:t>aktif</a:t>
            </a:r>
            <a:r>
              <a:rPr lang="en-US" dirty="0"/>
              <a:t> </a:t>
            </a:r>
            <a:r>
              <a:rPr lang="en-US" dirty="0" err="1"/>
              <a:t>terlibat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kegiatan</a:t>
            </a:r>
            <a:r>
              <a:rPr lang="en-US" dirty="0"/>
              <a:t> </a:t>
            </a:r>
            <a:r>
              <a:rPr lang="en-US" dirty="0" err="1"/>
              <a:t>kelompok</a:t>
            </a:r>
            <a:r>
              <a:rPr lang="en-US" dirty="0"/>
              <a:t> orang yang </a:t>
            </a:r>
            <a:r>
              <a:rPr lang="en-US" dirty="0" err="1"/>
              <a:t>diamati</a:t>
            </a:r>
            <a:r>
              <a:rPr lang="en-US" dirty="0"/>
              <a:t>.  </a:t>
            </a:r>
            <a:r>
              <a:rPr lang="en-US" dirty="0" err="1"/>
              <a:t>Keterlibatan</a:t>
            </a:r>
            <a:r>
              <a:rPr lang="en-US" dirty="0"/>
              <a:t> </a:t>
            </a:r>
            <a:r>
              <a:rPr lang="en-US" dirty="0" err="1"/>
              <a:t>peneliti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kegiatan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menentukan</a:t>
            </a:r>
            <a:r>
              <a:rPr lang="en-US" dirty="0"/>
              <a:t> </a:t>
            </a:r>
            <a:r>
              <a:rPr lang="en-US" dirty="0" err="1"/>
              <a:t>aktivitas</a:t>
            </a:r>
            <a:r>
              <a:rPr lang="en-US" dirty="0"/>
              <a:t> </a:t>
            </a:r>
            <a:r>
              <a:rPr lang="en-US" dirty="0" err="1"/>
              <a:t>kelompok</a:t>
            </a:r>
            <a:r>
              <a:rPr lang="en-US" dirty="0"/>
              <a:t> yang </a:t>
            </a:r>
            <a:r>
              <a:rPr lang="en-US" dirty="0" err="1"/>
              <a:t>diamati</a:t>
            </a:r>
            <a:endParaRPr lang="en-US" dirty="0"/>
          </a:p>
          <a:p>
            <a:pPr marL="514350" indent="-514350" algn="just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335933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 eaLnBrk="1" hangingPunct="1"/>
            <a:r>
              <a:rPr lang="en-US" smtClean="0"/>
              <a:t>Kelebihan metode etnografi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buFont typeface="Wingdings" pitchFamily="2" charset="2"/>
              <a:buChar char="ü"/>
            </a:pPr>
            <a:r>
              <a:rPr lang="en-US" smtClean="0"/>
              <a:t>Menemukan makna objek yang diteliti;</a:t>
            </a:r>
          </a:p>
          <a:p>
            <a:pPr algn="just" eaLnBrk="1" hangingPunct="1">
              <a:buFont typeface="Wingdings" pitchFamily="2" charset="2"/>
              <a:buChar char="ü"/>
            </a:pPr>
            <a:r>
              <a:rPr lang="en-US" smtClean="0"/>
              <a:t>Memahami norma yang berkembang dalam masyarakat;</a:t>
            </a:r>
          </a:p>
          <a:p>
            <a:pPr algn="just" eaLnBrk="1" hangingPunct="1">
              <a:buFont typeface="Wingdings" pitchFamily="2" charset="2"/>
              <a:buChar char="ü"/>
            </a:pPr>
            <a:r>
              <a:rPr lang="en-US" smtClean="0"/>
              <a:t>Memperkuat komunikasi hasil penelitian lebih efektif dengan audiens;</a:t>
            </a:r>
          </a:p>
          <a:p>
            <a:pPr algn="just" eaLnBrk="1" hangingPunct="1">
              <a:buFont typeface="Wingdings" pitchFamily="2" charset="2"/>
              <a:buChar char="ü"/>
            </a:pPr>
            <a:r>
              <a:rPr lang="en-US" smtClean="0"/>
              <a:t>Mengindetifikasi kendala untuk solusi yang diperlukan masyarakat</a:t>
            </a:r>
          </a:p>
          <a:p>
            <a:pPr eaLnBrk="1" hangingPunct="1">
              <a:buFont typeface="Wingdings" pitchFamily="2" charset="2"/>
              <a:buChar char="ü"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618281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 eaLnBrk="1" hangingPunct="1"/>
            <a:r>
              <a:rPr lang="en-US" smtClean="0"/>
              <a:t>Tahapan penelitian etnografi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sz="2000" dirty="0" err="1" smtClean="0"/>
              <a:t>Definisikan</a:t>
            </a:r>
            <a:r>
              <a:rPr lang="en-US" sz="2000" dirty="0" smtClean="0"/>
              <a:t> </a:t>
            </a:r>
            <a:r>
              <a:rPr lang="en-US" sz="2000" dirty="0" err="1" smtClean="0"/>
              <a:t>masalah</a:t>
            </a:r>
            <a:r>
              <a:rPr lang="en-US" sz="2000" dirty="0" smtClean="0"/>
              <a:t>;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sz="2000" dirty="0" err="1" smtClean="0"/>
              <a:t>Temukan</a:t>
            </a:r>
            <a:r>
              <a:rPr lang="en-US" sz="2000" dirty="0" smtClean="0"/>
              <a:t> </a:t>
            </a:r>
            <a:r>
              <a:rPr lang="en-US" sz="2000" dirty="0" err="1" smtClean="0"/>
              <a:t>orangnya</a:t>
            </a:r>
            <a:r>
              <a:rPr lang="en-US" sz="2000" dirty="0" smtClean="0"/>
              <a:t>;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sz="2000" dirty="0" err="1" smtClean="0"/>
              <a:t>Susun</a:t>
            </a:r>
            <a:r>
              <a:rPr lang="en-US" sz="2000" dirty="0" smtClean="0"/>
              <a:t> </a:t>
            </a:r>
            <a:r>
              <a:rPr lang="en-US" sz="2000" dirty="0" err="1" smtClean="0"/>
              <a:t>rencana</a:t>
            </a:r>
            <a:r>
              <a:rPr lang="en-US" sz="2000" dirty="0" smtClean="0"/>
              <a:t> </a:t>
            </a:r>
            <a:r>
              <a:rPr lang="en-US" sz="2000" dirty="0" err="1" smtClean="0"/>
              <a:t>penelitian</a:t>
            </a:r>
            <a:r>
              <a:rPr lang="en-US" sz="2000" dirty="0" smtClean="0"/>
              <a:t>;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sz="2000" dirty="0" err="1" smtClean="0"/>
              <a:t>Kumpulkan</a:t>
            </a:r>
            <a:r>
              <a:rPr lang="en-US" sz="2000" dirty="0" smtClean="0"/>
              <a:t> data;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sz="2000" dirty="0" err="1" smtClean="0"/>
              <a:t>Analisis</a:t>
            </a:r>
            <a:r>
              <a:rPr lang="en-US" sz="2000" dirty="0" smtClean="0"/>
              <a:t> </a:t>
            </a:r>
            <a:r>
              <a:rPr lang="en-US" sz="2000" dirty="0" err="1" smtClean="0"/>
              <a:t>dan</a:t>
            </a:r>
            <a:r>
              <a:rPr lang="en-US" sz="2000" dirty="0" smtClean="0"/>
              <a:t> </a:t>
            </a:r>
            <a:r>
              <a:rPr lang="en-US" sz="2000" dirty="0" err="1" smtClean="0"/>
              <a:t>interpretasi</a:t>
            </a:r>
            <a:r>
              <a:rPr lang="en-US" sz="2000" dirty="0" smtClean="0"/>
              <a:t> data;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sz="2000" dirty="0" err="1" smtClean="0"/>
              <a:t>Berbagi</a:t>
            </a:r>
            <a:r>
              <a:rPr lang="en-US" sz="2000" dirty="0" smtClean="0"/>
              <a:t> </a:t>
            </a:r>
            <a:r>
              <a:rPr lang="en-US" sz="2000" dirty="0" err="1" smtClean="0"/>
              <a:t>pandangan</a:t>
            </a:r>
            <a:r>
              <a:rPr lang="en-US" sz="20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3562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9101"/>
            <a:ext cx="8229600" cy="651272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sz="2800" dirty="0" err="1" smtClean="0"/>
              <a:t>Bagaimana</a:t>
            </a:r>
            <a:r>
              <a:rPr lang="en-US" sz="2800" dirty="0" smtClean="0"/>
              <a:t> </a:t>
            </a:r>
            <a:r>
              <a:rPr lang="en-US" sz="2800" dirty="0" err="1" smtClean="0"/>
              <a:t>metode</a:t>
            </a:r>
            <a:r>
              <a:rPr lang="en-US" sz="2800" dirty="0" smtClean="0"/>
              <a:t> </a:t>
            </a:r>
            <a:r>
              <a:rPr lang="en-US" sz="2800" dirty="0" err="1" smtClean="0"/>
              <a:t>etnografi</a:t>
            </a:r>
            <a:r>
              <a:rPr lang="en-US" sz="2800" dirty="0" smtClean="0"/>
              <a:t> </a:t>
            </a:r>
            <a:r>
              <a:rPr lang="en-US" sz="2800" dirty="0" err="1" smtClean="0"/>
              <a:t>digunakan</a:t>
            </a:r>
            <a:r>
              <a:rPr lang="en-US" sz="2800" dirty="0" smtClean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6839"/>
            <a:ext cx="8229600" cy="3207783"/>
          </a:xfrm>
        </p:spPr>
        <p:txBody>
          <a:bodyPr>
            <a:normAutofit lnSpcReduction="10000"/>
          </a:bodyPr>
          <a:lstStyle/>
          <a:p>
            <a:pPr algn="just" eaLnBrk="1" hangingPunct="1">
              <a:buFont typeface="Wingdings" pitchFamily="2" charset="2"/>
              <a:buChar char="Ø"/>
            </a:pPr>
            <a:r>
              <a:rPr lang="en-US" dirty="0" err="1" smtClean="0"/>
              <a:t>Tingkah</a:t>
            </a:r>
            <a:r>
              <a:rPr lang="en-US" dirty="0" smtClean="0"/>
              <a:t> </a:t>
            </a:r>
            <a:r>
              <a:rPr lang="en-US" dirty="0" err="1" smtClean="0"/>
              <a:t>laku</a:t>
            </a:r>
            <a:r>
              <a:rPr lang="en-US" dirty="0" smtClean="0"/>
              <a:t> </a:t>
            </a:r>
            <a:r>
              <a:rPr lang="en-US" dirty="0" err="1" smtClean="0"/>
              <a:t>individu</a:t>
            </a:r>
            <a:r>
              <a:rPr lang="en-US" dirty="0" smtClean="0"/>
              <a:t> </a:t>
            </a:r>
            <a:r>
              <a:rPr lang="en-US" dirty="0" err="1" smtClean="0"/>
              <a:t>dipelajari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konteks</a:t>
            </a:r>
            <a:r>
              <a:rPr lang="en-US" dirty="0" smtClean="0"/>
              <a:t> </a:t>
            </a:r>
            <a:r>
              <a:rPr lang="en-US" dirty="0" err="1" smtClean="0"/>
              <a:t>hari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hari</a:t>
            </a:r>
            <a:r>
              <a:rPr lang="en-US" dirty="0" smtClean="0"/>
              <a:t> </a:t>
            </a:r>
            <a:r>
              <a:rPr lang="en-US" dirty="0" err="1" smtClean="0"/>
              <a:t>berbanding</a:t>
            </a:r>
            <a:r>
              <a:rPr lang="en-US" dirty="0" smtClean="0"/>
              <a:t> </a:t>
            </a:r>
            <a:r>
              <a:rPr lang="en-US" dirty="0" err="1" smtClean="0"/>
              <a:t>melakukan</a:t>
            </a:r>
            <a:r>
              <a:rPr lang="en-US" dirty="0" smtClean="0"/>
              <a:t> </a:t>
            </a:r>
            <a:r>
              <a:rPr lang="en-US" dirty="0" err="1" smtClean="0"/>
              <a:t>ekseperimentasi</a:t>
            </a:r>
            <a:r>
              <a:rPr lang="en-US" dirty="0" smtClean="0"/>
              <a:t> yang </a:t>
            </a:r>
            <a:r>
              <a:rPr lang="en-US" dirty="0" err="1" smtClean="0"/>
              <a:t>dilakukan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peneliti</a:t>
            </a:r>
            <a:r>
              <a:rPr lang="en-US" dirty="0" smtClean="0"/>
              <a:t>;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en-US" dirty="0" smtClean="0"/>
              <a:t>Data </a:t>
            </a:r>
            <a:r>
              <a:rPr lang="en-US" dirty="0" err="1" smtClean="0"/>
              <a:t>dikumpulkan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berbagai</a:t>
            </a:r>
            <a:r>
              <a:rPr lang="en-US" dirty="0" smtClean="0"/>
              <a:t> </a:t>
            </a:r>
            <a:r>
              <a:rPr lang="en-US" dirty="0" err="1" smtClean="0"/>
              <a:t>sumber</a:t>
            </a:r>
            <a:r>
              <a:rPr lang="en-US" dirty="0" smtClean="0"/>
              <a:t>, </a:t>
            </a:r>
            <a:r>
              <a:rPr lang="en-US" dirty="0" err="1" smtClean="0"/>
              <a:t>namun</a:t>
            </a:r>
            <a:r>
              <a:rPr lang="en-US" dirty="0" smtClean="0"/>
              <a:t> </a:t>
            </a:r>
            <a:r>
              <a:rPr lang="en-US" dirty="0" err="1" smtClean="0"/>
              <a:t>obeservasi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wawancara</a:t>
            </a:r>
            <a:r>
              <a:rPr lang="en-US" dirty="0" smtClean="0"/>
              <a:t> yang </a:t>
            </a:r>
            <a:r>
              <a:rPr lang="en-US" dirty="0" err="1" smtClean="0"/>
              <a:t>menjadi</a:t>
            </a:r>
            <a:r>
              <a:rPr lang="en-US" dirty="0" smtClean="0"/>
              <a:t> </a:t>
            </a:r>
            <a:r>
              <a:rPr lang="en-US" dirty="0" err="1" smtClean="0"/>
              <a:t>alat</a:t>
            </a:r>
            <a:r>
              <a:rPr lang="en-US" dirty="0" smtClean="0"/>
              <a:t> </a:t>
            </a:r>
            <a:r>
              <a:rPr lang="en-US" dirty="0" err="1" smtClean="0"/>
              <a:t>utamanya</a:t>
            </a:r>
            <a:r>
              <a:rPr lang="en-US" dirty="0" smtClean="0"/>
              <a:t>.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en-US" dirty="0" err="1" smtClean="0"/>
              <a:t>Pendekatan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pengumpulan</a:t>
            </a:r>
            <a:r>
              <a:rPr lang="en-US" dirty="0" smtClean="0"/>
              <a:t> data </a:t>
            </a:r>
            <a:r>
              <a:rPr lang="en-US" dirty="0" err="1" smtClean="0"/>
              <a:t>biasanya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terstruktur</a:t>
            </a:r>
            <a:r>
              <a:rPr lang="en-US" dirty="0" smtClean="0"/>
              <a:t> di </a:t>
            </a:r>
            <a:r>
              <a:rPr lang="en-US" dirty="0" err="1" smtClean="0"/>
              <a:t>awal</a:t>
            </a:r>
            <a:r>
              <a:rPr lang="en-US" dirty="0" smtClean="0"/>
              <a:t> </a:t>
            </a:r>
            <a:r>
              <a:rPr lang="en-US" dirty="0" err="1" smtClean="0"/>
              <a:t>penelitian</a:t>
            </a:r>
            <a:r>
              <a:rPr lang="en-US" dirty="0" smtClean="0"/>
              <a:t>. 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dimaksukan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memberi</a:t>
            </a:r>
            <a:r>
              <a:rPr lang="en-US" dirty="0" smtClean="0"/>
              <a:t> setting </a:t>
            </a:r>
            <a:r>
              <a:rPr lang="en-US" dirty="0" err="1" smtClean="0"/>
              <a:t>alami</a:t>
            </a:r>
            <a:r>
              <a:rPr lang="en-US" dirty="0" smtClean="0"/>
              <a:t> </a:t>
            </a:r>
            <a:r>
              <a:rPr lang="en-US" dirty="0" err="1" smtClean="0"/>
              <a:t>bagi</a:t>
            </a:r>
            <a:r>
              <a:rPr lang="en-US" dirty="0" smtClean="0"/>
              <a:t> </a:t>
            </a:r>
            <a:r>
              <a:rPr lang="en-US" dirty="0" err="1" smtClean="0"/>
              <a:t>peneliti</a:t>
            </a:r>
            <a:endParaRPr lang="en-US" dirty="0" smtClean="0"/>
          </a:p>
          <a:p>
            <a:pPr algn="just">
              <a:buFont typeface="Wingdings" pitchFamily="2" charset="2"/>
              <a:buChar char="Ø"/>
            </a:pPr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kajian</a:t>
            </a:r>
            <a:r>
              <a:rPr lang="en-US" dirty="0"/>
              <a:t> </a:t>
            </a:r>
            <a:r>
              <a:rPr lang="en-US" dirty="0" err="1"/>
              <a:t>difokuskan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kelompok</a:t>
            </a:r>
            <a:r>
              <a:rPr lang="en-US" dirty="0"/>
              <a:t> </a:t>
            </a:r>
            <a:r>
              <a:rPr lang="en-US" dirty="0" err="1"/>
              <a:t>kecil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bahkan</a:t>
            </a:r>
            <a:r>
              <a:rPr lang="en-US" dirty="0"/>
              <a:t>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bersifat</a:t>
            </a:r>
            <a:r>
              <a:rPr lang="en-US" dirty="0"/>
              <a:t> individual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i="1" dirty="0"/>
              <a:t>life history</a:t>
            </a:r>
            <a:r>
              <a:rPr lang="en-US" dirty="0"/>
              <a:t>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err="1"/>
              <a:t>Analisis</a:t>
            </a:r>
            <a:r>
              <a:rPr lang="en-US" dirty="0"/>
              <a:t> data </a:t>
            </a:r>
            <a:r>
              <a:rPr lang="en-US" dirty="0" err="1"/>
              <a:t>bersifat</a:t>
            </a:r>
            <a:r>
              <a:rPr lang="en-US" dirty="0"/>
              <a:t> </a:t>
            </a:r>
            <a:r>
              <a:rPr lang="en-US" dirty="0" err="1"/>
              <a:t>interpretatif</a:t>
            </a:r>
            <a:r>
              <a:rPr lang="en-US" dirty="0"/>
              <a:t> </a:t>
            </a:r>
            <a:r>
              <a:rPr lang="en-US" dirty="0" err="1"/>
              <a:t>makna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bentu</a:t>
            </a:r>
            <a:r>
              <a:rPr lang="en-US" dirty="0"/>
              <a:t> </a:t>
            </a:r>
            <a:r>
              <a:rPr lang="en-US" dirty="0" err="1"/>
              <a:t>deskripsi</a:t>
            </a:r>
            <a:r>
              <a:rPr lang="en-US" dirty="0"/>
              <a:t> verbal (</a:t>
            </a:r>
            <a:r>
              <a:rPr lang="en-US" dirty="0" err="1"/>
              <a:t>naratif</a:t>
            </a:r>
            <a:r>
              <a:rPr lang="en-US" dirty="0"/>
              <a:t>)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penjelasan</a:t>
            </a:r>
            <a:r>
              <a:rPr lang="en-US" dirty="0"/>
              <a:t> yang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saja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data-data </a:t>
            </a:r>
            <a:r>
              <a:rPr lang="en-US" dirty="0" err="1"/>
              <a:t>kuantitatif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 smtClean="0"/>
              <a:t>pelengkap</a:t>
            </a:r>
            <a:r>
              <a:rPr lang="en-US" dirty="0" smtClean="0"/>
              <a:t>. </a:t>
            </a:r>
            <a:endParaRPr lang="en-US" dirty="0"/>
          </a:p>
          <a:p>
            <a:pPr algn="just" eaLnBrk="1" hangingPunct="1">
              <a:buFont typeface="Wingdings" pitchFamily="2" charset="2"/>
              <a:buChar char="Ø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602846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800" dirty="0" err="1" smtClean="0"/>
              <a:t>Ciri</a:t>
            </a:r>
            <a:r>
              <a:rPr lang="en-US" sz="2800" dirty="0" smtClean="0"/>
              <a:t> </a:t>
            </a:r>
            <a:r>
              <a:rPr lang="en-US" sz="2800" dirty="0" err="1" smtClean="0"/>
              <a:t>khas</a:t>
            </a:r>
            <a:r>
              <a:rPr lang="en-US" sz="2800" dirty="0" smtClean="0"/>
              <a:t> </a:t>
            </a:r>
            <a:r>
              <a:rPr lang="en-US" sz="2800" dirty="0" err="1" smtClean="0"/>
              <a:t>dalam</a:t>
            </a:r>
            <a:r>
              <a:rPr lang="en-US" sz="2800" dirty="0" smtClean="0"/>
              <a:t> </a:t>
            </a:r>
            <a:r>
              <a:rPr lang="en-US" sz="2800" dirty="0" err="1" smtClean="0"/>
              <a:t>penelitian</a:t>
            </a:r>
            <a:r>
              <a:rPr lang="en-US" sz="2800" dirty="0" smtClean="0"/>
              <a:t> </a:t>
            </a:r>
            <a:r>
              <a:rPr lang="en-US" sz="2800" dirty="0" err="1" smtClean="0"/>
              <a:t>kualitatif</a:t>
            </a:r>
            <a:r>
              <a:rPr lang="en-US" sz="2800" dirty="0" smtClean="0"/>
              <a:t> </a:t>
            </a:r>
            <a:r>
              <a:rPr lang="en-US" sz="2800" dirty="0" err="1" smtClean="0"/>
              <a:t>etnografi</a:t>
            </a:r>
            <a:endParaRPr lang="en-US" sz="2800" dirty="0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09600" indent="-609600" eaLnBrk="1" hangingPunct="1">
              <a:buFontTx/>
              <a:buAutoNum type="arabicPeriod"/>
            </a:pPr>
            <a:r>
              <a:rPr lang="en-US" sz="2000" dirty="0" err="1" smtClean="0"/>
              <a:t>Eksplorasi</a:t>
            </a:r>
            <a:r>
              <a:rPr lang="en-US" sz="2000" dirty="0" smtClean="0"/>
              <a:t> </a:t>
            </a:r>
            <a:r>
              <a:rPr lang="en-US" sz="2000" dirty="0" err="1" smtClean="0"/>
              <a:t>terhadap</a:t>
            </a:r>
            <a:r>
              <a:rPr lang="en-US" sz="2000" dirty="0" smtClean="0"/>
              <a:t> </a:t>
            </a:r>
            <a:r>
              <a:rPr lang="en-US" sz="2000" dirty="0" err="1" smtClean="0"/>
              <a:t>sebuah</a:t>
            </a:r>
            <a:r>
              <a:rPr lang="en-US" sz="2000" dirty="0" smtClean="0"/>
              <a:t> </a:t>
            </a:r>
            <a:r>
              <a:rPr lang="en-US" sz="2000" dirty="0" err="1" smtClean="0"/>
              <a:t>fenomena</a:t>
            </a:r>
            <a:r>
              <a:rPr lang="en-US" sz="2000" dirty="0" smtClean="0"/>
              <a:t> </a:t>
            </a:r>
            <a:r>
              <a:rPr lang="en-US" sz="2000" dirty="0" err="1" smtClean="0"/>
              <a:t>sosial</a:t>
            </a:r>
            <a:r>
              <a:rPr lang="en-US" sz="2000" dirty="0" smtClean="0"/>
              <a:t> 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000" dirty="0" err="1" smtClean="0"/>
              <a:t>Lebih</a:t>
            </a:r>
            <a:r>
              <a:rPr lang="en-US" sz="2000" dirty="0" smtClean="0"/>
              <a:t> </a:t>
            </a:r>
            <a:r>
              <a:rPr lang="en-US" sz="2000" dirty="0" err="1" smtClean="0"/>
              <a:t>suka</a:t>
            </a:r>
            <a:r>
              <a:rPr lang="en-US" sz="2000" dirty="0" smtClean="0"/>
              <a:t> </a:t>
            </a:r>
            <a:r>
              <a:rPr lang="en-US" sz="2000" dirty="0" err="1" smtClean="0"/>
              <a:t>bekerja</a:t>
            </a:r>
            <a:r>
              <a:rPr lang="en-US" sz="2000" dirty="0" smtClean="0"/>
              <a:t> </a:t>
            </a:r>
            <a:r>
              <a:rPr lang="en-US" sz="2000" dirty="0" err="1" smtClean="0"/>
              <a:t>dengan</a:t>
            </a:r>
            <a:r>
              <a:rPr lang="en-US" sz="2000" dirty="0" smtClean="0"/>
              <a:t> data yang </a:t>
            </a:r>
            <a:r>
              <a:rPr lang="en-US" sz="2000" dirty="0" err="1" smtClean="0"/>
              <a:t>tak</a:t>
            </a:r>
            <a:r>
              <a:rPr lang="en-US" sz="2000" dirty="0" smtClean="0"/>
              <a:t> </a:t>
            </a:r>
            <a:r>
              <a:rPr lang="en-US" sz="2000" dirty="0" err="1" smtClean="0"/>
              <a:t>berstruktur</a:t>
            </a:r>
            <a:r>
              <a:rPr lang="en-US" sz="2000" dirty="0" smtClean="0"/>
              <a:t>, data yang </a:t>
            </a:r>
            <a:r>
              <a:rPr lang="en-US" sz="2000" dirty="0" err="1" smtClean="0"/>
              <a:t>tidak</a:t>
            </a:r>
            <a:r>
              <a:rPr lang="en-US" sz="2000" dirty="0" smtClean="0"/>
              <a:t> </a:t>
            </a:r>
            <a:r>
              <a:rPr lang="en-US" sz="2000" dirty="0" err="1" smtClean="0"/>
              <a:t>ada</a:t>
            </a:r>
            <a:r>
              <a:rPr lang="en-US" sz="2000" dirty="0" smtClean="0"/>
              <a:t> </a:t>
            </a:r>
            <a:r>
              <a:rPr lang="en-US" sz="2000" dirty="0" err="1" smtClean="0"/>
              <a:t>kode</a:t>
            </a:r>
            <a:r>
              <a:rPr lang="en-US" sz="2000" dirty="0" smtClean="0"/>
              <a:t>, </a:t>
            </a:r>
            <a:r>
              <a:rPr lang="en-US" sz="2000" dirty="0" err="1" smtClean="0"/>
              <a:t>dan</a:t>
            </a:r>
            <a:r>
              <a:rPr lang="en-US" sz="2000" dirty="0" smtClean="0"/>
              <a:t> </a:t>
            </a:r>
            <a:r>
              <a:rPr lang="en-US" sz="2000" dirty="0" err="1" smtClean="0"/>
              <a:t>masih</a:t>
            </a:r>
            <a:r>
              <a:rPr lang="en-US" sz="2000" dirty="0" smtClean="0"/>
              <a:t> </a:t>
            </a:r>
            <a:r>
              <a:rPr lang="en-US" sz="2000" dirty="0" err="1" smtClean="0"/>
              <a:t>ada</a:t>
            </a:r>
            <a:r>
              <a:rPr lang="en-US" sz="2000" dirty="0" smtClean="0"/>
              <a:t> </a:t>
            </a:r>
            <a:r>
              <a:rPr lang="en-US" sz="2000" dirty="0" err="1" smtClean="0"/>
              <a:t>peluang</a:t>
            </a:r>
            <a:r>
              <a:rPr lang="en-US" sz="2000" dirty="0" smtClean="0"/>
              <a:t> </a:t>
            </a:r>
            <a:r>
              <a:rPr lang="en-US" sz="2000" dirty="0" err="1" smtClean="0"/>
              <a:t>untuk</a:t>
            </a:r>
            <a:r>
              <a:rPr lang="en-US" sz="2000" dirty="0" smtClean="0"/>
              <a:t> </a:t>
            </a:r>
            <a:r>
              <a:rPr lang="en-US" sz="2000" dirty="0" err="1" smtClean="0"/>
              <a:t>analisis</a:t>
            </a:r>
            <a:r>
              <a:rPr lang="en-US" sz="2000" dirty="0" smtClean="0"/>
              <a:t> </a:t>
            </a:r>
            <a:r>
              <a:rPr lang="en-US" sz="2000" dirty="0" err="1" smtClean="0"/>
              <a:t>tertentu</a:t>
            </a:r>
            <a:endParaRPr lang="en-US" sz="2000" dirty="0" smtClean="0"/>
          </a:p>
          <a:p>
            <a:pPr marL="609600" indent="-609600" eaLnBrk="1" hangingPunct="1">
              <a:buFontTx/>
              <a:buAutoNum type="arabicPeriod"/>
            </a:pPr>
            <a:r>
              <a:rPr lang="en-US" sz="2000" dirty="0" err="1" smtClean="0"/>
              <a:t>Fokus</a:t>
            </a:r>
            <a:r>
              <a:rPr lang="en-US" sz="2000" dirty="0" smtClean="0"/>
              <a:t> </a:t>
            </a:r>
            <a:r>
              <a:rPr lang="en-US" sz="2000" dirty="0" err="1" smtClean="0"/>
              <a:t>pada</a:t>
            </a:r>
            <a:r>
              <a:rPr lang="en-US" sz="2000" dirty="0" smtClean="0"/>
              <a:t> </a:t>
            </a:r>
            <a:r>
              <a:rPr lang="en-US" sz="2000" dirty="0" err="1" smtClean="0"/>
              <a:t>satu</a:t>
            </a:r>
            <a:r>
              <a:rPr lang="en-US" sz="2000" dirty="0" smtClean="0"/>
              <a:t> </a:t>
            </a:r>
            <a:r>
              <a:rPr lang="en-US" sz="2000" dirty="0" err="1" smtClean="0"/>
              <a:t>kasus</a:t>
            </a:r>
            <a:endParaRPr lang="en-US" sz="2000" dirty="0" smtClean="0"/>
          </a:p>
          <a:p>
            <a:pPr marL="609600" indent="-609600" eaLnBrk="1" hangingPunct="1">
              <a:buFontTx/>
              <a:buAutoNum type="arabicPeriod"/>
            </a:pPr>
            <a:r>
              <a:rPr lang="en-US" sz="2000" dirty="0" err="1" smtClean="0"/>
              <a:t>Analisis</a:t>
            </a:r>
            <a:r>
              <a:rPr lang="en-US" sz="2000" dirty="0" smtClean="0"/>
              <a:t> data </a:t>
            </a:r>
            <a:r>
              <a:rPr lang="en-US" sz="2000" dirty="0" err="1" smtClean="0"/>
              <a:t>dengan</a:t>
            </a:r>
            <a:r>
              <a:rPr lang="en-US" sz="2000" dirty="0" smtClean="0"/>
              <a:t> </a:t>
            </a:r>
            <a:r>
              <a:rPr lang="en-US" sz="2000" dirty="0" err="1" smtClean="0"/>
              <a:t>interprestasi</a:t>
            </a:r>
            <a:r>
              <a:rPr lang="en-US" sz="2000" dirty="0" smtClean="0"/>
              <a:t> </a:t>
            </a:r>
            <a:r>
              <a:rPr lang="en-US" sz="2000" dirty="0" err="1" smtClean="0"/>
              <a:t>makna</a:t>
            </a:r>
            <a:r>
              <a:rPr lang="en-US" sz="2000" dirty="0" smtClean="0"/>
              <a:t> </a:t>
            </a:r>
            <a:r>
              <a:rPr lang="en-US" sz="2000" dirty="0" err="1" smtClean="0"/>
              <a:t>dan</a:t>
            </a:r>
            <a:r>
              <a:rPr lang="en-US" sz="2000" dirty="0" smtClean="0"/>
              <a:t> </a:t>
            </a:r>
            <a:r>
              <a:rPr lang="en-US" sz="2000" dirty="0" err="1" smtClean="0"/>
              <a:t>fungsi</a:t>
            </a:r>
            <a:r>
              <a:rPr lang="en-US" sz="2000" dirty="0" smtClean="0"/>
              <a:t>, </a:t>
            </a:r>
            <a:r>
              <a:rPr lang="en-US" sz="2000" dirty="0" err="1" smtClean="0"/>
              <a:t>tanpa</a:t>
            </a:r>
            <a:r>
              <a:rPr lang="en-US" sz="2000" dirty="0" smtClean="0"/>
              <a:t> </a:t>
            </a:r>
            <a:r>
              <a:rPr lang="en-US" sz="2000" dirty="0" err="1" smtClean="0"/>
              <a:t>harus</a:t>
            </a:r>
            <a:r>
              <a:rPr lang="en-US" sz="2000" dirty="0" smtClean="0"/>
              <a:t> </a:t>
            </a:r>
            <a:r>
              <a:rPr lang="en-US" sz="2000" dirty="0" err="1" smtClean="0"/>
              <a:t>memanfaatkan</a:t>
            </a:r>
            <a:r>
              <a:rPr lang="en-US" sz="2000" dirty="0" smtClean="0"/>
              <a:t> data </a:t>
            </a:r>
            <a:r>
              <a:rPr lang="en-US" sz="2000" dirty="0" err="1" smtClean="0"/>
              <a:t>kuantifikasi</a:t>
            </a:r>
            <a:r>
              <a:rPr lang="en-US" sz="2000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31089704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 dirty="0" err="1" smtClean="0"/>
              <a:t>Metode</a:t>
            </a:r>
            <a:r>
              <a:rPr lang="en-US" sz="2000" dirty="0" smtClean="0"/>
              <a:t> </a:t>
            </a:r>
            <a:r>
              <a:rPr lang="en-US" sz="2000" dirty="0" err="1" smtClean="0"/>
              <a:t>kualitatif</a:t>
            </a:r>
            <a:r>
              <a:rPr lang="en-US" sz="2000" dirty="0" smtClean="0"/>
              <a:t> </a:t>
            </a:r>
            <a:r>
              <a:rPr lang="en-US" sz="2000" dirty="0" err="1" smtClean="0"/>
              <a:t>membutuhkan</a:t>
            </a:r>
            <a:r>
              <a:rPr lang="en-US" sz="2000" dirty="0" smtClean="0"/>
              <a:t> </a:t>
            </a:r>
            <a:r>
              <a:rPr lang="en-US" sz="2000" dirty="0" err="1" smtClean="0"/>
              <a:t>sebuah</a:t>
            </a:r>
            <a:r>
              <a:rPr lang="en-US" sz="2000" dirty="0" smtClean="0"/>
              <a:t> </a:t>
            </a:r>
            <a:r>
              <a:rPr lang="en-US" sz="2000" dirty="0" err="1" smtClean="0"/>
              <a:t>observasi</a:t>
            </a:r>
            <a:r>
              <a:rPr lang="en-US" sz="2000" dirty="0" smtClean="0"/>
              <a:t> </a:t>
            </a:r>
            <a:r>
              <a:rPr lang="en-US" sz="2000" dirty="0" err="1" smtClean="0"/>
              <a:t>partisipan</a:t>
            </a:r>
            <a:r>
              <a:rPr lang="en-US" sz="2000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Ada 4 </a:t>
            </a:r>
            <a:r>
              <a:rPr lang="en-US" sz="2000" dirty="0" err="1" smtClean="0"/>
              <a:t>tipologi</a:t>
            </a:r>
            <a:r>
              <a:rPr lang="en-US" sz="2000" dirty="0" smtClean="0"/>
              <a:t> model </a:t>
            </a:r>
            <a:r>
              <a:rPr lang="en-US" sz="2000" dirty="0" err="1" smtClean="0"/>
              <a:t>observasi</a:t>
            </a:r>
            <a:r>
              <a:rPr lang="en-US" sz="2000" dirty="0" smtClean="0"/>
              <a:t>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 smtClean="0"/>
              <a:t>    1. </a:t>
            </a:r>
            <a:r>
              <a:rPr lang="en-US" sz="2000" dirty="0" err="1" smtClean="0"/>
              <a:t>pengamat</a:t>
            </a:r>
            <a:r>
              <a:rPr lang="en-US" sz="2000" dirty="0" smtClean="0"/>
              <a:t> </a:t>
            </a:r>
            <a:r>
              <a:rPr lang="en-US" sz="2000" dirty="0" err="1" smtClean="0"/>
              <a:t>murni</a:t>
            </a:r>
            <a:r>
              <a:rPr lang="en-US" sz="2000" dirty="0" smtClean="0"/>
              <a:t> (complete observer)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 smtClean="0"/>
              <a:t>    2. </a:t>
            </a:r>
            <a:r>
              <a:rPr lang="en-US" sz="2000" dirty="0" err="1" smtClean="0"/>
              <a:t>pengamat</a:t>
            </a:r>
            <a:r>
              <a:rPr lang="en-US" sz="2000" dirty="0" smtClean="0"/>
              <a:t> </a:t>
            </a:r>
            <a:r>
              <a:rPr lang="en-US" sz="2000" dirty="0" err="1" smtClean="0"/>
              <a:t>sebagai</a:t>
            </a:r>
            <a:r>
              <a:rPr lang="en-US" sz="2000" dirty="0" smtClean="0"/>
              <a:t> </a:t>
            </a:r>
            <a:r>
              <a:rPr lang="en-US" sz="2000" dirty="0" err="1" smtClean="0"/>
              <a:t>partisipan</a:t>
            </a:r>
            <a:r>
              <a:rPr lang="en-US" sz="2000" dirty="0" smtClean="0"/>
              <a:t>  (</a:t>
            </a:r>
            <a:r>
              <a:rPr lang="en-US" sz="2000" dirty="0" smtClean="0"/>
              <a:t>Observer as participant</a:t>
            </a:r>
            <a:r>
              <a:rPr lang="en-US" sz="2000" dirty="0" smtClean="0"/>
              <a:t>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 smtClean="0"/>
              <a:t>    3. </a:t>
            </a:r>
            <a:r>
              <a:rPr lang="en-US" sz="2000" dirty="0" err="1" smtClean="0"/>
              <a:t>partisipan</a:t>
            </a:r>
            <a:r>
              <a:rPr lang="en-US" sz="2000" dirty="0" smtClean="0"/>
              <a:t> </a:t>
            </a:r>
            <a:r>
              <a:rPr lang="en-US" sz="2000" dirty="0" err="1" smtClean="0"/>
              <a:t>sebagai</a:t>
            </a:r>
            <a:r>
              <a:rPr lang="en-US" sz="2000" dirty="0" smtClean="0"/>
              <a:t> </a:t>
            </a:r>
            <a:r>
              <a:rPr lang="en-US" sz="2000" dirty="0" err="1" smtClean="0"/>
              <a:t>pengamat</a:t>
            </a:r>
            <a:r>
              <a:rPr lang="en-US" sz="2000" dirty="0" smtClean="0"/>
              <a:t> </a:t>
            </a:r>
            <a:r>
              <a:rPr lang="en-US" sz="2000" dirty="0" smtClean="0"/>
              <a:t>(participant as </a:t>
            </a:r>
            <a:r>
              <a:rPr lang="en-US" sz="2000" dirty="0" smtClean="0"/>
              <a:t>observer</a:t>
            </a:r>
            <a:r>
              <a:rPr lang="en-US" sz="2000" dirty="0" smtClean="0"/>
              <a:t>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 smtClean="0"/>
              <a:t>    4. </a:t>
            </a:r>
            <a:r>
              <a:rPr lang="en-US" sz="2000" dirty="0" err="1" smtClean="0"/>
              <a:t>partsipan</a:t>
            </a:r>
            <a:r>
              <a:rPr lang="en-US" sz="2000" dirty="0" smtClean="0"/>
              <a:t> </a:t>
            </a:r>
            <a:r>
              <a:rPr lang="en-US" sz="2000" dirty="0" err="1" smtClean="0"/>
              <a:t>murni</a:t>
            </a:r>
            <a:r>
              <a:rPr lang="en-US" sz="2000" dirty="0" smtClean="0"/>
              <a:t> (complete </a:t>
            </a:r>
            <a:r>
              <a:rPr lang="en-US" sz="2000" dirty="0" smtClean="0"/>
              <a:t>participant </a:t>
            </a:r>
            <a:r>
              <a:rPr lang="en-US" sz="2000" dirty="0" smtClean="0"/>
              <a:t>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7867122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Hal- </a:t>
            </a:r>
            <a:r>
              <a:rPr lang="en-US" sz="2800" dirty="0" err="1" smtClean="0"/>
              <a:t>hal</a:t>
            </a:r>
            <a:r>
              <a:rPr lang="en-US" sz="2800" dirty="0" smtClean="0"/>
              <a:t> yang </a:t>
            </a:r>
            <a:r>
              <a:rPr lang="en-US" sz="2800" dirty="0" err="1" smtClean="0"/>
              <a:t>perlu</a:t>
            </a:r>
            <a:r>
              <a:rPr lang="en-US" sz="2800" dirty="0" smtClean="0"/>
              <a:t> </a:t>
            </a:r>
            <a:r>
              <a:rPr lang="en-US" sz="2800" dirty="0" err="1" smtClean="0"/>
              <a:t>diperhatikan</a:t>
            </a:r>
            <a:r>
              <a:rPr lang="en-US" sz="2800" dirty="0" smtClean="0"/>
              <a:t> :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350838" indent="-350838" algn="just" eaLnBrk="1" hangingPunct="1">
              <a:lnSpc>
                <a:spcPct val="120000"/>
              </a:lnSpc>
              <a:buFontTx/>
              <a:buAutoNum type="arabicPeriod"/>
            </a:pPr>
            <a:r>
              <a:rPr lang="en-US" sz="2100" dirty="0" err="1"/>
              <a:t>A</a:t>
            </a:r>
            <a:r>
              <a:rPr lang="en-US" sz="2100" dirty="0" err="1" smtClean="0"/>
              <a:t>pakah</a:t>
            </a:r>
            <a:r>
              <a:rPr lang="en-US" sz="2100" dirty="0" smtClean="0"/>
              <a:t> </a:t>
            </a:r>
            <a:r>
              <a:rPr lang="en-US" sz="2100" dirty="0" err="1" smtClean="0"/>
              <a:t>identitas</a:t>
            </a:r>
            <a:r>
              <a:rPr lang="en-US" sz="2100" dirty="0" smtClean="0"/>
              <a:t> </a:t>
            </a:r>
            <a:r>
              <a:rPr lang="en-US" sz="2100" dirty="0" err="1" smtClean="0"/>
              <a:t>peneliti</a:t>
            </a:r>
            <a:r>
              <a:rPr lang="en-US" sz="2100" dirty="0" smtClean="0"/>
              <a:t> </a:t>
            </a:r>
            <a:r>
              <a:rPr lang="en-US" sz="2100" dirty="0" err="1" smtClean="0"/>
              <a:t>diketahui</a:t>
            </a:r>
            <a:r>
              <a:rPr lang="en-US" sz="2100" dirty="0" smtClean="0"/>
              <a:t> </a:t>
            </a:r>
            <a:r>
              <a:rPr lang="en-US" sz="2100" dirty="0" err="1" smtClean="0"/>
              <a:t>oleh</a:t>
            </a:r>
            <a:r>
              <a:rPr lang="en-US" sz="2100" dirty="0" smtClean="0"/>
              <a:t> </a:t>
            </a:r>
            <a:r>
              <a:rPr lang="en-US" sz="2100" dirty="0" err="1" smtClean="0"/>
              <a:t>partisipan</a:t>
            </a:r>
            <a:r>
              <a:rPr lang="en-US" sz="2100" dirty="0" smtClean="0"/>
              <a:t>, </a:t>
            </a:r>
            <a:r>
              <a:rPr lang="en-US" sz="2100" dirty="0" err="1" smtClean="0"/>
              <a:t>atau</a:t>
            </a:r>
            <a:r>
              <a:rPr lang="en-US" sz="2100" dirty="0" smtClean="0"/>
              <a:t> </a:t>
            </a:r>
            <a:r>
              <a:rPr lang="en-US" sz="2100" dirty="0" err="1" smtClean="0"/>
              <a:t>hanya</a:t>
            </a:r>
            <a:r>
              <a:rPr lang="en-US" sz="2100" dirty="0" smtClean="0"/>
              <a:t> </a:t>
            </a:r>
            <a:r>
              <a:rPr lang="en-US" sz="2100" dirty="0" err="1" smtClean="0"/>
              <a:t>sebagian</a:t>
            </a:r>
            <a:r>
              <a:rPr lang="en-US" sz="2100" dirty="0" smtClean="0"/>
              <a:t>, </a:t>
            </a:r>
            <a:r>
              <a:rPr lang="en-US" sz="2100" dirty="0" err="1" smtClean="0"/>
              <a:t>bahkan</a:t>
            </a:r>
            <a:r>
              <a:rPr lang="en-US" sz="2100" dirty="0" smtClean="0"/>
              <a:t> </a:t>
            </a:r>
            <a:r>
              <a:rPr lang="en-US" sz="2100" dirty="0" err="1" smtClean="0"/>
              <a:t>tidak</a:t>
            </a:r>
            <a:r>
              <a:rPr lang="en-US" sz="2100" dirty="0" smtClean="0"/>
              <a:t> </a:t>
            </a:r>
            <a:r>
              <a:rPr lang="en-US" sz="2100" dirty="0" err="1" smtClean="0"/>
              <a:t>satupun</a:t>
            </a:r>
            <a:r>
              <a:rPr lang="en-US" sz="2100" dirty="0" smtClean="0"/>
              <a:t> yang </a:t>
            </a:r>
            <a:r>
              <a:rPr lang="en-US" sz="2100" dirty="0" err="1" smtClean="0"/>
              <a:t>tahu</a:t>
            </a:r>
            <a:endParaRPr lang="en-US" sz="2100" dirty="0" smtClean="0"/>
          </a:p>
          <a:p>
            <a:pPr marL="350838" indent="-350838" algn="just" eaLnBrk="1" hangingPunct="1">
              <a:lnSpc>
                <a:spcPct val="120000"/>
              </a:lnSpc>
              <a:buFontTx/>
              <a:buAutoNum type="arabicPeriod"/>
            </a:pPr>
            <a:r>
              <a:rPr lang="en-US" sz="2100" dirty="0" err="1" smtClean="0"/>
              <a:t>Sejauh</a:t>
            </a:r>
            <a:r>
              <a:rPr lang="en-US" sz="2100" dirty="0" smtClean="0"/>
              <a:t> </a:t>
            </a:r>
            <a:r>
              <a:rPr lang="en-US" sz="2100" dirty="0" err="1" smtClean="0"/>
              <a:t>mana</a:t>
            </a:r>
            <a:r>
              <a:rPr lang="en-US" sz="2100" dirty="0" smtClean="0"/>
              <a:t> </a:t>
            </a:r>
            <a:r>
              <a:rPr lang="en-US" sz="2100" dirty="0" err="1" smtClean="0"/>
              <a:t>partisipan</a:t>
            </a:r>
            <a:r>
              <a:rPr lang="en-US" sz="2100" dirty="0" smtClean="0"/>
              <a:t> </a:t>
            </a:r>
            <a:r>
              <a:rPr lang="en-US" sz="2100" dirty="0" err="1" smtClean="0"/>
              <a:t>mengetahu</a:t>
            </a:r>
            <a:r>
              <a:rPr lang="en-US" sz="2100" dirty="0" smtClean="0"/>
              <a:t> </a:t>
            </a:r>
            <a:r>
              <a:rPr lang="en-US" sz="2100" dirty="0" err="1" smtClean="0"/>
              <a:t>penelitian</a:t>
            </a:r>
            <a:r>
              <a:rPr lang="en-US" sz="2100" dirty="0" smtClean="0"/>
              <a:t> yang </a:t>
            </a:r>
            <a:r>
              <a:rPr lang="en-US" sz="2100" dirty="0" err="1" smtClean="0"/>
              <a:t>dijalankan</a:t>
            </a:r>
            <a:r>
              <a:rPr lang="en-US" sz="2100" dirty="0" smtClean="0"/>
              <a:t> </a:t>
            </a:r>
          </a:p>
          <a:p>
            <a:pPr marL="350838" indent="-350838" algn="just" eaLnBrk="1" hangingPunct="1">
              <a:lnSpc>
                <a:spcPct val="120000"/>
              </a:lnSpc>
              <a:buFontTx/>
              <a:buAutoNum type="arabicPeriod"/>
            </a:pPr>
            <a:r>
              <a:rPr lang="en-US" sz="2100" dirty="0" err="1" smtClean="0"/>
              <a:t>Aktivitas</a:t>
            </a:r>
            <a:r>
              <a:rPr lang="en-US" sz="2100" dirty="0" smtClean="0"/>
              <a:t> </a:t>
            </a:r>
            <a:r>
              <a:rPr lang="en-US" sz="2100" dirty="0" err="1" smtClean="0"/>
              <a:t>apa</a:t>
            </a:r>
            <a:r>
              <a:rPr lang="en-US" sz="2100" dirty="0" smtClean="0"/>
              <a:t> </a:t>
            </a:r>
            <a:r>
              <a:rPr lang="en-US" sz="2100" dirty="0" err="1" smtClean="0"/>
              <a:t>saja</a:t>
            </a:r>
            <a:r>
              <a:rPr lang="en-US" sz="2100" dirty="0" smtClean="0"/>
              <a:t> yang </a:t>
            </a:r>
            <a:r>
              <a:rPr lang="en-US" sz="2100" dirty="0" err="1" smtClean="0"/>
              <a:t>dikaji</a:t>
            </a:r>
            <a:r>
              <a:rPr lang="en-US" sz="2100" dirty="0" smtClean="0"/>
              <a:t> </a:t>
            </a:r>
            <a:r>
              <a:rPr lang="en-US" sz="2100" dirty="0" err="1" smtClean="0"/>
              <a:t>peneliti</a:t>
            </a:r>
            <a:r>
              <a:rPr lang="en-US" sz="2100" dirty="0" smtClean="0"/>
              <a:t> </a:t>
            </a:r>
            <a:r>
              <a:rPr lang="en-US" sz="2100" dirty="0" smtClean="0"/>
              <a:t>di </a:t>
            </a:r>
            <a:r>
              <a:rPr lang="en-US" sz="2100" dirty="0" err="1" smtClean="0"/>
              <a:t>lapangan</a:t>
            </a:r>
            <a:r>
              <a:rPr lang="en-US" sz="2100" dirty="0" smtClean="0"/>
              <a:t>, </a:t>
            </a:r>
            <a:r>
              <a:rPr lang="en-US" sz="2100" dirty="0" err="1" smtClean="0"/>
              <a:t>dan</a:t>
            </a:r>
            <a:r>
              <a:rPr lang="en-US" sz="2100" dirty="0" smtClean="0"/>
              <a:t> </a:t>
            </a:r>
            <a:r>
              <a:rPr lang="en-US" sz="2100" dirty="0" err="1" smtClean="0"/>
              <a:t>bagaimana</a:t>
            </a:r>
            <a:r>
              <a:rPr lang="en-US" sz="2100" dirty="0" smtClean="0"/>
              <a:t> </a:t>
            </a:r>
            <a:r>
              <a:rPr lang="en-US" sz="2100" dirty="0" err="1" smtClean="0"/>
              <a:t>posisi</a:t>
            </a:r>
            <a:r>
              <a:rPr lang="en-US" sz="2100" dirty="0" smtClean="0"/>
              <a:t> </a:t>
            </a:r>
            <a:r>
              <a:rPr lang="en-US" sz="2100" dirty="0" err="1" smtClean="0"/>
              <a:t>peneliti</a:t>
            </a:r>
            <a:endParaRPr lang="en-US" sz="2100" dirty="0" smtClean="0"/>
          </a:p>
          <a:p>
            <a:pPr marL="350838" indent="-350838" algn="just" eaLnBrk="1" hangingPunct="1">
              <a:lnSpc>
                <a:spcPct val="120000"/>
              </a:lnSpc>
              <a:buFontTx/>
              <a:buAutoNum type="arabicPeriod"/>
            </a:pPr>
            <a:r>
              <a:rPr lang="en-US" sz="2100" dirty="0" err="1" smtClean="0"/>
              <a:t>Apa</a:t>
            </a:r>
            <a:r>
              <a:rPr lang="en-US" sz="2100" dirty="0" smtClean="0"/>
              <a:t> </a:t>
            </a:r>
            <a:r>
              <a:rPr lang="en-US" sz="2100" dirty="0" err="1" smtClean="0"/>
              <a:t>sebenarnya</a:t>
            </a:r>
            <a:r>
              <a:rPr lang="en-US" sz="2100" dirty="0" smtClean="0"/>
              <a:t> </a:t>
            </a:r>
            <a:r>
              <a:rPr lang="en-US" sz="2100" dirty="0" err="1" smtClean="0"/>
              <a:t>oreantasi</a:t>
            </a:r>
            <a:r>
              <a:rPr lang="en-US" sz="2100" dirty="0" smtClean="0"/>
              <a:t> </a:t>
            </a:r>
            <a:r>
              <a:rPr lang="en-US" sz="2100" dirty="0" err="1" smtClean="0"/>
              <a:t>peneliti</a:t>
            </a:r>
            <a:r>
              <a:rPr lang="en-US" sz="2100" dirty="0" smtClean="0"/>
              <a:t>, </a:t>
            </a:r>
            <a:r>
              <a:rPr lang="en-US" sz="2100" dirty="0" err="1" smtClean="0"/>
              <a:t>apakah</a:t>
            </a:r>
            <a:r>
              <a:rPr lang="en-US" sz="2100" dirty="0" smtClean="0"/>
              <a:t> </a:t>
            </a:r>
            <a:r>
              <a:rPr lang="en-US" sz="2100" dirty="0" err="1" smtClean="0"/>
              <a:t>peneliti</a:t>
            </a:r>
            <a:r>
              <a:rPr lang="en-US" sz="2100" dirty="0" smtClean="0"/>
              <a:t> </a:t>
            </a:r>
            <a:r>
              <a:rPr lang="en-US" sz="2100" dirty="0" err="1" smtClean="0"/>
              <a:t>sepenuhnya</a:t>
            </a:r>
            <a:r>
              <a:rPr lang="en-US" sz="2100" dirty="0" smtClean="0"/>
              <a:t> </a:t>
            </a:r>
            <a:r>
              <a:rPr lang="en-US" sz="2100" dirty="0" err="1" smtClean="0"/>
              <a:t>menyadarAi</a:t>
            </a:r>
            <a:r>
              <a:rPr lang="en-US" sz="2100" dirty="0" smtClean="0"/>
              <a:t> </a:t>
            </a:r>
            <a:r>
              <a:rPr lang="en-US" sz="2100" dirty="0" err="1" smtClean="0"/>
              <a:t>ketika</a:t>
            </a:r>
            <a:r>
              <a:rPr lang="en-US" sz="2100" dirty="0" smtClean="0"/>
              <a:t> </a:t>
            </a:r>
            <a:r>
              <a:rPr lang="en-US" sz="2100" dirty="0" err="1" smtClean="0"/>
              <a:t>mengadopsi</a:t>
            </a:r>
            <a:r>
              <a:rPr lang="en-US" sz="2100" dirty="0" smtClean="0"/>
              <a:t> </a:t>
            </a:r>
            <a:r>
              <a:rPr lang="en-US" sz="2100" dirty="0" err="1" smtClean="0"/>
              <a:t>orientasi</a:t>
            </a:r>
            <a:r>
              <a:rPr lang="en-US" sz="2100" dirty="0" smtClean="0"/>
              <a:t> </a:t>
            </a:r>
            <a:r>
              <a:rPr lang="en-US" sz="2100" dirty="0" smtClean="0"/>
              <a:t>orang (insider) </a:t>
            </a:r>
            <a:r>
              <a:rPr lang="en-US" sz="2100" dirty="0" err="1" smtClean="0"/>
              <a:t>dan</a:t>
            </a:r>
            <a:r>
              <a:rPr lang="en-US" sz="2100" dirty="0" smtClean="0"/>
              <a:t> outsider)…. Ada </a:t>
            </a:r>
            <a:r>
              <a:rPr lang="en-US" sz="2100" dirty="0" err="1" smtClean="0"/>
              <a:t>peneliti</a:t>
            </a:r>
            <a:r>
              <a:rPr lang="en-US" sz="2100" dirty="0" smtClean="0"/>
              <a:t> </a:t>
            </a:r>
            <a:r>
              <a:rPr lang="en-US" sz="2100" dirty="0" err="1" smtClean="0"/>
              <a:t>sengaja</a:t>
            </a:r>
            <a:r>
              <a:rPr lang="en-US" sz="2100" dirty="0" smtClean="0"/>
              <a:t> </a:t>
            </a:r>
            <a:r>
              <a:rPr lang="en-US" sz="2100" dirty="0" err="1" smtClean="0"/>
              <a:t>menjadi</a:t>
            </a:r>
            <a:r>
              <a:rPr lang="en-US" sz="2100" dirty="0" smtClean="0"/>
              <a:t> </a:t>
            </a:r>
            <a:r>
              <a:rPr lang="en-US" sz="2100" dirty="0" err="1" smtClean="0"/>
              <a:t>pribumi</a:t>
            </a:r>
            <a:r>
              <a:rPr lang="en-US" sz="2100" dirty="0" smtClean="0"/>
              <a:t> </a:t>
            </a:r>
            <a:r>
              <a:rPr lang="en-US" sz="2100" dirty="0" err="1" smtClean="0"/>
              <a:t>dengan</a:t>
            </a:r>
            <a:r>
              <a:rPr lang="en-US" sz="2100" dirty="0" smtClean="0"/>
              <a:t> </a:t>
            </a:r>
            <a:r>
              <a:rPr lang="en-US" sz="2100" dirty="0" err="1" smtClean="0"/>
              <a:t>tujuan</a:t>
            </a:r>
            <a:r>
              <a:rPr lang="en-US" sz="2100" dirty="0" smtClean="0"/>
              <a:t> </a:t>
            </a:r>
            <a:r>
              <a:rPr lang="en-US" sz="2100" dirty="0" err="1" smtClean="0"/>
              <a:t>penelitian</a:t>
            </a:r>
            <a:r>
              <a:rPr lang="en-US" sz="2100" dirty="0" smtClean="0"/>
              <a:t> </a:t>
            </a:r>
            <a:endParaRPr lang="en-US" sz="2100" dirty="0" smtClean="0"/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endParaRPr lang="en-US" sz="210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100" dirty="0" smtClean="0"/>
          </a:p>
          <a:p>
            <a:pPr marL="0" indent="0" algn="ctr" eaLnBrk="1" hangingPunct="1">
              <a:lnSpc>
                <a:spcPct val="120000"/>
              </a:lnSpc>
              <a:buFontTx/>
              <a:buNone/>
            </a:pPr>
            <a:r>
              <a:rPr lang="en-US" sz="2100" dirty="0" smtClean="0"/>
              <a:t>  </a:t>
            </a:r>
            <a:r>
              <a:rPr lang="en-US" sz="2100" dirty="0" smtClean="0"/>
              <a:t>“SEMUA </a:t>
            </a:r>
            <a:r>
              <a:rPr lang="en-US" sz="2100" dirty="0" smtClean="0"/>
              <a:t>PENELITIAN SOSIAL ADALAH OBSERVASI PARTISIPAN KARENA KITA TIDAK DAPAT MENELITI REALITAS SOSIAL TANPA MENJADI REALITAS ITU </a:t>
            </a:r>
            <a:r>
              <a:rPr lang="en-US" sz="2100" dirty="0" smtClean="0"/>
              <a:t>SENDIRI”</a:t>
            </a:r>
            <a:endParaRPr lang="en-US" sz="2100" dirty="0" smtClean="0"/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2100" dirty="0" smtClean="0"/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endParaRPr lang="en-US" sz="2100" dirty="0" smtClean="0"/>
          </a:p>
          <a:p>
            <a:pPr marL="609600" indent="-609600" eaLnBrk="1" hangingPunct="1">
              <a:lnSpc>
                <a:spcPct val="80000"/>
              </a:lnSpc>
            </a:pPr>
            <a:endParaRPr lang="en-US" sz="2100" dirty="0" smtClean="0"/>
          </a:p>
        </p:txBody>
      </p:sp>
    </p:spTree>
    <p:extLst>
      <p:ext uri="{BB962C8B-B14F-4D97-AF65-F5344CB8AC3E}">
        <p14:creationId xmlns:p14="http://schemas.microsoft.com/office/powerpoint/2010/main" val="91232277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Grounded theory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125818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 err="1"/>
              <a:t>Merujuk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Barney Glaser &amp; Anselm Strauss (1960</a:t>
            </a:r>
            <a:r>
              <a:rPr lang="en-US" dirty="0" smtClean="0"/>
              <a:t>):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“…</a:t>
            </a:r>
            <a:r>
              <a:rPr lang="en-US" dirty="0"/>
              <a:t>the discovery of the theory from data which we call grounded theory</a:t>
            </a:r>
            <a:r>
              <a:rPr lang="en-US" dirty="0" smtClean="0"/>
              <a:t>…”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Bahwa</a:t>
            </a:r>
            <a:r>
              <a:rPr lang="en-US" dirty="0" smtClean="0"/>
              <a:t> </a:t>
            </a:r>
            <a:r>
              <a:rPr lang="en-US" dirty="0" err="1" smtClean="0"/>
              <a:t>teori</a:t>
            </a:r>
            <a:r>
              <a:rPr lang="en-US" dirty="0" smtClean="0"/>
              <a:t>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muncul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data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kata lain </a:t>
            </a:r>
            <a:r>
              <a:rPr lang="en-US" dirty="0" err="1"/>
              <a:t>teori</a:t>
            </a:r>
            <a:r>
              <a:rPr lang="en-US" dirty="0"/>
              <a:t>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berasal</a:t>
            </a:r>
            <a:r>
              <a:rPr lang="en-US" dirty="0"/>
              <a:t>  (grounded) </a:t>
            </a:r>
            <a:r>
              <a:rPr lang="en-US" dirty="0" err="1"/>
              <a:t>dalam</a:t>
            </a:r>
            <a:r>
              <a:rPr lang="en-US" dirty="0"/>
              <a:t> data</a:t>
            </a:r>
          </a:p>
          <a:p>
            <a:pPr marL="0" indent="0">
              <a:buNone/>
            </a:pPr>
            <a:r>
              <a:rPr lang="en-US" dirty="0" smtClean="0"/>
              <a:t>(Chamberlain</a:t>
            </a:r>
            <a:r>
              <a:rPr lang="en-US" dirty="0"/>
              <a:t>, 1995)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err="1"/>
              <a:t>Ungkapan</a:t>
            </a:r>
            <a:r>
              <a:rPr lang="en-US" dirty="0"/>
              <a:t> Grounded Theory  </a:t>
            </a:r>
            <a:r>
              <a:rPr lang="en-US" dirty="0" err="1"/>
              <a:t>merujuk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teori</a:t>
            </a:r>
            <a:r>
              <a:rPr lang="en-US" dirty="0"/>
              <a:t> yang </a:t>
            </a:r>
            <a:r>
              <a:rPr lang="en-US" dirty="0" err="1"/>
              <a:t>dibangun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induktif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kumpulan</a:t>
            </a:r>
            <a:r>
              <a:rPr lang="en-US" dirty="0"/>
              <a:t> data.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baik</a:t>
            </a:r>
            <a:r>
              <a:rPr lang="en-US" dirty="0"/>
              <a:t>,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teori</a:t>
            </a:r>
            <a:r>
              <a:rPr lang="en-US" dirty="0"/>
              <a:t> yang </a:t>
            </a:r>
            <a:r>
              <a:rPr lang="en-US" dirty="0" err="1"/>
              <a:t>dihasilkan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sangat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kumpulan</a:t>
            </a:r>
            <a:r>
              <a:rPr lang="en-US" dirty="0"/>
              <a:t> data </a:t>
            </a:r>
            <a:r>
              <a:rPr lang="en-US" dirty="0" err="1"/>
              <a:t>tadi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08630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Dimensi</a:t>
            </a:r>
            <a:r>
              <a:rPr lang="en-US" dirty="0"/>
              <a:t> Research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/>
              <a:t>Grounded Theory (GT)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136" y="1200151"/>
            <a:ext cx="7548664" cy="3813809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Kerangka</a:t>
            </a:r>
            <a:r>
              <a:rPr lang="en-US" dirty="0" smtClean="0"/>
              <a:t> </a:t>
            </a:r>
            <a:r>
              <a:rPr lang="en-US" dirty="0" err="1"/>
              <a:t>kerja</a:t>
            </a:r>
            <a:r>
              <a:rPr lang="en-US" dirty="0"/>
              <a:t> </a:t>
            </a:r>
            <a:r>
              <a:rPr lang="en-US" dirty="0" err="1"/>
              <a:t>konseptualnya</a:t>
            </a:r>
            <a:r>
              <a:rPr lang="en-US" dirty="0"/>
              <a:t> </a:t>
            </a:r>
            <a:r>
              <a:rPr lang="en-US" dirty="0" err="1"/>
              <a:t>dihasilkan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data </a:t>
            </a:r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kajian</a:t>
            </a:r>
            <a:r>
              <a:rPr lang="en-US" dirty="0"/>
              <a:t> </a:t>
            </a:r>
            <a:r>
              <a:rPr lang="en-US" dirty="0" err="1"/>
              <a:t>terdahulu</a:t>
            </a:r>
            <a:r>
              <a:rPr lang="en-US" dirty="0"/>
              <a:t>, </a:t>
            </a:r>
            <a:r>
              <a:rPr lang="en-US" dirty="0" err="1"/>
              <a:t>walaupun</a:t>
            </a:r>
            <a:r>
              <a:rPr lang="en-US" dirty="0"/>
              <a:t> </a:t>
            </a:r>
            <a:r>
              <a:rPr lang="en-US" dirty="0" err="1"/>
              <a:t>demikian</a:t>
            </a:r>
            <a:r>
              <a:rPr lang="en-US" dirty="0"/>
              <a:t> </a:t>
            </a:r>
            <a:r>
              <a:rPr lang="en-US" dirty="0" err="1"/>
              <a:t>kajian</a:t>
            </a:r>
            <a:r>
              <a:rPr lang="en-US" dirty="0"/>
              <a:t> </a:t>
            </a:r>
            <a:r>
              <a:rPr lang="en-US" dirty="0" err="1"/>
              <a:t>terdahulu</a:t>
            </a:r>
            <a:r>
              <a:rPr lang="en-US" dirty="0"/>
              <a:t> </a:t>
            </a:r>
            <a:r>
              <a:rPr lang="en-US" dirty="0" err="1"/>
              <a:t>juga</a:t>
            </a:r>
            <a:r>
              <a:rPr lang="en-US" dirty="0"/>
              <a:t> </a:t>
            </a:r>
            <a:r>
              <a:rPr lang="en-US" dirty="0" err="1"/>
              <a:t>selalu</a:t>
            </a:r>
            <a:r>
              <a:rPr lang="en-US" dirty="0"/>
              <a:t> </a:t>
            </a:r>
            <a:r>
              <a:rPr lang="en-US" dirty="0" err="1"/>
              <a:t>mempengauhi</a:t>
            </a:r>
            <a:r>
              <a:rPr lang="en-US" dirty="0"/>
              <a:t> </a:t>
            </a:r>
            <a:r>
              <a:rPr lang="en-US" dirty="0" err="1"/>
              <a:t>hasil</a:t>
            </a:r>
            <a:r>
              <a:rPr lang="en-US" dirty="0"/>
              <a:t> </a:t>
            </a:r>
            <a:r>
              <a:rPr lang="en-US" dirty="0" err="1"/>
              <a:t>akhir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 smtClean="0"/>
              <a:t>Peneliti</a:t>
            </a:r>
            <a:r>
              <a:rPr lang="en-US" dirty="0" smtClean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metode</a:t>
            </a:r>
            <a:r>
              <a:rPr lang="en-US" dirty="0"/>
              <a:t> GT </a:t>
            </a:r>
            <a:r>
              <a:rPr lang="en-US" dirty="0" err="1"/>
              <a:t>selalu</a:t>
            </a:r>
            <a:r>
              <a:rPr lang="en-US" dirty="0"/>
              <a:t> </a:t>
            </a:r>
            <a:r>
              <a:rPr lang="en-US" dirty="0" err="1"/>
              <a:t>berusaha</a:t>
            </a:r>
            <a:r>
              <a:rPr lang="en-US" dirty="0"/>
              <a:t> </a:t>
            </a:r>
            <a:r>
              <a:rPr lang="en-US" dirty="0" err="1"/>
              <a:t>menemukan</a:t>
            </a:r>
            <a:r>
              <a:rPr lang="en-US" dirty="0"/>
              <a:t> proses-proses </a:t>
            </a:r>
            <a:r>
              <a:rPr lang="en-US" dirty="0" err="1"/>
              <a:t>dominan</a:t>
            </a:r>
            <a:r>
              <a:rPr lang="en-US" dirty="0"/>
              <a:t> di </a:t>
            </a:r>
            <a:r>
              <a:rPr lang="en-US" dirty="0" err="1"/>
              <a:t>situasi</a:t>
            </a:r>
            <a:r>
              <a:rPr lang="en-US" dirty="0"/>
              <a:t> </a:t>
            </a:r>
            <a:r>
              <a:rPr lang="en-US" dirty="0" err="1"/>
              <a:t>sosial</a:t>
            </a:r>
            <a:r>
              <a:rPr lang="en-US" dirty="0"/>
              <a:t>, </a:t>
            </a:r>
            <a:r>
              <a:rPr lang="en-US" dirty="0" err="1"/>
              <a:t>bukannya</a:t>
            </a:r>
            <a:r>
              <a:rPr lang="en-US" dirty="0"/>
              <a:t> </a:t>
            </a:r>
            <a:r>
              <a:rPr lang="en-US" dirty="0" err="1"/>
              <a:t>menguraikan</a:t>
            </a:r>
            <a:r>
              <a:rPr lang="en-US" dirty="0"/>
              <a:t> unit </a:t>
            </a:r>
            <a:r>
              <a:rPr lang="en-US" dirty="0" err="1"/>
              <a:t>sosial</a:t>
            </a:r>
            <a:r>
              <a:rPr lang="en-US" dirty="0"/>
              <a:t> yang </a:t>
            </a:r>
            <a:r>
              <a:rPr lang="en-US" dirty="0" err="1" smtClean="0"/>
              <a:t>diteliti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err="1" smtClean="0"/>
              <a:t>Setiap</a:t>
            </a:r>
            <a:r>
              <a:rPr lang="en-US" dirty="0" smtClean="0"/>
              <a:t> </a:t>
            </a:r>
            <a:r>
              <a:rPr lang="en-US" dirty="0" err="1"/>
              <a:t>bagian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data </a:t>
            </a:r>
            <a:r>
              <a:rPr lang="en-US" dirty="0" err="1"/>
              <a:t>dibandingkan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bagian</a:t>
            </a:r>
            <a:r>
              <a:rPr lang="en-US" dirty="0"/>
              <a:t> data </a:t>
            </a:r>
            <a:r>
              <a:rPr lang="en-US" dirty="0" err="1"/>
              <a:t>yg</a:t>
            </a:r>
            <a:r>
              <a:rPr lang="en-US" dirty="0"/>
              <a:t> lain </a:t>
            </a:r>
            <a:r>
              <a:rPr lang="en-US" dirty="0" err="1"/>
              <a:t>guna</a:t>
            </a:r>
            <a:r>
              <a:rPr lang="en-US" dirty="0"/>
              <a:t> </a:t>
            </a:r>
            <a:r>
              <a:rPr lang="en-US" dirty="0" err="1"/>
              <a:t>menemukan</a:t>
            </a:r>
            <a:r>
              <a:rPr lang="en-US" dirty="0"/>
              <a:t> model </a:t>
            </a:r>
            <a:r>
              <a:rPr lang="en-US" dirty="0" err="1"/>
              <a:t>kategori</a:t>
            </a:r>
            <a:r>
              <a:rPr lang="en-US" dirty="0"/>
              <a:t> </a:t>
            </a:r>
            <a:r>
              <a:rPr lang="en-US" dirty="0" err="1"/>
              <a:t>jawaban</a:t>
            </a:r>
            <a:r>
              <a:rPr lang="en-US" dirty="0"/>
              <a:t> </a:t>
            </a:r>
            <a:r>
              <a:rPr lang="en-US" dirty="0" err="1"/>
              <a:t>yan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 smtClean="0"/>
              <a:t>Pengumpulan</a:t>
            </a:r>
            <a:r>
              <a:rPr lang="en-US" dirty="0" smtClean="0"/>
              <a:t> </a:t>
            </a:r>
            <a:r>
              <a:rPr lang="en-US" dirty="0"/>
              <a:t>data </a:t>
            </a:r>
            <a:r>
              <a:rPr lang="en-US" dirty="0" err="1"/>
              <a:t>lapangan</a:t>
            </a:r>
            <a:r>
              <a:rPr lang="en-US" dirty="0"/>
              <a:t> </a:t>
            </a:r>
            <a:r>
              <a:rPr lang="en-US" dirty="0" err="1"/>
              <a:t>dpt</a:t>
            </a:r>
            <a:r>
              <a:rPr lang="en-US" dirty="0"/>
              <a:t> </a:t>
            </a:r>
            <a:r>
              <a:rPr lang="en-US" dirty="0" err="1"/>
              <a:t>dimodifikasi</a:t>
            </a:r>
            <a:r>
              <a:rPr lang="en-US" dirty="0"/>
              <a:t> </a:t>
            </a:r>
            <a:r>
              <a:rPr lang="en-US" dirty="0" err="1"/>
              <a:t>sejalan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pengembangan</a:t>
            </a:r>
            <a:r>
              <a:rPr lang="en-US" dirty="0"/>
              <a:t> model </a:t>
            </a:r>
            <a:r>
              <a:rPr lang="en-US" dirty="0" err="1"/>
              <a:t>kategorisasi</a:t>
            </a:r>
            <a:r>
              <a:rPr lang="en-US" dirty="0"/>
              <a:t>, </a:t>
            </a:r>
            <a:r>
              <a:rPr lang="en-US" dirty="0" err="1"/>
              <a:t>poposisi</a:t>
            </a:r>
            <a:r>
              <a:rPr lang="en-US" dirty="0"/>
              <a:t>, &amp; </a:t>
            </a:r>
            <a:r>
              <a:rPr lang="en-US" dirty="0" err="1"/>
              <a:t>dadil</a:t>
            </a:r>
            <a:r>
              <a:rPr lang="en-US" dirty="0"/>
              <a:t> di </a:t>
            </a:r>
            <a:r>
              <a:rPr lang="en-US" dirty="0" err="1"/>
              <a:t>lapangan</a:t>
            </a:r>
            <a:r>
              <a:rPr lang="en-US" dirty="0"/>
              <a:t> </a:t>
            </a:r>
            <a:r>
              <a:rPr lang="en-US" dirty="0" err="1"/>
              <a:t>guna</a:t>
            </a:r>
            <a:r>
              <a:rPr lang="en-US" dirty="0"/>
              <a:t> </a:t>
            </a:r>
            <a:r>
              <a:rPr lang="en-US" dirty="0" err="1"/>
              <a:t>mengembangkan</a:t>
            </a:r>
            <a:r>
              <a:rPr lang="en-US" dirty="0"/>
              <a:t> </a:t>
            </a:r>
            <a:r>
              <a:rPr lang="en-US" dirty="0" err="1"/>
              <a:t>teori</a:t>
            </a:r>
            <a:r>
              <a:rPr lang="en-US" dirty="0"/>
              <a:t> </a:t>
            </a:r>
            <a:r>
              <a:rPr lang="en-US" dirty="0" err="1"/>
              <a:t>baru</a:t>
            </a:r>
            <a:r>
              <a:rPr lang="en-US" dirty="0"/>
              <a:t>.  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Peneliti</a:t>
            </a:r>
            <a:r>
              <a:rPr lang="en-US" dirty="0" smtClean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mengikuti</a:t>
            </a:r>
            <a:r>
              <a:rPr lang="en-US" dirty="0"/>
              <a:t> </a:t>
            </a:r>
            <a:r>
              <a:rPr lang="en-US" dirty="0" err="1"/>
              <a:t>pengunaan</a:t>
            </a:r>
            <a:r>
              <a:rPr lang="en-US" dirty="0"/>
              <a:t> </a:t>
            </a:r>
            <a:r>
              <a:rPr lang="en-US" dirty="0" err="1"/>
              <a:t>langkah-langkah</a:t>
            </a:r>
            <a:r>
              <a:rPr lang="en-US" dirty="0"/>
              <a:t> yang </a:t>
            </a:r>
            <a:r>
              <a:rPr lang="en-US" dirty="0" err="1"/>
              <a:t>bersifat</a:t>
            </a:r>
            <a:r>
              <a:rPr lang="en-US" dirty="0"/>
              <a:t> </a:t>
            </a:r>
            <a:r>
              <a:rPr lang="en-US" dirty="0" smtClean="0"/>
              <a:t>linier, </a:t>
            </a:r>
            <a:r>
              <a:rPr lang="en-US" dirty="0" err="1" smtClean="0"/>
              <a:t>melainkan</a:t>
            </a:r>
            <a:r>
              <a:rPr lang="en-US" dirty="0" smtClean="0"/>
              <a:t> </a:t>
            </a:r>
            <a:r>
              <a:rPr lang="en-US" dirty="0" err="1"/>
              <a:t>bekerja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matriks</a:t>
            </a:r>
            <a:r>
              <a:rPr lang="en-US" dirty="0"/>
              <a:t>, </a:t>
            </a:r>
            <a:r>
              <a:rPr lang="en-US" dirty="0" err="1"/>
              <a:t>dimana</a:t>
            </a:r>
            <a:r>
              <a:rPr lang="en-US" dirty="0"/>
              <a:t> </a:t>
            </a:r>
            <a:r>
              <a:rPr lang="en-US" dirty="0" err="1"/>
              <a:t>beberapa</a:t>
            </a:r>
            <a:r>
              <a:rPr lang="en-US" dirty="0"/>
              <a:t> poses </a:t>
            </a:r>
            <a:r>
              <a:rPr lang="en-US" dirty="0" err="1"/>
              <a:t>penelitian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simultan</a:t>
            </a:r>
            <a:r>
              <a:rPr lang="en-US" dirty="0"/>
              <a:t>. 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78891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 MID TEST</a:t>
            </a:r>
            <a:endParaRPr lang="en-US" dirty="0"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652"/>
            <a:ext cx="8229600" cy="2634955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1600" dirty="0" err="1" smtClean="0">
                <a:latin typeface="Arial (Body)"/>
              </a:rPr>
              <a:t>Berbagai</a:t>
            </a:r>
            <a:r>
              <a:rPr lang="en-US" sz="1600" dirty="0" smtClean="0">
                <a:latin typeface="Arial (Body)"/>
              </a:rPr>
              <a:t> </a:t>
            </a:r>
            <a:r>
              <a:rPr lang="en-US" sz="1600" dirty="0" err="1" smtClean="0">
                <a:latin typeface="Arial (Body)"/>
              </a:rPr>
              <a:t>Paradigma</a:t>
            </a:r>
            <a:r>
              <a:rPr lang="en-US" sz="1600" dirty="0" smtClean="0">
                <a:latin typeface="Arial (Body)"/>
              </a:rPr>
              <a:t> yang </a:t>
            </a:r>
            <a:r>
              <a:rPr lang="en-US" sz="1600" dirty="0" err="1" smtClean="0">
                <a:latin typeface="Arial (Body)"/>
              </a:rPr>
              <a:t>Bersaing</a:t>
            </a:r>
            <a:r>
              <a:rPr lang="en-US" sz="1600" dirty="0" smtClean="0">
                <a:latin typeface="Arial (Body)"/>
              </a:rPr>
              <a:t> </a:t>
            </a:r>
            <a:r>
              <a:rPr lang="en-US" sz="1600" dirty="0" err="1" smtClean="0">
                <a:latin typeface="Arial (Body)"/>
              </a:rPr>
              <a:t>dalam</a:t>
            </a:r>
            <a:r>
              <a:rPr lang="en-US" sz="1600" dirty="0" smtClean="0">
                <a:latin typeface="Arial (Body)"/>
              </a:rPr>
              <a:t> </a:t>
            </a:r>
            <a:r>
              <a:rPr lang="en-US" sz="1600" dirty="0" err="1" smtClean="0">
                <a:latin typeface="Arial (Body)"/>
              </a:rPr>
              <a:t>Penelitian</a:t>
            </a:r>
            <a:r>
              <a:rPr lang="en-US" sz="1600" dirty="0" smtClean="0">
                <a:latin typeface="Arial (Body)"/>
              </a:rPr>
              <a:t> </a:t>
            </a:r>
            <a:r>
              <a:rPr lang="en-US" sz="1600" dirty="0" err="1" smtClean="0">
                <a:latin typeface="Arial (Body)"/>
              </a:rPr>
              <a:t>Kualitatif</a:t>
            </a:r>
            <a:r>
              <a:rPr lang="en-US" sz="1600" dirty="0" smtClean="0">
                <a:latin typeface="Arial (Body)"/>
              </a:rPr>
              <a:t> (Bab 6)</a:t>
            </a:r>
            <a:endParaRPr lang="en-US" sz="1600" dirty="0">
              <a:latin typeface="Arial (Body)"/>
            </a:endParaRPr>
          </a:p>
          <a:p>
            <a:pPr marL="341313" indent="-341313">
              <a:buFont typeface="Arial" pitchFamily="34" charset="0"/>
              <a:buAutoNum type="arabicPeriod"/>
            </a:pPr>
            <a:r>
              <a:rPr lang="en-US" sz="1600" dirty="0" err="1" smtClean="0">
                <a:latin typeface="Arial (Body)"/>
              </a:rPr>
              <a:t>Desain</a:t>
            </a:r>
            <a:r>
              <a:rPr lang="en-US" sz="1600" dirty="0" smtClean="0">
                <a:latin typeface="Arial (Body)"/>
              </a:rPr>
              <a:t> </a:t>
            </a:r>
            <a:r>
              <a:rPr lang="en-US" sz="1600" dirty="0" err="1" smtClean="0">
                <a:latin typeface="Arial (Body)"/>
              </a:rPr>
              <a:t>Penelitian</a:t>
            </a:r>
            <a:r>
              <a:rPr lang="en-US" sz="1600" dirty="0" smtClean="0">
                <a:latin typeface="Arial (Body)"/>
              </a:rPr>
              <a:t> </a:t>
            </a:r>
            <a:r>
              <a:rPr lang="en-US" sz="1600" dirty="0" err="1" smtClean="0">
                <a:latin typeface="Arial (Body)"/>
              </a:rPr>
              <a:t>Kualitatif</a:t>
            </a:r>
            <a:r>
              <a:rPr lang="en-US" sz="1600" dirty="0">
                <a:latin typeface="Arial (Body)"/>
              </a:rPr>
              <a:t> </a:t>
            </a:r>
            <a:r>
              <a:rPr lang="en-US" sz="1600" dirty="0" smtClean="0">
                <a:latin typeface="Arial (Body)"/>
              </a:rPr>
              <a:t>(Bab 12)</a:t>
            </a:r>
            <a:endParaRPr lang="en-US" sz="1600" dirty="0">
              <a:latin typeface="Arial (Body)"/>
            </a:endParaRPr>
          </a:p>
          <a:p>
            <a:pPr marL="341313" indent="-341313">
              <a:buAutoNum type="arabicPeriod"/>
            </a:pPr>
            <a:r>
              <a:rPr lang="en-US" sz="1600" dirty="0" err="1" smtClean="0">
                <a:latin typeface="Arial (Body)"/>
              </a:rPr>
              <a:t>Studi</a:t>
            </a:r>
            <a:r>
              <a:rPr lang="en-US" sz="1600" dirty="0" smtClean="0">
                <a:latin typeface="Arial (Body)"/>
              </a:rPr>
              <a:t> </a:t>
            </a:r>
            <a:r>
              <a:rPr lang="en-US" sz="1600" dirty="0" err="1" smtClean="0">
                <a:latin typeface="Arial (Body)"/>
              </a:rPr>
              <a:t>Kasus</a:t>
            </a:r>
            <a:r>
              <a:rPr lang="en-US" sz="1600" dirty="0" smtClean="0">
                <a:latin typeface="Arial (Body)"/>
              </a:rPr>
              <a:t> (Bab 14)</a:t>
            </a:r>
            <a:endParaRPr lang="id-ID" sz="1600" dirty="0">
              <a:latin typeface="Arial (Body)"/>
            </a:endParaRPr>
          </a:p>
          <a:p>
            <a:pPr marL="341313" indent="-341313">
              <a:buAutoNum type="arabicPeriod"/>
            </a:pPr>
            <a:r>
              <a:rPr lang="en-US" sz="1600" dirty="0" err="1" smtClean="0">
                <a:solidFill>
                  <a:srgbClr val="FFFF00"/>
                </a:solidFill>
                <a:latin typeface="Arial (Body)"/>
              </a:rPr>
              <a:t>Etnografi</a:t>
            </a:r>
            <a:r>
              <a:rPr lang="en-US" sz="1600" dirty="0" smtClean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Arial (Body)"/>
              </a:rPr>
              <a:t>dan</a:t>
            </a:r>
            <a:r>
              <a:rPr lang="en-US" sz="1600" dirty="0" smtClean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Arial (Body)"/>
              </a:rPr>
              <a:t>Observasi</a:t>
            </a:r>
            <a:r>
              <a:rPr lang="en-US" sz="1600" dirty="0" smtClean="0">
                <a:solidFill>
                  <a:srgbClr val="FFFF00"/>
                </a:solidFill>
                <a:latin typeface="Arial (Body)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Arial (Body)"/>
              </a:rPr>
              <a:t>Partisipan</a:t>
            </a:r>
            <a:r>
              <a:rPr lang="en-US" sz="1600" dirty="0" smtClean="0">
                <a:solidFill>
                  <a:srgbClr val="FFFF00"/>
                </a:solidFill>
                <a:latin typeface="Arial (Body)"/>
              </a:rPr>
              <a:t>; </a:t>
            </a:r>
            <a:r>
              <a:rPr lang="en-US" sz="1600" dirty="0" err="1" smtClean="0">
                <a:solidFill>
                  <a:srgbClr val="FFFF00"/>
                </a:solidFill>
                <a:latin typeface="Arial (Body)"/>
              </a:rPr>
              <a:t>Metodologi</a:t>
            </a:r>
            <a:r>
              <a:rPr lang="en-US" sz="1600" dirty="0" smtClean="0">
                <a:solidFill>
                  <a:srgbClr val="FFFF00"/>
                </a:solidFill>
                <a:latin typeface="Arial (Body)"/>
              </a:rPr>
              <a:t> Grounded Theory </a:t>
            </a:r>
            <a:r>
              <a:rPr lang="en-US" sz="1600" dirty="0" smtClean="0">
                <a:latin typeface="Arial (Body)"/>
              </a:rPr>
              <a:t>(Bab 15 &amp; 16)</a:t>
            </a:r>
          </a:p>
          <a:p>
            <a:pPr marL="341313" indent="-341313">
              <a:buAutoNum type="arabicPeriod"/>
            </a:pPr>
            <a:r>
              <a:rPr lang="en-US" sz="1600" dirty="0" err="1" smtClean="0">
                <a:latin typeface="Arial (Body)"/>
              </a:rPr>
              <a:t>Metode</a:t>
            </a:r>
            <a:r>
              <a:rPr lang="en-US" sz="1600" dirty="0" smtClean="0">
                <a:latin typeface="Arial (Body)"/>
              </a:rPr>
              <a:t> </a:t>
            </a:r>
            <a:r>
              <a:rPr lang="en-US" sz="1600" dirty="0" err="1" smtClean="0">
                <a:latin typeface="Arial (Body)"/>
              </a:rPr>
              <a:t>Pengumpulan</a:t>
            </a:r>
            <a:r>
              <a:rPr lang="en-US" sz="1600" dirty="0" smtClean="0">
                <a:latin typeface="Arial (Body)"/>
              </a:rPr>
              <a:t> </a:t>
            </a:r>
            <a:r>
              <a:rPr lang="en-US" sz="1600" dirty="0" err="1" smtClean="0">
                <a:latin typeface="Arial (Body)"/>
              </a:rPr>
              <a:t>dan</a:t>
            </a:r>
            <a:r>
              <a:rPr lang="en-US" sz="1600" dirty="0" smtClean="0">
                <a:latin typeface="Arial (Body)"/>
              </a:rPr>
              <a:t> </a:t>
            </a:r>
            <a:r>
              <a:rPr lang="en-US" sz="1600" dirty="0" err="1" smtClean="0">
                <a:latin typeface="Arial (Body)"/>
              </a:rPr>
              <a:t>Analisis</a:t>
            </a:r>
            <a:r>
              <a:rPr lang="en-US" sz="1600" dirty="0" smtClean="0">
                <a:latin typeface="Arial (Body)"/>
              </a:rPr>
              <a:t> Data-Data </a:t>
            </a:r>
            <a:r>
              <a:rPr lang="en-US" sz="1600" dirty="0" err="1" smtClean="0">
                <a:latin typeface="Arial (Body)"/>
              </a:rPr>
              <a:t>Empiris</a:t>
            </a:r>
            <a:r>
              <a:rPr lang="en-US" sz="1600" dirty="0" smtClean="0">
                <a:latin typeface="Arial (Body)"/>
              </a:rPr>
              <a:t> (Bab 23-27)</a:t>
            </a:r>
          </a:p>
          <a:p>
            <a:pPr marL="341313" indent="-341313">
              <a:buAutoNum type="arabicPeriod"/>
            </a:pPr>
            <a:r>
              <a:rPr lang="en-US" sz="1600" dirty="0" smtClean="0">
                <a:latin typeface="Arial (Body)"/>
              </a:rPr>
              <a:t>UTS</a:t>
            </a:r>
            <a:endParaRPr lang="id-ID" sz="1600" dirty="0">
              <a:latin typeface="Arial (Body)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endParaRPr lang="en-US" sz="1600" dirty="0">
              <a:latin typeface="Arial (Body)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850065" y="3653597"/>
            <a:ext cx="7740502" cy="673402"/>
            <a:chOff x="1850065" y="3189767"/>
            <a:chExt cx="7740502" cy="673402"/>
          </a:xfrm>
        </p:grpSpPr>
        <p:sp>
          <p:nvSpPr>
            <p:cNvPr id="7" name="Chevron 6"/>
            <p:cNvSpPr/>
            <p:nvPr/>
          </p:nvSpPr>
          <p:spPr>
            <a:xfrm>
              <a:off x="1850065" y="3189767"/>
              <a:ext cx="7740502" cy="19002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Chevron 7"/>
            <p:cNvSpPr/>
            <p:nvPr/>
          </p:nvSpPr>
          <p:spPr>
            <a:xfrm>
              <a:off x="1850065" y="3673148"/>
              <a:ext cx="7740502" cy="190021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Chevron 8"/>
            <p:cNvSpPr/>
            <p:nvPr/>
          </p:nvSpPr>
          <p:spPr>
            <a:xfrm>
              <a:off x="1850065" y="3431458"/>
              <a:ext cx="7740502" cy="190021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8721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PROSES MEMBANGUN TEORI DENGAN GROUNDED TEORI (GT)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US" dirty="0" err="1" smtClean="0"/>
              <a:t>Menurut</a:t>
            </a:r>
            <a:r>
              <a:rPr lang="en-US" dirty="0" smtClean="0"/>
              <a:t>  </a:t>
            </a:r>
            <a:r>
              <a:rPr lang="en-US" dirty="0" err="1"/>
              <a:t>Glasser</a:t>
            </a:r>
            <a:r>
              <a:rPr lang="en-US" dirty="0"/>
              <a:t> and Strauss:</a:t>
            </a:r>
          </a:p>
          <a:p>
            <a:pPr marL="0" indent="0">
              <a:buFontTx/>
              <a:buNone/>
              <a:defRPr/>
            </a:pPr>
            <a:endParaRPr lang="en-US" sz="1200" dirty="0"/>
          </a:p>
          <a:p>
            <a:pPr>
              <a:buFont typeface="Wingdings" pitchFamily="2" charset="2"/>
              <a:buChar char="q"/>
              <a:defRPr/>
            </a:pPr>
            <a:r>
              <a:rPr lang="en-US" dirty="0" err="1"/>
              <a:t>Metode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baik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peneliti</a:t>
            </a:r>
            <a:r>
              <a:rPr lang="en-US" dirty="0"/>
              <a:t> </a:t>
            </a:r>
            <a:r>
              <a:rPr lang="en-US" dirty="0" err="1"/>
              <a:t>ingin</a:t>
            </a:r>
            <a:r>
              <a:rPr lang="en-US" dirty="0"/>
              <a:t> </a:t>
            </a:r>
            <a:r>
              <a:rPr lang="en-US" dirty="0" err="1"/>
              <a:t>membangun</a:t>
            </a:r>
            <a:r>
              <a:rPr lang="en-US" dirty="0"/>
              <a:t> </a:t>
            </a:r>
            <a:r>
              <a:rPr lang="en-US" dirty="0" err="1"/>
              <a:t>teori</a:t>
            </a:r>
            <a:r>
              <a:rPr lang="en-US" dirty="0"/>
              <a:t>, </a:t>
            </a:r>
            <a:r>
              <a:rPr lang="en-US" dirty="0" err="1"/>
              <a:t>baik</a:t>
            </a:r>
            <a:r>
              <a:rPr lang="en-US" dirty="0"/>
              <a:t> </a:t>
            </a:r>
            <a:r>
              <a:rPr lang="en-US" dirty="0" err="1"/>
              <a:t>teori</a:t>
            </a:r>
            <a:r>
              <a:rPr lang="en-US" dirty="0"/>
              <a:t> </a:t>
            </a:r>
            <a:r>
              <a:rPr lang="en-US" dirty="0" err="1"/>
              <a:t>substanstif</a:t>
            </a:r>
            <a:r>
              <a:rPr lang="en-US" dirty="0"/>
              <a:t> </a:t>
            </a:r>
            <a:r>
              <a:rPr lang="en-US" dirty="0" err="1"/>
              <a:t>maupun</a:t>
            </a:r>
            <a:r>
              <a:rPr lang="en-US" dirty="0"/>
              <a:t> </a:t>
            </a:r>
            <a:r>
              <a:rPr lang="en-US" dirty="0" err="1"/>
              <a:t>teori</a:t>
            </a:r>
            <a:r>
              <a:rPr lang="en-US" dirty="0"/>
              <a:t> formal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seperangkat</a:t>
            </a:r>
            <a:r>
              <a:rPr lang="en-US" dirty="0"/>
              <a:t> </a:t>
            </a:r>
            <a:r>
              <a:rPr lang="en-US" dirty="0" err="1"/>
              <a:t>kode-kode</a:t>
            </a:r>
            <a:r>
              <a:rPr lang="en-US" dirty="0"/>
              <a:t> </a:t>
            </a:r>
            <a:r>
              <a:rPr lang="en-US" dirty="0" err="1"/>
              <a:t>maupun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diskusi</a:t>
            </a:r>
            <a:r>
              <a:rPr lang="en-US" dirty="0"/>
              <a:t> </a:t>
            </a:r>
            <a:r>
              <a:rPr lang="en-US" dirty="0" err="1" smtClean="0"/>
              <a:t>teoritis</a:t>
            </a:r>
            <a:r>
              <a:rPr lang="en-US" dirty="0" smtClean="0"/>
              <a:t>. </a:t>
            </a:r>
            <a:endParaRPr lang="en-US" dirty="0"/>
          </a:p>
          <a:p>
            <a:pPr marL="0" indent="0">
              <a:buFontTx/>
              <a:buNone/>
              <a:defRPr/>
            </a:pPr>
            <a:endParaRPr lang="en-US" dirty="0"/>
          </a:p>
          <a:p>
            <a:pPr algn="just">
              <a:buFont typeface="Wingdings" pitchFamily="2" charset="2"/>
              <a:buChar char="q"/>
              <a:defRPr/>
            </a:pPr>
            <a:r>
              <a:rPr lang="en-US" dirty="0" err="1"/>
              <a:t>Metode</a:t>
            </a:r>
            <a:r>
              <a:rPr lang="en-US" dirty="0"/>
              <a:t> GT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</a:t>
            </a:r>
            <a:r>
              <a:rPr lang="en-US" dirty="0" err="1"/>
              <a:t>apabila</a:t>
            </a:r>
            <a:r>
              <a:rPr lang="en-US" dirty="0"/>
              <a:t> </a:t>
            </a:r>
            <a:r>
              <a:rPr lang="en-US" dirty="0" err="1"/>
              <a:t>bidang</a:t>
            </a:r>
            <a:r>
              <a:rPr lang="en-US" dirty="0"/>
              <a:t> </a:t>
            </a:r>
            <a:r>
              <a:rPr lang="en-US" dirty="0" smtClean="0"/>
              <a:t>yang </a:t>
            </a:r>
            <a:r>
              <a:rPr lang="en-US" dirty="0" err="1"/>
              <a:t>diteliti</a:t>
            </a:r>
            <a:r>
              <a:rPr lang="en-US" dirty="0"/>
              <a:t> </a:t>
            </a:r>
            <a:r>
              <a:rPr lang="en-US" dirty="0" err="1"/>
              <a:t>mempunyai</a:t>
            </a:r>
            <a:r>
              <a:rPr lang="en-US" dirty="0"/>
              <a:t> </a:t>
            </a:r>
            <a:r>
              <a:rPr lang="en-US" dirty="0" err="1"/>
              <a:t>variabel</a:t>
            </a:r>
            <a:r>
              <a:rPr lang="en-US" dirty="0"/>
              <a:t> </a:t>
            </a:r>
            <a:r>
              <a:rPr lang="en-US" dirty="0" err="1"/>
              <a:t>dependen</a:t>
            </a:r>
            <a:r>
              <a:rPr lang="en-US" dirty="0"/>
              <a:t> yang </a:t>
            </a:r>
            <a:r>
              <a:rPr lang="en-US" dirty="0" err="1"/>
              <a:t>sensitif</a:t>
            </a:r>
            <a:r>
              <a:rPr lang="en-US" dirty="0"/>
              <a:t>,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 smtClean="0"/>
              <a:t>bidang</a:t>
            </a:r>
            <a:r>
              <a:rPr lang="en-US" dirty="0" smtClean="0"/>
              <a:t> </a:t>
            </a:r>
            <a:r>
              <a:rPr lang="en-US" dirty="0" err="1"/>
              <a:t>kesehatan</a:t>
            </a:r>
            <a:r>
              <a:rPr lang="en-US" dirty="0"/>
              <a:t>, </a:t>
            </a:r>
            <a:r>
              <a:rPr lang="en-US" dirty="0" err="1"/>
              <a:t>bisnis</a:t>
            </a:r>
            <a:r>
              <a:rPr lang="en-US" dirty="0"/>
              <a:t>, </a:t>
            </a:r>
            <a:r>
              <a:rPr lang="en-US" dirty="0" err="1"/>
              <a:t>manajemen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 smtClean="0"/>
              <a:t>pendidikan</a:t>
            </a:r>
            <a:r>
              <a:rPr lang="en-US" dirty="0" smtClean="0"/>
              <a:t>.   </a:t>
            </a:r>
            <a:endParaRPr lang="en-US" dirty="0"/>
          </a:p>
          <a:p>
            <a:pPr>
              <a:buFont typeface="Wingdings" pitchFamily="2" charset="2"/>
              <a:buChar char="q"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897434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Teori</a:t>
            </a:r>
            <a:r>
              <a:rPr lang="en-US" dirty="0"/>
              <a:t> </a:t>
            </a:r>
            <a:r>
              <a:rPr lang="en-US" dirty="0" err="1"/>
              <a:t>dibangun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 smtClean="0"/>
              <a:t>konsep</a:t>
            </a:r>
            <a:r>
              <a:rPr lang="en-US" dirty="0" smtClean="0"/>
              <a:t>:  </a:t>
            </a:r>
            <a:endParaRPr lang="en-US" dirty="0"/>
          </a:p>
          <a:p>
            <a:r>
              <a:rPr lang="en-US" dirty="0" err="1"/>
              <a:t>Konsep</a:t>
            </a:r>
            <a:r>
              <a:rPr lang="en-US" dirty="0"/>
              <a:t> </a:t>
            </a:r>
            <a:r>
              <a:rPr lang="en-US" dirty="0" err="1"/>
              <a:t>diperoleh</a:t>
            </a:r>
            <a:r>
              <a:rPr lang="en-US" dirty="0"/>
              <a:t> </a:t>
            </a:r>
            <a:r>
              <a:rPr lang="en-US" dirty="0" err="1"/>
              <a:t>melalui</a:t>
            </a:r>
            <a:r>
              <a:rPr lang="en-US" dirty="0"/>
              <a:t> </a:t>
            </a:r>
            <a:r>
              <a:rPr lang="en-US" dirty="0" err="1"/>
              <a:t>konseptualisasi</a:t>
            </a:r>
            <a:r>
              <a:rPr lang="en-US" dirty="0"/>
              <a:t> data</a:t>
            </a:r>
          </a:p>
          <a:p>
            <a:r>
              <a:rPr lang="en-US" dirty="0" err="1"/>
              <a:t>Proposisi</a:t>
            </a:r>
            <a:r>
              <a:rPr lang="en-US" dirty="0"/>
              <a:t> </a:t>
            </a:r>
            <a:r>
              <a:rPr lang="en-US" dirty="0" err="1"/>
              <a:t>kongruen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hipotesis</a:t>
            </a:r>
            <a:endParaRPr lang="en-US" dirty="0"/>
          </a:p>
          <a:p>
            <a:r>
              <a:rPr lang="en-US" dirty="0" err="1"/>
              <a:t>Proposisi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menunjukkan</a:t>
            </a:r>
            <a:r>
              <a:rPr lang="en-US" dirty="0"/>
              <a:t> </a:t>
            </a:r>
            <a:r>
              <a:rPr lang="en-US" dirty="0" err="1"/>
              <a:t>hubungan</a:t>
            </a:r>
            <a:r>
              <a:rPr lang="en-US" dirty="0"/>
              <a:t> </a:t>
            </a:r>
            <a:r>
              <a:rPr lang="en-US" dirty="0" err="1"/>
              <a:t>konseptual</a:t>
            </a:r>
            <a:r>
              <a:rPr lang="en-US" dirty="0"/>
              <a:t>, </a:t>
            </a:r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hubungan</a:t>
            </a:r>
            <a:r>
              <a:rPr lang="en-US" dirty="0"/>
              <a:t> </a:t>
            </a:r>
            <a:r>
              <a:rPr lang="en-US" dirty="0" err="1"/>
              <a:t>terukur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910707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5 </a:t>
            </a:r>
            <a:r>
              <a:rPr lang="en-US" dirty="0" err="1" smtClean="0"/>
              <a:t>fase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penelitian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metode</a:t>
            </a:r>
            <a:r>
              <a:rPr lang="en-US" dirty="0" smtClean="0"/>
              <a:t> grounded theory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0683861"/>
              </p:ext>
            </p:extLst>
          </p:nvPr>
        </p:nvGraphicFramePr>
        <p:xfrm>
          <a:off x="457200" y="1200150"/>
          <a:ext cx="8229600" cy="3254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7660859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Langkah-langkah</a:t>
            </a:r>
            <a:r>
              <a:rPr lang="en-US" dirty="0" smtClean="0"/>
              <a:t> yang </a:t>
            </a:r>
            <a:r>
              <a:rPr lang="en-US" dirty="0" err="1" smtClean="0"/>
              <a:t>harus</a:t>
            </a:r>
            <a:r>
              <a:rPr lang="en-US" dirty="0" smtClean="0"/>
              <a:t> </a:t>
            </a:r>
            <a:r>
              <a:rPr lang="en-US" dirty="0" err="1" smtClean="0"/>
              <a:t>dilakukan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5499970"/>
              </p:ext>
            </p:extLst>
          </p:nvPr>
        </p:nvGraphicFramePr>
        <p:xfrm>
          <a:off x="457200" y="1200150"/>
          <a:ext cx="8229600" cy="3254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002668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b="1" cap="small" dirty="0" smtClean="0">
                <a:latin typeface="Constantia" pitchFamily="18" charset="0"/>
                <a:cs typeface="+mj-cs"/>
              </a:rPr>
              <a:t>AFTER MID TEST</a:t>
            </a:r>
            <a:endParaRPr lang="en-US" sz="2500" b="1" cap="small" dirty="0">
              <a:latin typeface="Constantia" pitchFamily="18" charset="0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00151"/>
            <a:ext cx="6784071" cy="2525687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 startAt="7"/>
            </a:pPr>
            <a:r>
              <a:rPr lang="en-US" sz="1600" dirty="0" err="1" smtClean="0"/>
              <a:t>Manajemen</a:t>
            </a:r>
            <a:r>
              <a:rPr lang="en-US" sz="1600" dirty="0" smtClean="0"/>
              <a:t> Data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Metode</a:t>
            </a:r>
            <a:r>
              <a:rPr lang="en-US" sz="1600" dirty="0" smtClean="0"/>
              <a:t> </a:t>
            </a:r>
            <a:r>
              <a:rPr lang="en-US" sz="1600" dirty="0" err="1" smtClean="0"/>
              <a:t>Analisis</a:t>
            </a:r>
            <a:r>
              <a:rPr lang="en-US" sz="1600" dirty="0" smtClean="0"/>
              <a:t> (Bab 28)</a:t>
            </a:r>
            <a:endParaRPr lang="en-US" sz="1600" dirty="0"/>
          </a:p>
          <a:p>
            <a:pPr>
              <a:buFont typeface="+mj-lt"/>
              <a:buAutoNum type="arabicPeriod" startAt="7"/>
            </a:pPr>
            <a:r>
              <a:rPr lang="en-US" sz="1600" dirty="0" err="1" smtClean="0"/>
              <a:t>Analisis</a:t>
            </a:r>
            <a:r>
              <a:rPr lang="en-US" sz="1600" dirty="0" smtClean="0"/>
              <a:t> </a:t>
            </a:r>
            <a:r>
              <a:rPr lang="en-US" sz="1600" dirty="0" err="1" smtClean="0"/>
              <a:t>Naratif</a:t>
            </a:r>
            <a:r>
              <a:rPr lang="en-US" sz="1600" dirty="0" smtClean="0"/>
              <a:t>, </a:t>
            </a:r>
            <a:r>
              <a:rPr lang="en-US" sz="1600" dirty="0" err="1" smtClean="0"/>
              <a:t>Analisis</a:t>
            </a:r>
            <a:r>
              <a:rPr lang="en-US" sz="1600" dirty="0" smtClean="0"/>
              <a:t> </a:t>
            </a:r>
            <a:r>
              <a:rPr lang="en-US" sz="1600" dirty="0" err="1" smtClean="0"/>
              <a:t>Konten</a:t>
            </a:r>
            <a:r>
              <a:rPr lang="en-US" sz="1600" dirty="0" smtClean="0"/>
              <a:t>,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Analisis</a:t>
            </a:r>
            <a:r>
              <a:rPr lang="en-US" sz="1600" dirty="0" smtClean="0"/>
              <a:t> </a:t>
            </a:r>
            <a:r>
              <a:rPr lang="en-US" sz="1600" dirty="0" err="1" smtClean="0"/>
              <a:t>Semiotik</a:t>
            </a:r>
            <a:r>
              <a:rPr lang="en-US" sz="1600" dirty="0" smtClean="0"/>
              <a:t> (Bab 29)</a:t>
            </a:r>
            <a:endParaRPr lang="en-US" sz="1600" dirty="0"/>
          </a:p>
          <a:p>
            <a:pPr>
              <a:buFont typeface="+mj-lt"/>
              <a:buAutoNum type="arabicPeriod" startAt="7"/>
            </a:pPr>
            <a:r>
              <a:rPr lang="en-US" sz="1600" dirty="0" err="1" smtClean="0"/>
              <a:t>Kriteria</a:t>
            </a:r>
            <a:r>
              <a:rPr lang="en-US" sz="1600" dirty="0" smtClean="0"/>
              <a:t> </a:t>
            </a:r>
            <a:r>
              <a:rPr lang="en-US" sz="1600" dirty="0" err="1" smtClean="0"/>
              <a:t>untuk</a:t>
            </a:r>
            <a:r>
              <a:rPr lang="en-US" sz="1600" dirty="0" smtClean="0"/>
              <a:t> </a:t>
            </a:r>
            <a:r>
              <a:rPr lang="en-US" sz="1600" dirty="0" err="1" smtClean="0"/>
              <a:t>Menilai</a:t>
            </a:r>
            <a:r>
              <a:rPr lang="en-US" sz="1600" dirty="0" smtClean="0"/>
              <a:t> </a:t>
            </a:r>
            <a:r>
              <a:rPr lang="en-US" sz="1600" dirty="0" err="1" smtClean="0"/>
              <a:t>Validitas</a:t>
            </a:r>
            <a:r>
              <a:rPr lang="en-US" sz="1600" dirty="0" smtClean="0"/>
              <a:t> </a:t>
            </a:r>
            <a:r>
              <a:rPr lang="en-US" sz="1600" dirty="0" err="1" smtClean="0"/>
              <a:t>Interpretif</a:t>
            </a:r>
            <a:r>
              <a:rPr lang="en-US" sz="1600" dirty="0" smtClean="0"/>
              <a:t> </a:t>
            </a:r>
            <a:r>
              <a:rPr lang="en-US" sz="1600" dirty="0" err="1" smtClean="0"/>
              <a:t>dalam</a:t>
            </a:r>
            <a:r>
              <a:rPr lang="en-US" sz="1600" dirty="0" smtClean="0"/>
              <a:t> </a:t>
            </a:r>
            <a:r>
              <a:rPr lang="en-US" sz="1600" dirty="0" err="1" smtClean="0"/>
              <a:t>Penelitian</a:t>
            </a:r>
            <a:r>
              <a:rPr lang="en-US" sz="1600" dirty="0" smtClean="0"/>
              <a:t> </a:t>
            </a:r>
            <a:r>
              <a:rPr lang="en-US" sz="1600" dirty="0" err="1" smtClean="0"/>
              <a:t>Kualitatif</a:t>
            </a:r>
            <a:r>
              <a:rPr lang="en-US" sz="1600" dirty="0" smtClean="0"/>
              <a:t> (Bab 30)</a:t>
            </a:r>
          </a:p>
          <a:p>
            <a:pPr>
              <a:buFont typeface="+mj-lt"/>
              <a:buAutoNum type="arabicPeriod" startAt="7"/>
            </a:pPr>
            <a:r>
              <a:rPr lang="en-US" sz="1600" dirty="0" smtClean="0"/>
              <a:t>Mentoring &amp; Individual </a:t>
            </a:r>
            <a:r>
              <a:rPr lang="en-US" sz="1600" dirty="0" err="1" smtClean="0"/>
              <a:t>Presentasi</a:t>
            </a:r>
            <a:endParaRPr lang="en-US" sz="1600" dirty="0" smtClean="0"/>
          </a:p>
          <a:p>
            <a:pPr>
              <a:buFont typeface="+mj-lt"/>
              <a:buAutoNum type="arabicPeriod" startAt="7"/>
            </a:pPr>
            <a:r>
              <a:rPr lang="en-US" sz="1600" dirty="0"/>
              <a:t>Mentoring &amp; Individual </a:t>
            </a:r>
            <a:r>
              <a:rPr lang="en-US" sz="1600" dirty="0" err="1"/>
              <a:t>Presentasi</a:t>
            </a:r>
            <a:endParaRPr lang="en-US" sz="1600" dirty="0"/>
          </a:p>
          <a:p>
            <a:pPr>
              <a:buFont typeface="+mj-lt"/>
              <a:buAutoNum type="arabicPeriod" startAt="7"/>
            </a:pPr>
            <a:r>
              <a:rPr lang="en-US" sz="1600" dirty="0" smtClean="0"/>
              <a:t>UAS</a:t>
            </a:r>
            <a:endParaRPr lang="en-US" sz="1600" dirty="0"/>
          </a:p>
        </p:txBody>
      </p:sp>
      <p:grpSp>
        <p:nvGrpSpPr>
          <p:cNvPr id="6" name="Group 5"/>
          <p:cNvGrpSpPr/>
          <p:nvPr/>
        </p:nvGrpSpPr>
        <p:grpSpPr>
          <a:xfrm>
            <a:off x="-376840" y="4076872"/>
            <a:ext cx="8291513" cy="673402"/>
            <a:chOff x="1850064" y="3189767"/>
            <a:chExt cx="8021556" cy="673402"/>
          </a:xfrm>
        </p:grpSpPr>
        <p:sp>
          <p:nvSpPr>
            <p:cNvPr id="7" name="Chevron 6"/>
            <p:cNvSpPr/>
            <p:nvPr/>
          </p:nvSpPr>
          <p:spPr>
            <a:xfrm>
              <a:off x="1850065" y="3189767"/>
              <a:ext cx="7546989" cy="190021"/>
            </a:xfrm>
            <a:prstGeom prst="chevron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Chevron 7"/>
            <p:cNvSpPr/>
            <p:nvPr/>
          </p:nvSpPr>
          <p:spPr>
            <a:xfrm>
              <a:off x="1850064" y="3673148"/>
              <a:ext cx="8021556" cy="190021"/>
            </a:xfrm>
            <a:prstGeom prst="chevron">
              <a:avLst>
                <a:gd name="adj" fmla="val 4886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Chevron 8"/>
            <p:cNvSpPr/>
            <p:nvPr/>
          </p:nvSpPr>
          <p:spPr>
            <a:xfrm>
              <a:off x="1850064" y="3431458"/>
              <a:ext cx="7786576" cy="190021"/>
            </a:xfrm>
            <a:prstGeom prst="chevron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rot="16200000">
            <a:off x="3707720" y="543321"/>
            <a:ext cx="7740503" cy="673402"/>
            <a:chOff x="1864355" y="3189768"/>
            <a:chExt cx="7740503" cy="673402"/>
          </a:xfrm>
        </p:grpSpPr>
        <p:sp>
          <p:nvSpPr>
            <p:cNvPr id="11" name="Chevron 10"/>
            <p:cNvSpPr/>
            <p:nvPr/>
          </p:nvSpPr>
          <p:spPr>
            <a:xfrm>
              <a:off x="2340529" y="3189768"/>
              <a:ext cx="7250039" cy="19002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Chevron 11"/>
            <p:cNvSpPr/>
            <p:nvPr/>
          </p:nvSpPr>
          <p:spPr>
            <a:xfrm>
              <a:off x="1864355" y="3673149"/>
              <a:ext cx="7740502" cy="190021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Chevron 12"/>
            <p:cNvSpPr/>
            <p:nvPr/>
          </p:nvSpPr>
          <p:spPr>
            <a:xfrm>
              <a:off x="2096057" y="3431460"/>
              <a:ext cx="7508801" cy="190021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79667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By the end of this chapter you will develop an understanding of</a:t>
            </a:r>
            <a:r>
              <a:rPr lang="en-US" dirty="0" smtClean="0"/>
              <a:t>: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General knowledge of ethnography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General </a:t>
            </a:r>
            <a:r>
              <a:rPr lang="en-US" dirty="0"/>
              <a:t>knowledge </a:t>
            </a:r>
            <a:r>
              <a:rPr lang="en-US" dirty="0" smtClean="0"/>
              <a:t>of grounded </a:t>
            </a:r>
            <a:r>
              <a:rPr lang="en-US" dirty="0"/>
              <a:t>theory method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3102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 eaLnBrk="1" hangingPunct="1"/>
            <a:r>
              <a:rPr lang="en-US" sz="2800" dirty="0" err="1" smtClean="0"/>
              <a:t>Apa</a:t>
            </a:r>
            <a:r>
              <a:rPr lang="en-US" sz="2800" dirty="0" smtClean="0"/>
              <a:t> </a:t>
            </a:r>
            <a:r>
              <a:rPr lang="en-US" sz="2800" dirty="0" err="1" smtClean="0"/>
              <a:t>itu</a:t>
            </a:r>
            <a:r>
              <a:rPr lang="en-US" sz="2800" dirty="0" smtClean="0"/>
              <a:t> </a:t>
            </a:r>
            <a:r>
              <a:rPr lang="en-US" sz="2800" dirty="0" err="1" smtClean="0"/>
              <a:t>metode</a:t>
            </a:r>
            <a:r>
              <a:rPr lang="en-US" sz="2800" dirty="0" smtClean="0"/>
              <a:t> </a:t>
            </a:r>
            <a:r>
              <a:rPr lang="en-US" sz="2800" dirty="0" err="1" smtClean="0"/>
              <a:t>penelitian</a:t>
            </a:r>
            <a:r>
              <a:rPr lang="en-US" sz="2800" dirty="0" smtClean="0"/>
              <a:t> </a:t>
            </a:r>
            <a:r>
              <a:rPr lang="en-US" sz="2800" dirty="0" err="1" smtClean="0"/>
              <a:t>Etnografi</a:t>
            </a:r>
            <a:r>
              <a:rPr lang="en-US" sz="2800" dirty="0" smtClean="0"/>
              <a:t>?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buFont typeface="Wingdings" pitchFamily="2" charset="2"/>
              <a:buChar char="q"/>
            </a:pPr>
            <a:r>
              <a:rPr lang="en-US" dirty="0" err="1" smtClean="0"/>
              <a:t>Menurut</a:t>
            </a:r>
            <a:r>
              <a:rPr lang="en-US" dirty="0" smtClean="0"/>
              <a:t> Harris &amp; Johnson (2000), </a:t>
            </a:r>
            <a:r>
              <a:rPr lang="en-US" dirty="0" err="1" smtClean="0"/>
              <a:t>etnografi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arti</a:t>
            </a:r>
            <a:r>
              <a:rPr lang="en-US" dirty="0" smtClean="0"/>
              <a:t> </a:t>
            </a:r>
            <a:r>
              <a:rPr lang="en-US" dirty="0" err="1" smtClean="0"/>
              <a:t>sederhana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“</a:t>
            </a:r>
            <a:r>
              <a:rPr lang="en-US" i="1" dirty="0" smtClean="0"/>
              <a:t>a portrait of a people</a:t>
            </a:r>
            <a:r>
              <a:rPr lang="en-US" dirty="0" smtClean="0"/>
              <a:t>”</a:t>
            </a:r>
          </a:p>
          <a:p>
            <a:pPr algn="just" eaLnBrk="1" hangingPunct="1">
              <a:buFont typeface="Wingdings" pitchFamily="2" charset="2"/>
              <a:buChar char="q"/>
            </a:pPr>
            <a:endParaRPr lang="en-US" dirty="0" smtClean="0"/>
          </a:p>
          <a:p>
            <a:pPr algn="just" eaLnBrk="1" hangingPunct="1">
              <a:buFont typeface="Wingdings" pitchFamily="2" charset="2"/>
              <a:buChar char="q"/>
            </a:pP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konteks</a:t>
            </a:r>
            <a:r>
              <a:rPr lang="en-US" dirty="0" smtClean="0"/>
              <a:t> yang </a:t>
            </a:r>
            <a:r>
              <a:rPr lang="en-US" dirty="0" err="1" smtClean="0"/>
              <a:t>luas</a:t>
            </a:r>
            <a:r>
              <a:rPr lang="en-US" dirty="0" smtClean="0"/>
              <a:t> “</a:t>
            </a:r>
            <a:r>
              <a:rPr lang="en-US" i="1" dirty="0" smtClean="0"/>
              <a:t>Ethnography is a written description of a particular culture - the customs, beliefs, and behavior-based on information collected through fieldwork</a:t>
            </a:r>
            <a:r>
              <a:rPr lang="en-US" dirty="0" smtClean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600868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ontent Placeholder 2"/>
          <p:cNvSpPr>
            <a:spLocks noGrp="1"/>
          </p:cNvSpPr>
          <p:nvPr>
            <p:ph idx="1"/>
          </p:nvPr>
        </p:nvSpPr>
        <p:spPr>
          <a:xfrm>
            <a:off x="457200" y="1257301"/>
            <a:ext cx="8229600" cy="3337322"/>
          </a:xfrm>
        </p:spPr>
        <p:txBody>
          <a:bodyPr>
            <a:normAutofit/>
          </a:bodyPr>
          <a:lstStyle/>
          <a:p>
            <a:pPr marL="0" indent="0" algn="just" eaLnBrk="1" hangingPunct="1">
              <a:buNone/>
            </a:pPr>
            <a:r>
              <a:rPr lang="en-US" sz="2400" dirty="0" err="1" smtClean="0"/>
              <a:t>Etnografi</a:t>
            </a:r>
            <a:r>
              <a:rPr lang="en-US" sz="2400" dirty="0" smtClean="0"/>
              <a:t> </a:t>
            </a:r>
            <a:r>
              <a:rPr lang="en-US" sz="2400" dirty="0" err="1" smtClean="0"/>
              <a:t>adalah</a:t>
            </a:r>
            <a:r>
              <a:rPr lang="en-US" sz="2400" dirty="0" smtClean="0"/>
              <a:t> </a:t>
            </a:r>
            <a:r>
              <a:rPr lang="en-US" sz="2400" dirty="0" err="1" smtClean="0"/>
              <a:t>metode</a:t>
            </a:r>
            <a:r>
              <a:rPr lang="en-US" sz="2400" dirty="0" smtClean="0"/>
              <a:t> </a:t>
            </a:r>
            <a:r>
              <a:rPr lang="en-US" sz="2400" dirty="0" err="1" smtClean="0"/>
              <a:t>penelitian</a:t>
            </a:r>
            <a:r>
              <a:rPr lang="en-US" sz="2400" dirty="0" smtClean="0"/>
              <a:t> </a:t>
            </a:r>
            <a:r>
              <a:rPr lang="en-US" sz="2400" dirty="0" err="1" smtClean="0"/>
              <a:t>berdasarkan</a:t>
            </a:r>
            <a:r>
              <a:rPr lang="en-US" sz="2400" dirty="0" smtClean="0"/>
              <a:t> </a:t>
            </a:r>
            <a:r>
              <a:rPr lang="en-US" sz="2400" dirty="0" err="1" smtClean="0"/>
              <a:t>pengamatan</a:t>
            </a:r>
            <a:r>
              <a:rPr lang="en-US" sz="2400" dirty="0" smtClean="0"/>
              <a:t> </a:t>
            </a:r>
            <a:r>
              <a:rPr lang="en-US" sz="2400" dirty="0" err="1" smtClean="0"/>
              <a:t>terhadap</a:t>
            </a:r>
            <a:r>
              <a:rPr lang="en-US" sz="2400" dirty="0" smtClean="0"/>
              <a:t> </a:t>
            </a:r>
            <a:r>
              <a:rPr lang="en-US" sz="2400" dirty="0" err="1" smtClean="0"/>
              <a:t>sekelompok</a:t>
            </a:r>
            <a:r>
              <a:rPr lang="en-US" sz="2400" dirty="0" smtClean="0"/>
              <a:t> orang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lingkungan</a:t>
            </a:r>
            <a:r>
              <a:rPr lang="en-US" sz="2400" dirty="0" smtClean="0"/>
              <a:t> yang </a:t>
            </a:r>
            <a:r>
              <a:rPr lang="en-US" sz="2400" dirty="0" err="1" smtClean="0"/>
              <a:t>alamiah</a:t>
            </a:r>
            <a:r>
              <a:rPr lang="en-US" sz="2400" dirty="0" smtClean="0"/>
              <a:t> </a:t>
            </a:r>
            <a:r>
              <a:rPr lang="en-US" sz="2400" dirty="0" err="1" smtClean="0"/>
              <a:t>ketimbang</a:t>
            </a:r>
            <a:r>
              <a:rPr lang="en-US" sz="2400" dirty="0" smtClean="0"/>
              <a:t> </a:t>
            </a:r>
            <a:r>
              <a:rPr lang="en-US" sz="2400" dirty="0" err="1" smtClean="0"/>
              <a:t>penelitian</a:t>
            </a:r>
            <a:r>
              <a:rPr lang="en-US" sz="2400" dirty="0" smtClean="0"/>
              <a:t> yang </a:t>
            </a:r>
            <a:r>
              <a:rPr lang="en-US" sz="2400" dirty="0" err="1" smtClean="0"/>
              <a:t>menekankan</a:t>
            </a:r>
            <a:r>
              <a:rPr lang="en-US" sz="2400" dirty="0" smtClean="0"/>
              <a:t> </a:t>
            </a:r>
            <a:r>
              <a:rPr lang="en-US" sz="2400" dirty="0" err="1" smtClean="0"/>
              <a:t>latar</a:t>
            </a:r>
            <a:r>
              <a:rPr lang="en-US" sz="2400" dirty="0" smtClean="0"/>
              <a:t> </a:t>
            </a:r>
            <a:r>
              <a:rPr lang="en-US" sz="2400" dirty="0" err="1" smtClean="0"/>
              <a:t>formalitas</a:t>
            </a:r>
            <a:r>
              <a:rPr lang="en-US" sz="2400" dirty="0" smtClean="0"/>
              <a:t>.</a:t>
            </a:r>
          </a:p>
          <a:p>
            <a:pPr algn="just" eaLnBrk="1" hangingPunct="1">
              <a:buFont typeface="Arial" charset="0"/>
              <a:buNone/>
            </a:pPr>
            <a:endParaRPr lang="en-US" sz="1100" dirty="0" smtClean="0"/>
          </a:p>
        </p:txBody>
      </p:sp>
    </p:spTree>
    <p:extLst>
      <p:ext uri="{BB962C8B-B14F-4D97-AF65-F5344CB8AC3E}">
        <p14:creationId xmlns:p14="http://schemas.microsoft.com/office/powerpoint/2010/main" val="10989917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>
            <a:spLocks noGrp="1"/>
          </p:cNvSpPr>
          <p:nvPr>
            <p:ph idx="1"/>
          </p:nvPr>
        </p:nvSpPr>
        <p:spPr>
          <a:xfrm>
            <a:off x="457200" y="400051"/>
            <a:ext cx="8229600" cy="4194572"/>
          </a:xfrm>
        </p:spPr>
        <p:txBody>
          <a:bodyPr>
            <a:normAutofit lnSpcReduction="10000"/>
          </a:bodyPr>
          <a:lstStyle/>
          <a:p>
            <a:pPr marL="579438" indent="-579438" algn="just" eaLnBrk="1" hangingPunct="1">
              <a:buFont typeface="Wingdings" pitchFamily="2" charset="2"/>
              <a:buChar char="q"/>
            </a:pPr>
            <a:r>
              <a:rPr lang="en-US" sz="2000" dirty="0" err="1" smtClean="0"/>
              <a:t>Perlu</a:t>
            </a:r>
            <a:r>
              <a:rPr lang="en-US" sz="2000" dirty="0" smtClean="0"/>
              <a:t> </a:t>
            </a:r>
            <a:r>
              <a:rPr lang="en-US" sz="2000" dirty="0" err="1" smtClean="0"/>
              <a:t>diketahui</a:t>
            </a:r>
            <a:r>
              <a:rPr lang="en-US" sz="2000" dirty="0" smtClean="0"/>
              <a:t> </a:t>
            </a:r>
            <a:r>
              <a:rPr lang="en-US" sz="2000" dirty="0" err="1" smtClean="0"/>
              <a:t>bahwa</a:t>
            </a:r>
            <a:r>
              <a:rPr lang="en-US" sz="2000" dirty="0" smtClean="0"/>
              <a:t> </a:t>
            </a:r>
            <a:r>
              <a:rPr lang="en-US" sz="2000" dirty="0" err="1" smtClean="0"/>
              <a:t>penelitian</a:t>
            </a:r>
            <a:r>
              <a:rPr lang="en-US" sz="2000" dirty="0" smtClean="0"/>
              <a:t> </a:t>
            </a:r>
            <a:r>
              <a:rPr lang="en-US" sz="2000" dirty="0" err="1" smtClean="0"/>
              <a:t>etnografi</a:t>
            </a:r>
            <a:r>
              <a:rPr lang="en-US" sz="2000" dirty="0" smtClean="0"/>
              <a:t> </a:t>
            </a:r>
            <a:r>
              <a:rPr lang="en-US" sz="2000" dirty="0" err="1" smtClean="0"/>
              <a:t>adalah</a:t>
            </a:r>
            <a:r>
              <a:rPr lang="en-US" sz="2000" dirty="0" smtClean="0"/>
              <a:t> </a:t>
            </a:r>
            <a:r>
              <a:rPr lang="en-US" sz="2000" dirty="0" err="1" smtClean="0"/>
              <a:t>ciri</a:t>
            </a:r>
            <a:r>
              <a:rPr lang="en-US" sz="2000" dirty="0" smtClean="0"/>
              <a:t> </a:t>
            </a:r>
            <a:r>
              <a:rPr lang="en-US" sz="2000" dirty="0" err="1" smtClean="0"/>
              <a:t>khas</a:t>
            </a:r>
            <a:r>
              <a:rPr lang="en-US" sz="2000" dirty="0" smtClean="0"/>
              <a:t> </a:t>
            </a:r>
            <a:r>
              <a:rPr lang="en-US" sz="2000" dirty="0" err="1" smtClean="0"/>
              <a:t>penelitian</a:t>
            </a:r>
            <a:r>
              <a:rPr lang="en-US" sz="2000" dirty="0" smtClean="0"/>
              <a:t> </a:t>
            </a:r>
            <a:r>
              <a:rPr lang="en-US" sz="2000" dirty="0" err="1" smtClean="0"/>
              <a:t>ilmu</a:t>
            </a:r>
            <a:r>
              <a:rPr lang="en-US" sz="2000" dirty="0" smtClean="0"/>
              <a:t> </a:t>
            </a:r>
            <a:r>
              <a:rPr lang="en-US" sz="2000" dirty="0" err="1" smtClean="0"/>
              <a:t>Antropologi</a:t>
            </a:r>
            <a:r>
              <a:rPr lang="en-US" sz="2000" dirty="0" smtClean="0"/>
              <a:t>.</a:t>
            </a:r>
          </a:p>
          <a:p>
            <a:pPr marL="579438" indent="-579438" algn="just" eaLnBrk="1" hangingPunct="1">
              <a:buFont typeface="Wingdings" pitchFamily="2" charset="2"/>
              <a:buChar char="q"/>
            </a:pPr>
            <a:endParaRPr lang="en-US" sz="2000" dirty="0" smtClean="0"/>
          </a:p>
          <a:p>
            <a:pPr marL="579438" indent="-579438" algn="just" eaLnBrk="1" hangingPunct="1">
              <a:buFont typeface="Wingdings" pitchFamily="2" charset="2"/>
              <a:buChar char="q"/>
            </a:pPr>
            <a:r>
              <a:rPr lang="en-US" sz="2000" dirty="0" err="1" smtClean="0"/>
              <a:t>Penelitian</a:t>
            </a:r>
            <a:r>
              <a:rPr lang="en-US" sz="2000" dirty="0" smtClean="0"/>
              <a:t> </a:t>
            </a:r>
            <a:r>
              <a:rPr lang="en-US" sz="2000" dirty="0" err="1" smtClean="0"/>
              <a:t>ini</a:t>
            </a:r>
            <a:r>
              <a:rPr lang="en-US" sz="2000" dirty="0" smtClean="0"/>
              <a:t> </a:t>
            </a:r>
            <a:r>
              <a:rPr lang="en-US" sz="2000" dirty="0" err="1" smtClean="0"/>
              <a:t>mengutamakan</a:t>
            </a:r>
            <a:r>
              <a:rPr lang="en-US" sz="2000" dirty="0" smtClean="0"/>
              <a:t> </a:t>
            </a:r>
            <a:r>
              <a:rPr lang="en-US" sz="2000" dirty="0" err="1" smtClean="0"/>
              <a:t>adanya</a:t>
            </a:r>
            <a:r>
              <a:rPr lang="en-US" sz="2000" dirty="0" smtClean="0"/>
              <a:t> </a:t>
            </a:r>
            <a:r>
              <a:rPr lang="en-US" sz="2000" i="1" dirty="0" smtClean="0"/>
              <a:t>sense of realities </a:t>
            </a:r>
            <a:r>
              <a:rPr lang="en-US" sz="2000" dirty="0" err="1" smtClean="0"/>
              <a:t>peneliti</a:t>
            </a:r>
            <a:r>
              <a:rPr lang="en-US" sz="2000" i="1" dirty="0" smtClean="0"/>
              <a:t>, </a:t>
            </a:r>
            <a:r>
              <a:rPr lang="en-US" sz="2000" dirty="0" smtClean="0"/>
              <a:t>proses </a:t>
            </a:r>
            <a:r>
              <a:rPr lang="en-US" sz="2000" dirty="0" err="1" smtClean="0"/>
              <a:t>berpikir</a:t>
            </a:r>
            <a:r>
              <a:rPr lang="en-US" sz="2000" dirty="0" smtClean="0"/>
              <a:t> </a:t>
            </a:r>
            <a:r>
              <a:rPr lang="en-US" sz="2000" dirty="0" err="1" smtClean="0"/>
              <a:t>mendalam</a:t>
            </a:r>
            <a:r>
              <a:rPr lang="en-US" sz="2000" dirty="0" smtClean="0"/>
              <a:t> </a:t>
            </a:r>
            <a:r>
              <a:rPr lang="en-US" sz="2000" dirty="0" err="1" smtClean="0"/>
              <a:t>dan</a:t>
            </a:r>
            <a:r>
              <a:rPr lang="en-US" sz="2000" dirty="0" smtClean="0"/>
              <a:t> </a:t>
            </a:r>
            <a:r>
              <a:rPr lang="en-US" sz="2000" dirty="0" err="1" smtClean="0"/>
              <a:t>interpretasi</a:t>
            </a:r>
            <a:r>
              <a:rPr lang="en-US" sz="2000" dirty="0" smtClean="0"/>
              <a:t> </a:t>
            </a:r>
            <a:r>
              <a:rPr lang="en-US" sz="2000" dirty="0" err="1" smtClean="0"/>
              <a:t>atas</a:t>
            </a:r>
            <a:r>
              <a:rPr lang="en-US" sz="2000" dirty="0" smtClean="0"/>
              <a:t> </a:t>
            </a:r>
            <a:r>
              <a:rPr lang="en-US" sz="2000" dirty="0" err="1" smtClean="0"/>
              <a:t>fakta</a:t>
            </a:r>
            <a:r>
              <a:rPr lang="en-US" sz="2000" dirty="0" smtClean="0"/>
              <a:t> </a:t>
            </a:r>
            <a:r>
              <a:rPr lang="en-US" sz="2000" dirty="0" err="1" smtClean="0"/>
              <a:t>berdasarkan</a:t>
            </a:r>
            <a:r>
              <a:rPr lang="en-US" sz="2000" dirty="0" smtClean="0"/>
              <a:t> </a:t>
            </a:r>
            <a:r>
              <a:rPr lang="en-US" sz="2000" dirty="0" err="1" smtClean="0"/>
              <a:t>konsep</a:t>
            </a:r>
            <a:r>
              <a:rPr lang="en-US" sz="2000" dirty="0" smtClean="0"/>
              <a:t> yang </a:t>
            </a:r>
            <a:r>
              <a:rPr lang="en-US" sz="2000" dirty="0" err="1" smtClean="0"/>
              <a:t>digunakan</a:t>
            </a:r>
            <a:r>
              <a:rPr lang="en-US" sz="2000" dirty="0" smtClean="0"/>
              <a:t>, </a:t>
            </a:r>
            <a:r>
              <a:rPr lang="en-US" sz="2000" dirty="0" err="1" smtClean="0"/>
              <a:t>mengembangkannya</a:t>
            </a:r>
            <a:r>
              <a:rPr lang="en-US" sz="2000" dirty="0" smtClean="0"/>
              <a:t> </a:t>
            </a:r>
            <a:r>
              <a:rPr lang="en-US" sz="2000" dirty="0" err="1" smtClean="0"/>
              <a:t>dengan</a:t>
            </a:r>
            <a:r>
              <a:rPr lang="en-US" sz="2000" dirty="0" smtClean="0"/>
              <a:t> </a:t>
            </a:r>
            <a:r>
              <a:rPr lang="en-US" sz="2000" dirty="0" err="1" smtClean="0"/>
              <a:t>pemahaman</a:t>
            </a:r>
            <a:r>
              <a:rPr lang="en-US" sz="2000" dirty="0" smtClean="0"/>
              <a:t> yang </a:t>
            </a:r>
            <a:r>
              <a:rPr lang="en-US" sz="2000" dirty="0" err="1" smtClean="0"/>
              <a:t>dalam</a:t>
            </a:r>
            <a:r>
              <a:rPr lang="en-US" sz="2000" dirty="0" smtClean="0"/>
              <a:t> </a:t>
            </a:r>
            <a:r>
              <a:rPr lang="en-US" sz="2000" dirty="0" err="1" smtClean="0"/>
              <a:t>serta</a:t>
            </a:r>
            <a:r>
              <a:rPr lang="en-US" sz="2000" dirty="0" smtClean="0"/>
              <a:t> </a:t>
            </a:r>
            <a:r>
              <a:rPr lang="en-US" sz="2000" dirty="0" err="1" smtClean="0"/>
              <a:t>mengutamakan</a:t>
            </a:r>
            <a:r>
              <a:rPr lang="en-US" sz="2000" dirty="0" smtClean="0"/>
              <a:t> </a:t>
            </a:r>
            <a:r>
              <a:rPr lang="en-US" sz="2000" dirty="0" err="1" smtClean="0"/>
              <a:t>nilai-nilai</a:t>
            </a:r>
            <a:r>
              <a:rPr lang="en-US" sz="2000" dirty="0" smtClean="0"/>
              <a:t> yang </a:t>
            </a:r>
            <a:r>
              <a:rPr lang="en-US" sz="2000" dirty="0" err="1" smtClean="0"/>
              <a:t>diteliti</a:t>
            </a:r>
            <a:r>
              <a:rPr lang="en-US" sz="2000" dirty="0" smtClean="0"/>
              <a:t>.</a:t>
            </a:r>
          </a:p>
          <a:p>
            <a:pPr marL="579438" indent="-579438" algn="just" eaLnBrk="1" hangingPunct="1">
              <a:buFont typeface="Wingdings" pitchFamily="2" charset="2"/>
              <a:buChar char="q"/>
            </a:pPr>
            <a:endParaRPr lang="en-US" sz="2000" dirty="0" smtClean="0"/>
          </a:p>
          <a:p>
            <a:pPr marL="579438" indent="-579438" algn="just">
              <a:buFont typeface="Wingdings" pitchFamily="2" charset="2"/>
              <a:buChar char="q"/>
              <a:defRPr/>
            </a:pPr>
            <a:r>
              <a:rPr lang="en-US" sz="2000" dirty="0" err="1"/>
              <a:t>Oleh</a:t>
            </a:r>
            <a:r>
              <a:rPr lang="en-US" sz="2000" dirty="0"/>
              <a:t> </a:t>
            </a:r>
            <a:r>
              <a:rPr lang="en-US" sz="2000" dirty="0" err="1"/>
              <a:t>karenanya</a:t>
            </a:r>
            <a:r>
              <a:rPr lang="en-US" sz="2000" dirty="0"/>
              <a:t>,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mendapatkan</a:t>
            </a:r>
            <a:r>
              <a:rPr lang="en-US" sz="2000" dirty="0"/>
              <a:t> </a:t>
            </a:r>
            <a:r>
              <a:rPr lang="en-US" sz="2000" dirty="0" err="1"/>
              <a:t>hasil</a:t>
            </a:r>
            <a:r>
              <a:rPr lang="en-US" sz="2000" dirty="0"/>
              <a:t> yang </a:t>
            </a:r>
            <a:r>
              <a:rPr lang="en-US" sz="2000" dirty="0" err="1"/>
              <a:t>sesuai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tujuan</a:t>
            </a:r>
            <a:r>
              <a:rPr lang="en-US" sz="2000" dirty="0"/>
              <a:t> </a:t>
            </a:r>
            <a:r>
              <a:rPr lang="en-US" sz="2000" dirty="0" err="1"/>
              <a:t>penelitian</a:t>
            </a:r>
            <a:r>
              <a:rPr lang="en-US" sz="2000" dirty="0"/>
              <a:t> </a:t>
            </a:r>
            <a:r>
              <a:rPr lang="en-US" sz="2000" dirty="0" err="1"/>
              <a:t>ini</a:t>
            </a:r>
            <a:r>
              <a:rPr lang="en-US" sz="2000" dirty="0"/>
              <a:t>,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jarang</a:t>
            </a:r>
            <a:r>
              <a:rPr lang="en-US" sz="2000" dirty="0"/>
              <a:t> </a:t>
            </a:r>
            <a:r>
              <a:rPr lang="en-US" sz="2000" dirty="0" err="1"/>
              <a:t>metode</a:t>
            </a:r>
            <a:r>
              <a:rPr lang="en-US" sz="2000" dirty="0"/>
              <a:t> </a:t>
            </a:r>
            <a:r>
              <a:rPr lang="en-US" sz="2000" dirty="0" err="1"/>
              <a:t>ini</a:t>
            </a:r>
            <a:r>
              <a:rPr lang="en-US" sz="2000" dirty="0"/>
              <a:t> </a:t>
            </a:r>
            <a:r>
              <a:rPr lang="en-US" sz="2000" dirty="0" err="1"/>
              <a:t>mengutamakan</a:t>
            </a:r>
            <a:r>
              <a:rPr lang="en-US" sz="2000" dirty="0"/>
              <a:t> </a:t>
            </a:r>
            <a:r>
              <a:rPr lang="en-US" sz="2000" dirty="0" err="1"/>
              <a:t>pembauran</a:t>
            </a:r>
            <a:r>
              <a:rPr lang="en-US" sz="2000" dirty="0"/>
              <a:t> </a:t>
            </a:r>
            <a:r>
              <a:rPr lang="en-US" sz="2000" dirty="0" err="1"/>
              <a:t>antara</a:t>
            </a:r>
            <a:r>
              <a:rPr lang="en-US" sz="2000" dirty="0"/>
              <a:t> </a:t>
            </a:r>
            <a:r>
              <a:rPr lang="en-US" sz="2000" dirty="0" err="1"/>
              <a:t>peneliti</a:t>
            </a:r>
            <a:r>
              <a:rPr lang="en-US" sz="2000" dirty="0"/>
              <a:t> (</a:t>
            </a:r>
            <a:r>
              <a:rPr lang="en-US" sz="2000" i="1" dirty="0"/>
              <a:t>participant observation</a:t>
            </a:r>
            <a:r>
              <a:rPr lang="en-US" sz="2000" dirty="0"/>
              <a:t>)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objek</a:t>
            </a:r>
            <a:r>
              <a:rPr lang="en-US" sz="2000" dirty="0"/>
              <a:t> yang </a:t>
            </a:r>
            <a:r>
              <a:rPr lang="en-US" sz="2000" dirty="0" err="1"/>
              <a:t>diteliti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waktu</a:t>
            </a:r>
            <a:r>
              <a:rPr lang="en-US" sz="2000" dirty="0"/>
              <a:t> yang </a:t>
            </a:r>
            <a:r>
              <a:rPr lang="en-US" sz="2000" dirty="0" err="1"/>
              <a:t>cukup</a:t>
            </a:r>
            <a:r>
              <a:rPr lang="en-US" sz="2000" dirty="0"/>
              <a:t> lama</a:t>
            </a:r>
            <a:r>
              <a:rPr lang="en-US" sz="2000" dirty="0" smtClean="0"/>
              <a:t>.</a:t>
            </a:r>
          </a:p>
          <a:p>
            <a:pPr marL="579438" indent="-579438" algn="just">
              <a:buFont typeface="Wingdings" pitchFamily="2" charset="2"/>
              <a:buChar char="q"/>
              <a:defRPr/>
            </a:pPr>
            <a:endParaRPr lang="en-US" sz="2000" dirty="0"/>
          </a:p>
          <a:p>
            <a:pPr marL="579438" indent="-579438" algn="just" eaLnBrk="1" hangingPunct="1">
              <a:buFont typeface="Wingdings" pitchFamily="2" charset="2"/>
              <a:buChar char="q"/>
            </a:pPr>
            <a:endParaRPr lang="en-US" sz="2000" i="1" dirty="0" smtClean="0"/>
          </a:p>
          <a:p>
            <a:pPr marL="579438" indent="-579438" eaLnBrk="1" hangingPunct="1"/>
            <a:endParaRPr lang="en-US" sz="1100" dirty="0" smtClean="0"/>
          </a:p>
        </p:txBody>
      </p:sp>
    </p:spTree>
    <p:extLst>
      <p:ext uri="{BB962C8B-B14F-4D97-AF65-F5344CB8AC3E}">
        <p14:creationId xmlns:p14="http://schemas.microsoft.com/office/powerpoint/2010/main" val="22774848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 eaLnBrk="1" hangingPunct="1"/>
            <a:r>
              <a:rPr lang="en-US" smtClean="0"/>
              <a:t>Fokus Penelitian Etnografi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buFont typeface="Wingdings" pitchFamily="2" charset="2"/>
              <a:buChar char="ü"/>
            </a:pPr>
            <a:r>
              <a:rPr lang="en-US" smtClean="0"/>
              <a:t>Biasanya penelitian ini mengkaji kebudayaan dalam masyarakat yang merupakan konstruksi peneliti dari pelbagai informasi yang diperoleh di lapangan.</a:t>
            </a:r>
          </a:p>
          <a:p>
            <a:pPr algn="just" eaLnBrk="1" hangingPunct="1">
              <a:buFont typeface="Wingdings" pitchFamily="2" charset="2"/>
              <a:buChar char="ü"/>
            </a:pPr>
            <a:r>
              <a:rPr lang="en-US" smtClean="0"/>
              <a:t>Dalam konteks kebudayaan ini yang tergambar adalah tingkah laku sosial masyarakat yang dilihat sebagaimana adanya.</a:t>
            </a:r>
          </a:p>
        </p:txBody>
      </p:sp>
    </p:spTree>
    <p:extLst>
      <p:ext uri="{BB962C8B-B14F-4D97-AF65-F5344CB8AC3E}">
        <p14:creationId xmlns:p14="http://schemas.microsoft.com/office/powerpoint/2010/main" val="31412029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 eaLnBrk="1" hangingPunct="1"/>
            <a:r>
              <a:rPr lang="en-US" smtClean="0"/>
              <a:t>Informan penelitian etnografi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dirty="0" err="1" smtClean="0"/>
              <a:t>Biasanya</a:t>
            </a:r>
            <a:r>
              <a:rPr lang="en-US" dirty="0" smtClean="0"/>
              <a:t> </a:t>
            </a:r>
            <a:r>
              <a:rPr lang="en-US" dirty="0" err="1" smtClean="0"/>
              <a:t>penelitian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berangkat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aspek</a:t>
            </a:r>
            <a:r>
              <a:rPr lang="en-US" dirty="0" smtClean="0"/>
              <a:t> “</a:t>
            </a:r>
            <a:r>
              <a:rPr lang="en-US" dirty="0" err="1" smtClean="0"/>
              <a:t>nilai</a:t>
            </a:r>
            <a:r>
              <a:rPr lang="en-US" dirty="0" smtClean="0"/>
              <a:t>’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peneliti</a:t>
            </a:r>
            <a:r>
              <a:rPr lang="en-US" dirty="0" smtClean="0"/>
              <a:t> </a:t>
            </a:r>
            <a:r>
              <a:rPr lang="en-US" dirty="0" err="1" smtClean="0"/>
              <a:t>terkait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objek</a:t>
            </a:r>
            <a:r>
              <a:rPr lang="en-US" dirty="0" smtClean="0"/>
              <a:t> yang </a:t>
            </a:r>
            <a:r>
              <a:rPr lang="en-US" dirty="0" err="1" smtClean="0"/>
              <a:t>diteliti</a:t>
            </a:r>
            <a:r>
              <a:rPr lang="en-US" dirty="0" smtClean="0"/>
              <a:t>.  </a:t>
            </a:r>
            <a:r>
              <a:rPr lang="en-US" dirty="0" err="1" smtClean="0"/>
              <a:t>Konsekuensinya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penentuan</a:t>
            </a:r>
            <a:r>
              <a:rPr lang="en-US" dirty="0" smtClean="0"/>
              <a:t> </a:t>
            </a:r>
            <a:r>
              <a:rPr lang="en-US" dirty="0" err="1" smtClean="0"/>
              <a:t>informan</a:t>
            </a:r>
            <a:r>
              <a:rPr lang="en-US" dirty="0" smtClean="0"/>
              <a:t> </a:t>
            </a:r>
            <a:r>
              <a:rPr lang="en-US" dirty="0" err="1" smtClean="0"/>
              <a:t>penelitian</a:t>
            </a:r>
            <a:r>
              <a:rPr lang="en-US" dirty="0" smtClean="0"/>
              <a:t> </a:t>
            </a:r>
            <a:r>
              <a:rPr lang="en-US" dirty="0" err="1" smtClean="0"/>
              <a:t>secara</a:t>
            </a:r>
            <a:r>
              <a:rPr lang="en-US" dirty="0" smtClean="0"/>
              <a:t> </a:t>
            </a:r>
            <a:r>
              <a:rPr lang="en-US" dirty="0" err="1" smtClean="0"/>
              <a:t>sengaja</a:t>
            </a:r>
            <a:r>
              <a:rPr lang="en-US" dirty="0" smtClean="0"/>
              <a:t> (</a:t>
            </a:r>
            <a:r>
              <a:rPr lang="en-US" i="1" dirty="0" smtClean="0"/>
              <a:t>purposive</a:t>
            </a:r>
            <a:r>
              <a:rPr lang="en-US" dirty="0" smtClean="0"/>
              <a:t>)</a:t>
            </a:r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endParaRPr lang="en-US" dirty="0" smtClean="0"/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dirty="0" err="1" smtClean="0"/>
              <a:t>Penelitian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menekankan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aspek</a:t>
            </a:r>
            <a:r>
              <a:rPr lang="en-US" dirty="0" smtClean="0"/>
              <a:t> </a:t>
            </a:r>
            <a:r>
              <a:rPr lang="en-US" dirty="0" err="1" smtClean="0"/>
              <a:t>kontekstual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meninggalkan</a:t>
            </a:r>
            <a:r>
              <a:rPr lang="en-US" dirty="0" smtClean="0"/>
              <a:t> </a:t>
            </a:r>
            <a:r>
              <a:rPr lang="en-US" dirty="0" err="1" smtClean="0"/>
              <a:t>asumsi-asumsi</a:t>
            </a:r>
            <a:r>
              <a:rPr lang="en-US" dirty="0" smtClean="0"/>
              <a:t> </a:t>
            </a:r>
            <a:r>
              <a:rPr lang="en-US" dirty="0" err="1" smtClean="0"/>
              <a:t>teoritis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proposisi</a:t>
            </a:r>
            <a:r>
              <a:rPr lang="en-US" dirty="0" smtClean="0"/>
              <a:t>.  </a:t>
            </a:r>
            <a:r>
              <a:rPr lang="en-US" dirty="0" err="1" smtClean="0"/>
              <a:t>Jadi</a:t>
            </a:r>
            <a:r>
              <a:rPr lang="en-US" dirty="0" smtClean="0"/>
              <a:t>, </a:t>
            </a:r>
            <a:r>
              <a:rPr lang="en-US" i="1" dirty="0" smtClean="0"/>
              <a:t>setting </a:t>
            </a:r>
            <a:r>
              <a:rPr lang="en-US" dirty="0" err="1" smtClean="0"/>
              <a:t>penelitian</a:t>
            </a:r>
            <a:r>
              <a:rPr lang="en-US" dirty="0" smtClean="0"/>
              <a:t> </a:t>
            </a:r>
            <a:r>
              <a:rPr lang="en-US" dirty="0" err="1" smtClean="0"/>
              <a:t>nampak</a:t>
            </a:r>
            <a:r>
              <a:rPr lang="en-US" dirty="0" smtClean="0"/>
              <a:t>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alami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4121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theme/theme1.xml><?xml version="1.0" encoding="utf-8"?>
<a:theme xmlns:a="http://schemas.openxmlformats.org/drawingml/2006/main" name="MultimediaChoreograph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pperplate Gothic Bold"/>
        <a:ea typeface=""/>
        <a:cs typeface=""/>
      </a:majorFont>
      <a:minorFont>
        <a:latin typeface="Arial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8D40529-A348-4B16-A8D7-9003BD9474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MultimediaChoreography</Template>
  <TotalTime>0</TotalTime>
  <Words>1169</Words>
  <Application>Microsoft Office PowerPoint</Application>
  <PresentationFormat>On-screen Show (16:9)</PresentationFormat>
  <Paragraphs>133</Paragraphs>
  <Slides>23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MultimediaChoreography</vt:lpstr>
      <vt:lpstr>Seminar proposal</vt:lpstr>
      <vt:lpstr>PRA MID TEST</vt:lpstr>
      <vt:lpstr>AFTER MID TEST</vt:lpstr>
      <vt:lpstr>Course goal</vt:lpstr>
      <vt:lpstr>Apa itu metode penelitian Etnografi?</vt:lpstr>
      <vt:lpstr>PowerPoint Presentation</vt:lpstr>
      <vt:lpstr>PowerPoint Presentation</vt:lpstr>
      <vt:lpstr>Fokus Penelitian Etnografi</vt:lpstr>
      <vt:lpstr>Informan penelitian etnografi</vt:lpstr>
      <vt:lpstr>Pengumpulan data dalam metode etnografi</vt:lpstr>
      <vt:lpstr>Kelebihan metode etnografi</vt:lpstr>
      <vt:lpstr>Tahapan penelitian etnografi</vt:lpstr>
      <vt:lpstr>Bagaimana metode etnografi digunakan?</vt:lpstr>
      <vt:lpstr>Ciri khas dalam penelitian kualitatif etnografi</vt:lpstr>
      <vt:lpstr>PowerPoint Presentation</vt:lpstr>
      <vt:lpstr>Hal- hal yang perlu diperhatikan :</vt:lpstr>
      <vt:lpstr>Grounded theory</vt:lpstr>
      <vt:lpstr>PowerPoint Presentation</vt:lpstr>
      <vt:lpstr>Dimensi Research dengan Grounded Theory (GT)</vt:lpstr>
      <vt:lpstr>PROSES MEMBANGUN TEORI DENGAN GROUNDED TEORI (GT)</vt:lpstr>
      <vt:lpstr>PowerPoint Presentation</vt:lpstr>
      <vt:lpstr>5 fase pada penelitian dengan metode grounded theory</vt:lpstr>
      <vt:lpstr>Langkah-langkah yang harus dilakukan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2016-01-09T06:49:13Z</dcterms:created>
  <dcterms:modified xsi:type="dcterms:W3CDTF">2016-09-14T06:59:53Z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TC016745539991</vt:lpwstr>
  </property>
</Properties>
</file>