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2"/>
  </p:sldMasterIdLst>
  <p:notesMasterIdLst>
    <p:notesMasterId r:id="rId20"/>
  </p:notesMasterIdLst>
  <p:handoutMasterIdLst>
    <p:handoutMasterId r:id="rId21"/>
  </p:handoutMasterIdLst>
  <p:sldIdLst>
    <p:sldId id="27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1" autoAdjust="0"/>
    <p:restoredTop sz="73263" autoAdjust="0"/>
  </p:normalViewPr>
  <p:slideViewPr>
    <p:cSldViewPr showGuides="1">
      <p:cViewPr>
        <p:scale>
          <a:sx n="40" d="100"/>
          <a:sy n="40" d="100"/>
        </p:scale>
        <p:origin x="-1464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A6BDE-4D05-47B7-AD73-008672A1864C}" type="datetimeFigureOut">
              <a:rPr lang="id-ID" smtClean="0"/>
              <a:t>14/09/2016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A4A1B-3B42-41E2-99E7-068A579F36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7634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A0A01-C818-4501-A4A1-72FB312984E3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46D10-78BC-4D36-8565-3E1E155E5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42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1757E-9A33-4A50-9AC2-434AC979E291}" type="slidenum">
              <a:rPr lang="id-ID" smtClean="0">
                <a:solidFill>
                  <a:prstClr val="black"/>
                </a:solidFill>
              </a:rPr>
              <a:pPr/>
              <a:t>4</a:t>
            </a:fld>
            <a:endParaRPr lang="id-ID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07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3012-00EE-4778-9832-BABF6C1F1812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355A1-19F3-41E8-AAA7-1A90409AFE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3012-00EE-4778-9832-BABF6C1F1812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355A1-19F3-41E8-AAA7-1A90409AF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3012-00EE-4778-9832-BABF6C1F1812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355A1-19F3-41E8-AAA7-1A90409AF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1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AC4714-148F-460C-B582-7FAF0BBDAD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3012-00EE-4778-9832-BABF6C1F1812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355A1-19F3-41E8-AAA7-1A90409AFE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3012-00EE-4778-9832-BABF6C1F1812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355A1-19F3-41E8-AAA7-1A90409AF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3012-00EE-4778-9832-BABF6C1F1812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355A1-19F3-41E8-AAA7-1A90409AF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3012-00EE-4778-9832-BABF6C1F1812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355A1-19F3-41E8-AAA7-1A90409AF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3012-00EE-4778-9832-BABF6C1F1812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355A1-19F3-41E8-AAA7-1A90409AF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3012-00EE-4778-9832-BABF6C1F1812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355A1-19F3-41E8-AAA7-1A90409AF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3012-00EE-4778-9832-BABF6C1F1812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F355A1-19F3-41E8-AAA7-1A90409AFE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573012-00EE-4778-9832-BABF6C1F1812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F355A1-19F3-41E8-AAA7-1A90409AFE2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COLLECTION AND ANALYSIS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60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reeform 2"/>
          <p:cNvSpPr>
            <a:spLocks/>
          </p:cNvSpPr>
          <p:nvPr/>
        </p:nvSpPr>
        <p:spPr bwMode="auto">
          <a:xfrm rot="5400000">
            <a:off x="1885156" y="716757"/>
            <a:ext cx="1020763" cy="1549400"/>
          </a:xfrm>
          <a:custGeom>
            <a:avLst/>
            <a:gdLst>
              <a:gd name="T0" fmla="*/ 0 w 1223"/>
              <a:gd name="T1" fmla="*/ 967 h 1220"/>
              <a:gd name="T2" fmla="*/ 13 w 1223"/>
              <a:gd name="T3" fmla="*/ 941 h 1220"/>
              <a:gd name="T4" fmla="*/ 24 w 1223"/>
              <a:gd name="T5" fmla="*/ 921 h 1220"/>
              <a:gd name="T6" fmla="*/ 35 w 1223"/>
              <a:gd name="T7" fmla="*/ 899 h 1220"/>
              <a:gd name="T8" fmla="*/ 46 w 1223"/>
              <a:gd name="T9" fmla="*/ 879 h 1220"/>
              <a:gd name="T10" fmla="*/ 58 w 1223"/>
              <a:gd name="T11" fmla="*/ 856 h 1220"/>
              <a:gd name="T12" fmla="*/ 72 w 1223"/>
              <a:gd name="T13" fmla="*/ 834 h 1220"/>
              <a:gd name="T14" fmla="*/ 85 w 1223"/>
              <a:gd name="T15" fmla="*/ 814 h 1220"/>
              <a:gd name="T16" fmla="*/ 98 w 1223"/>
              <a:gd name="T17" fmla="*/ 792 h 1220"/>
              <a:gd name="T18" fmla="*/ 115 w 1223"/>
              <a:gd name="T19" fmla="*/ 767 h 1220"/>
              <a:gd name="T20" fmla="*/ 134 w 1223"/>
              <a:gd name="T21" fmla="*/ 742 h 1220"/>
              <a:gd name="T22" fmla="*/ 148 w 1223"/>
              <a:gd name="T23" fmla="*/ 721 h 1220"/>
              <a:gd name="T24" fmla="*/ 165 w 1223"/>
              <a:gd name="T25" fmla="*/ 701 h 1220"/>
              <a:gd name="T26" fmla="*/ 183 w 1223"/>
              <a:gd name="T27" fmla="*/ 677 h 1220"/>
              <a:gd name="T28" fmla="*/ 202 w 1223"/>
              <a:gd name="T29" fmla="*/ 652 h 1220"/>
              <a:gd name="T30" fmla="*/ 220 w 1223"/>
              <a:gd name="T31" fmla="*/ 630 h 1220"/>
              <a:gd name="T32" fmla="*/ 241 w 1223"/>
              <a:gd name="T33" fmla="*/ 606 h 1220"/>
              <a:gd name="T34" fmla="*/ 260 w 1223"/>
              <a:gd name="T35" fmla="*/ 587 h 1220"/>
              <a:gd name="T36" fmla="*/ 283 w 1223"/>
              <a:gd name="T37" fmla="*/ 561 h 1220"/>
              <a:gd name="T38" fmla="*/ 304 w 1223"/>
              <a:gd name="T39" fmla="*/ 538 h 1220"/>
              <a:gd name="T40" fmla="*/ 324 w 1223"/>
              <a:gd name="T41" fmla="*/ 520 h 1220"/>
              <a:gd name="T42" fmla="*/ 348 w 1223"/>
              <a:gd name="T43" fmla="*/ 498 h 1220"/>
              <a:gd name="T44" fmla="*/ 365 w 1223"/>
              <a:gd name="T45" fmla="*/ 482 h 1220"/>
              <a:gd name="T46" fmla="*/ 387 w 1223"/>
              <a:gd name="T47" fmla="*/ 463 h 1220"/>
              <a:gd name="T48" fmla="*/ 409 w 1223"/>
              <a:gd name="T49" fmla="*/ 444 h 1220"/>
              <a:gd name="T50" fmla="*/ 436 w 1223"/>
              <a:gd name="T51" fmla="*/ 424 h 1220"/>
              <a:gd name="T52" fmla="*/ 458 w 1223"/>
              <a:gd name="T53" fmla="*/ 406 h 1220"/>
              <a:gd name="T54" fmla="*/ 483 w 1223"/>
              <a:gd name="T55" fmla="*/ 386 h 1220"/>
              <a:gd name="T56" fmla="*/ 513 w 1223"/>
              <a:gd name="T57" fmla="*/ 365 h 1220"/>
              <a:gd name="T58" fmla="*/ 540 w 1223"/>
              <a:gd name="T59" fmla="*/ 345 h 1220"/>
              <a:gd name="T60" fmla="*/ 570 w 1223"/>
              <a:gd name="T61" fmla="*/ 324 h 1220"/>
              <a:gd name="T62" fmla="*/ 600 w 1223"/>
              <a:gd name="T63" fmla="*/ 306 h 1220"/>
              <a:gd name="T64" fmla="*/ 631 w 1223"/>
              <a:gd name="T65" fmla="*/ 288 h 1220"/>
              <a:gd name="T66" fmla="*/ 664 w 1223"/>
              <a:gd name="T67" fmla="*/ 269 h 1220"/>
              <a:gd name="T68" fmla="*/ 693 w 1223"/>
              <a:gd name="T69" fmla="*/ 257 h 1220"/>
              <a:gd name="T70" fmla="*/ 719 w 1223"/>
              <a:gd name="T71" fmla="*/ 241 h 1220"/>
              <a:gd name="T72" fmla="*/ 751 w 1223"/>
              <a:gd name="T73" fmla="*/ 228 h 1220"/>
              <a:gd name="T74" fmla="*/ 773 w 1223"/>
              <a:gd name="T75" fmla="*/ 219 h 1220"/>
              <a:gd name="T76" fmla="*/ 679 w 1223"/>
              <a:gd name="T77" fmla="*/ 0 h 1220"/>
              <a:gd name="T78" fmla="*/ 1223 w 1223"/>
              <a:gd name="T79" fmla="*/ 312 h 1220"/>
              <a:gd name="T80" fmla="*/ 1082 w 1223"/>
              <a:gd name="T81" fmla="*/ 959 h 1220"/>
              <a:gd name="T82" fmla="*/ 993 w 1223"/>
              <a:gd name="T83" fmla="*/ 767 h 1220"/>
              <a:gd name="T84" fmla="*/ 957 w 1223"/>
              <a:gd name="T85" fmla="*/ 784 h 1220"/>
              <a:gd name="T86" fmla="*/ 923 w 1223"/>
              <a:gd name="T87" fmla="*/ 803 h 1220"/>
              <a:gd name="T88" fmla="*/ 885 w 1223"/>
              <a:gd name="T89" fmla="*/ 827 h 1220"/>
              <a:gd name="T90" fmla="*/ 844 w 1223"/>
              <a:gd name="T91" fmla="*/ 853 h 1220"/>
              <a:gd name="T92" fmla="*/ 812 w 1223"/>
              <a:gd name="T93" fmla="*/ 877 h 1220"/>
              <a:gd name="T94" fmla="*/ 781 w 1223"/>
              <a:gd name="T95" fmla="*/ 904 h 1220"/>
              <a:gd name="T96" fmla="*/ 749 w 1223"/>
              <a:gd name="T97" fmla="*/ 929 h 1220"/>
              <a:gd name="T98" fmla="*/ 723 w 1223"/>
              <a:gd name="T99" fmla="*/ 956 h 1220"/>
              <a:gd name="T100" fmla="*/ 697 w 1223"/>
              <a:gd name="T101" fmla="*/ 984 h 1220"/>
              <a:gd name="T102" fmla="*/ 669 w 1223"/>
              <a:gd name="T103" fmla="*/ 1014 h 1220"/>
              <a:gd name="T104" fmla="*/ 645 w 1223"/>
              <a:gd name="T105" fmla="*/ 1044 h 1220"/>
              <a:gd name="T106" fmla="*/ 622 w 1223"/>
              <a:gd name="T107" fmla="*/ 1074 h 1220"/>
              <a:gd name="T108" fmla="*/ 601 w 1223"/>
              <a:gd name="T109" fmla="*/ 1100 h 1220"/>
              <a:gd name="T110" fmla="*/ 579 w 1223"/>
              <a:gd name="T111" fmla="*/ 1137 h 1220"/>
              <a:gd name="T112" fmla="*/ 559 w 1223"/>
              <a:gd name="T113" fmla="*/ 1170 h 1220"/>
              <a:gd name="T114" fmla="*/ 548 w 1223"/>
              <a:gd name="T115" fmla="*/ 1195 h 1220"/>
              <a:gd name="T116" fmla="*/ 534 w 1223"/>
              <a:gd name="T117" fmla="*/ 1220 h 1220"/>
              <a:gd name="T118" fmla="*/ 0 w 1223"/>
              <a:gd name="T119" fmla="*/ 967 h 122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223"/>
              <a:gd name="T181" fmla="*/ 0 h 1220"/>
              <a:gd name="T182" fmla="*/ 1223 w 1223"/>
              <a:gd name="T183" fmla="*/ 1220 h 122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223" h="1220">
                <a:moveTo>
                  <a:pt x="0" y="967"/>
                </a:moveTo>
                <a:lnTo>
                  <a:pt x="13" y="941"/>
                </a:lnTo>
                <a:lnTo>
                  <a:pt x="24" y="921"/>
                </a:lnTo>
                <a:lnTo>
                  <a:pt x="35" y="899"/>
                </a:lnTo>
                <a:lnTo>
                  <a:pt x="46" y="879"/>
                </a:lnTo>
                <a:lnTo>
                  <a:pt x="58" y="856"/>
                </a:lnTo>
                <a:lnTo>
                  <a:pt x="72" y="834"/>
                </a:lnTo>
                <a:lnTo>
                  <a:pt x="85" y="814"/>
                </a:lnTo>
                <a:lnTo>
                  <a:pt x="98" y="792"/>
                </a:lnTo>
                <a:lnTo>
                  <a:pt x="115" y="767"/>
                </a:lnTo>
                <a:lnTo>
                  <a:pt x="134" y="742"/>
                </a:lnTo>
                <a:lnTo>
                  <a:pt x="148" y="721"/>
                </a:lnTo>
                <a:lnTo>
                  <a:pt x="165" y="701"/>
                </a:lnTo>
                <a:lnTo>
                  <a:pt x="183" y="677"/>
                </a:lnTo>
                <a:lnTo>
                  <a:pt x="202" y="652"/>
                </a:lnTo>
                <a:lnTo>
                  <a:pt x="220" y="630"/>
                </a:lnTo>
                <a:lnTo>
                  <a:pt x="241" y="606"/>
                </a:lnTo>
                <a:lnTo>
                  <a:pt x="260" y="587"/>
                </a:lnTo>
                <a:lnTo>
                  <a:pt x="283" y="561"/>
                </a:lnTo>
                <a:lnTo>
                  <a:pt x="304" y="538"/>
                </a:lnTo>
                <a:lnTo>
                  <a:pt x="324" y="520"/>
                </a:lnTo>
                <a:lnTo>
                  <a:pt x="348" y="498"/>
                </a:lnTo>
                <a:lnTo>
                  <a:pt x="365" y="482"/>
                </a:lnTo>
                <a:lnTo>
                  <a:pt x="387" y="463"/>
                </a:lnTo>
                <a:lnTo>
                  <a:pt x="409" y="444"/>
                </a:lnTo>
                <a:lnTo>
                  <a:pt x="436" y="424"/>
                </a:lnTo>
                <a:lnTo>
                  <a:pt x="458" y="406"/>
                </a:lnTo>
                <a:lnTo>
                  <a:pt x="483" y="386"/>
                </a:lnTo>
                <a:lnTo>
                  <a:pt x="513" y="365"/>
                </a:lnTo>
                <a:lnTo>
                  <a:pt x="540" y="345"/>
                </a:lnTo>
                <a:lnTo>
                  <a:pt x="570" y="324"/>
                </a:lnTo>
                <a:lnTo>
                  <a:pt x="600" y="306"/>
                </a:lnTo>
                <a:lnTo>
                  <a:pt x="631" y="288"/>
                </a:lnTo>
                <a:lnTo>
                  <a:pt x="664" y="269"/>
                </a:lnTo>
                <a:lnTo>
                  <a:pt x="693" y="257"/>
                </a:lnTo>
                <a:lnTo>
                  <a:pt x="719" y="241"/>
                </a:lnTo>
                <a:lnTo>
                  <a:pt x="751" y="228"/>
                </a:lnTo>
                <a:lnTo>
                  <a:pt x="773" y="219"/>
                </a:lnTo>
                <a:lnTo>
                  <a:pt x="679" y="0"/>
                </a:lnTo>
                <a:lnTo>
                  <a:pt x="1223" y="312"/>
                </a:lnTo>
                <a:lnTo>
                  <a:pt x="1082" y="959"/>
                </a:lnTo>
                <a:lnTo>
                  <a:pt x="993" y="767"/>
                </a:lnTo>
                <a:lnTo>
                  <a:pt x="957" y="784"/>
                </a:lnTo>
                <a:lnTo>
                  <a:pt x="923" y="803"/>
                </a:lnTo>
                <a:lnTo>
                  <a:pt x="885" y="827"/>
                </a:lnTo>
                <a:lnTo>
                  <a:pt x="844" y="853"/>
                </a:lnTo>
                <a:lnTo>
                  <a:pt x="812" y="877"/>
                </a:lnTo>
                <a:lnTo>
                  <a:pt x="781" y="904"/>
                </a:lnTo>
                <a:lnTo>
                  <a:pt x="749" y="929"/>
                </a:lnTo>
                <a:lnTo>
                  <a:pt x="723" y="956"/>
                </a:lnTo>
                <a:lnTo>
                  <a:pt x="697" y="984"/>
                </a:lnTo>
                <a:lnTo>
                  <a:pt x="669" y="1014"/>
                </a:lnTo>
                <a:lnTo>
                  <a:pt x="645" y="1044"/>
                </a:lnTo>
                <a:lnTo>
                  <a:pt x="622" y="1074"/>
                </a:lnTo>
                <a:lnTo>
                  <a:pt x="601" y="1100"/>
                </a:lnTo>
                <a:lnTo>
                  <a:pt x="579" y="1137"/>
                </a:lnTo>
                <a:lnTo>
                  <a:pt x="559" y="1170"/>
                </a:lnTo>
                <a:lnTo>
                  <a:pt x="548" y="1195"/>
                </a:lnTo>
                <a:lnTo>
                  <a:pt x="534" y="1220"/>
                </a:lnTo>
                <a:lnTo>
                  <a:pt x="0" y="967"/>
                </a:lnTo>
                <a:close/>
              </a:path>
            </a:pathLst>
          </a:custGeom>
          <a:solidFill>
            <a:srgbClr val="00FFFF"/>
          </a:solidFill>
          <a:ln w="825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38915" name="Freeform 3"/>
          <p:cNvSpPr>
            <a:spLocks/>
          </p:cNvSpPr>
          <p:nvPr/>
        </p:nvSpPr>
        <p:spPr bwMode="auto">
          <a:xfrm>
            <a:off x="2413000" y="1773238"/>
            <a:ext cx="1366838" cy="1131887"/>
          </a:xfrm>
          <a:custGeom>
            <a:avLst/>
            <a:gdLst>
              <a:gd name="T0" fmla="*/ 1077 w 1077"/>
              <a:gd name="T1" fmla="*/ 562 h 1358"/>
              <a:gd name="T2" fmla="*/ 803 w 1077"/>
              <a:gd name="T3" fmla="*/ 450 h 1358"/>
              <a:gd name="T4" fmla="*/ 792 w 1077"/>
              <a:gd name="T5" fmla="*/ 475 h 1358"/>
              <a:gd name="T6" fmla="*/ 785 w 1077"/>
              <a:gd name="T7" fmla="*/ 500 h 1358"/>
              <a:gd name="T8" fmla="*/ 777 w 1077"/>
              <a:gd name="T9" fmla="*/ 527 h 1358"/>
              <a:gd name="T10" fmla="*/ 771 w 1077"/>
              <a:gd name="T11" fmla="*/ 555 h 1358"/>
              <a:gd name="T12" fmla="*/ 763 w 1077"/>
              <a:gd name="T13" fmla="*/ 591 h 1358"/>
              <a:gd name="T14" fmla="*/ 759 w 1077"/>
              <a:gd name="T15" fmla="*/ 621 h 1358"/>
              <a:gd name="T16" fmla="*/ 754 w 1077"/>
              <a:gd name="T17" fmla="*/ 654 h 1358"/>
              <a:gd name="T18" fmla="*/ 751 w 1077"/>
              <a:gd name="T19" fmla="*/ 691 h 1358"/>
              <a:gd name="T20" fmla="*/ 748 w 1077"/>
              <a:gd name="T21" fmla="*/ 728 h 1358"/>
              <a:gd name="T22" fmla="*/ 748 w 1077"/>
              <a:gd name="T23" fmla="*/ 796 h 1358"/>
              <a:gd name="T24" fmla="*/ 749 w 1077"/>
              <a:gd name="T25" fmla="*/ 831 h 1358"/>
              <a:gd name="T26" fmla="*/ 751 w 1077"/>
              <a:gd name="T27" fmla="*/ 864 h 1358"/>
              <a:gd name="T28" fmla="*/ 755 w 1077"/>
              <a:gd name="T29" fmla="*/ 897 h 1358"/>
              <a:gd name="T30" fmla="*/ 762 w 1077"/>
              <a:gd name="T31" fmla="*/ 930 h 1358"/>
              <a:gd name="T32" fmla="*/ 768 w 1077"/>
              <a:gd name="T33" fmla="*/ 961 h 1358"/>
              <a:gd name="T34" fmla="*/ 776 w 1077"/>
              <a:gd name="T35" fmla="*/ 999 h 1358"/>
              <a:gd name="T36" fmla="*/ 787 w 1077"/>
              <a:gd name="T37" fmla="*/ 1034 h 1358"/>
              <a:gd name="T38" fmla="*/ 272 w 1077"/>
              <a:gd name="T39" fmla="*/ 1358 h 1358"/>
              <a:gd name="T40" fmla="*/ 261 w 1077"/>
              <a:gd name="T41" fmla="*/ 1325 h 1358"/>
              <a:gd name="T42" fmla="*/ 250 w 1077"/>
              <a:gd name="T43" fmla="*/ 1297 h 1358"/>
              <a:gd name="T44" fmla="*/ 241 w 1077"/>
              <a:gd name="T45" fmla="*/ 1270 h 1358"/>
              <a:gd name="T46" fmla="*/ 231 w 1077"/>
              <a:gd name="T47" fmla="*/ 1240 h 1358"/>
              <a:gd name="T48" fmla="*/ 223 w 1077"/>
              <a:gd name="T49" fmla="*/ 1215 h 1358"/>
              <a:gd name="T50" fmla="*/ 214 w 1077"/>
              <a:gd name="T51" fmla="*/ 1187 h 1358"/>
              <a:gd name="T52" fmla="*/ 208 w 1077"/>
              <a:gd name="T53" fmla="*/ 1160 h 1358"/>
              <a:gd name="T54" fmla="*/ 201 w 1077"/>
              <a:gd name="T55" fmla="*/ 1135 h 1358"/>
              <a:gd name="T56" fmla="*/ 195 w 1077"/>
              <a:gd name="T57" fmla="*/ 1108 h 1358"/>
              <a:gd name="T58" fmla="*/ 187 w 1077"/>
              <a:gd name="T59" fmla="*/ 1076 h 1358"/>
              <a:gd name="T60" fmla="*/ 182 w 1077"/>
              <a:gd name="T61" fmla="*/ 1043 h 1358"/>
              <a:gd name="T62" fmla="*/ 176 w 1077"/>
              <a:gd name="T63" fmla="*/ 1013 h 1358"/>
              <a:gd name="T64" fmla="*/ 170 w 1077"/>
              <a:gd name="T65" fmla="*/ 983 h 1358"/>
              <a:gd name="T66" fmla="*/ 167 w 1077"/>
              <a:gd name="T67" fmla="*/ 949 h 1358"/>
              <a:gd name="T68" fmla="*/ 163 w 1077"/>
              <a:gd name="T69" fmla="*/ 916 h 1358"/>
              <a:gd name="T70" fmla="*/ 160 w 1077"/>
              <a:gd name="T71" fmla="*/ 878 h 1358"/>
              <a:gd name="T72" fmla="*/ 157 w 1077"/>
              <a:gd name="T73" fmla="*/ 842 h 1358"/>
              <a:gd name="T74" fmla="*/ 157 w 1077"/>
              <a:gd name="T75" fmla="*/ 806 h 1358"/>
              <a:gd name="T76" fmla="*/ 157 w 1077"/>
              <a:gd name="T77" fmla="*/ 768 h 1358"/>
              <a:gd name="T78" fmla="*/ 157 w 1077"/>
              <a:gd name="T79" fmla="*/ 721 h 1358"/>
              <a:gd name="T80" fmla="*/ 159 w 1077"/>
              <a:gd name="T81" fmla="*/ 678 h 1358"/>
              <a:gd name="T82" fmla="*/ 160 w 1077"/>
              <a:gd name="T83" fmla="*/ 650 h 1358"/>
              <a:gd name="T84" fmla="*/ 163 w 1077"/>
              <a:gd name="T85" fmla="*/ 615 h 1358"/>
              <a:gd name="T86" fmla="*/ 167 w 1077"/>
              <a:gd name="T87" fmla="*/ 582 h 1358"/>
              <a:gd name="T88" fmla="*/ 171 w 1077"/>
              <a:gd name="T89" fmla="*/ 543 h 1358"/>
              <a:gd name="T90" fmla="*/ 178 w 1077"/>
              <a:gd name="T91" fmla="*/ 508 h 1358"/>
              <a:gd name="T92" fmla="*/ 184 w 1077"/>
              <a:gd name="T93" fmla="*/ 477 h 1358"/>
              <a:gd name="T94" fmla="*/ 192 w 1077"/>
              <a:gd name="T95" fmla="*/ 437 h 1358"/>
              <a:gd name="T96" fmla="*/ 200 w 1077"/>
              <a:gd name="T97" fmla="*/ 406 h 1358"/>
              <a:gd name="T98" fmla="*/ 208 w 1077"/>
              <a:gd name="T99" fmla="*/ 368 h 1358"/>
              <a:gd name="T100" fmla="*/ 217 w 1077"/>
              <a:gd name="T101" fmla="*/ 336 h 1358"/>
              <a:gd name="T102" fmla="*/ 228 w 1077"/>
              <a:gd name="T103" fmla="*/ 302 h 1358"/>
              <a:gd name="T104" fmla="*/ 239 w 1077"/>
              <a:gd name="T105" fmla="*/ 267 h 1358"/>
              <a:gd name="T106" fmla="*/ 255 w 1077"/>
              <a:gd name="T107" fmla="*/ 225 h 1358"/>
              <a:gd name="T108" fmla="*/ 0 w 1077"/>
              <a:gd name="T109" fmla="*/ 118 h 1358"/>
              <a:gd name="T110" fmla="*/ 670 w 1077"/>
              <a:gd name="T111" fmla="*/ 0 h 1358"/>
              <a:gd name="T112" fmla="*/ 1077 w 1077"/>
              <a:gd name="T113" fmla="*/ 562 h 1358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77"/>
              <a:gd name="T172" fmla="*/ 0 h 1358"/>
              <a:gd name="T173" fmla="*/ 1077 w 1077"/>
              <a:gd name="T174" fmla="*/ 1358 h 1358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77" h="1358">
                <a:moveTo>
                  <a:pt x="1077" y="562"/>
                </a:moveTo>
                <a:lnTo>
                  <a:pt x="803" y="450"/>
                </a:lnTo>
                <a:lnTo>
                  <a:pt x="792" y="475"/>
                </a:lnTo>
                <a:lnTo>
                  <a:pt x="785" y="500"/>
                </a:lnTo>
                <a:lnTo>
                  <a:pt x="777" y="527"/>
                </a:lnTo>
                <a:lnTo>
                  <a:pt x="771" y="555"/>
                </a:lnTo>
                <a:lnTo>
                  <a:pt x="763" y="591"/>
                </a:lnTo>
                <a:lnTo>
                  <a:pt x="759" y="621"/>
                </a:lnTo>
                <a:lnTo>
                  <a:pt x="754" y="654"/>
                </a:lnTo>
                <a:lnTo>
                  <a:pt x="751" y="691"/>
                </a:lnTo>
                <a:lnTo>
                  <a:pt x="748" y="728"/>
                </a:lnTo>
                <a:lnTo>
                  <a:pt x="748" y="796"/>
                </a:lnTo>
                <a:lnTo>
                  <a:pt x="749" y="831"/>
                </a:lnTo>
                <a:lnTo>
                  <a:pt x="751" y="864"/>
                </a:lnTo>
                <a:lnTo>
                  <a:pt x="755" y="897"/>
                </a:lnTo>
                <a:lnTo>
                  <a:pt x="762" y="930"/>
                </a:lnTo>
                <a:lnTo>
                  <a:pt x="768" y="961"/>
                </a:lnTo>
                <a:lnTo>
                  <a:pt x="776" y="999"/>
                </a:lnTo>
                <a:lnTo>
                  <a:pt x="787" y="1034"/>
                </a:lnTo>
                <a:lnTo>
                  <a:pt x="272" y="1358"/>
                </a:lnTo>
                <a:lnTo>
                  <a:pt x="261" y="1325"/>
                </a:lnTo>
                <a:lnTo>
                  <a:pt x="250" y="1297"/>
                </a:lnTo>
                <a:lnTo>
                  <a:pt x="241" y="1270"/>
                </a:lnTo>
                <a:lnTo>
                  <a:pt x="231" y="1240"/>
                </a:lnTo>
                <a:lnTo>
                  <a:pt x="223" y="1215"/>
                </a:lnTo>
                <a:lnTo>
                  <a:pt x="214" y="1187"/>
                </a:lnTo>
                <a:lnTo>
                  <a:pt x="208" y="1160"/>
                </a:lnTo>
                <a:lnTo>
                  <a:pt x="201" y="1135"/>
                </a:lnTo>
                <a:lnTo>
                  <a:pt x="195" y="1108"/>
                </a:lnTo>
                <a:lnTo>
                  <a:pt x="187" y="1076"/>
                </a:lnTo>
                <a:lnTo>
                  <a:pt x="182" y="1043"/>
                </a:lnTo>
                <a:lnTo>
                  <a:pt x="176" y="1013"/>
                </a:lnTo>
                <a:lnTo>
                  <a:pt x="170" y="983"/>
                </a:lnTo>
                <a:lnTo>
                  <a:pt x="167" y="949"/>
                </a:lnTo>
                <a:lnTo>
                  <a:pt x="163" y="916"/>
                </a:lnTo>
                <a:lnTo>
                  <a:pt x="160" y="878"/>
                </a:lnTo>
                <a:lnTo>
                  <a:pt x="157" y="842"/>
                </a:lnTo>
                <a:lnTo>
                  <a:pt x="157" y="806"/>
                </a:lnTo>
                <a:lnTo>
                  <a:pt x="157" y="768"/>
                </a:lnTo>
                <a:lnTo>
                  <a:pt x="157" y="721"/>
                </a:lnTo>
                <a:lnTo>
                  <a:pt x="159" y="678"/>
                </a:lnTo>
                <a:lnTo>
                  <a:pt x="160" y="650"/>
                </a:lnTo>
                <a:lnTo>
                  <a:pt x="163" y="615"/>
                </a:lnTo>
                <a:lnTo>
                  <a:pt x="167" y="582"/>
                </a:lnTo>
                <a:lnTo>
                  <a:pt x="171" y="543"/>
                </a:lnTo>
                <a:lnTo>
                  <a:pt x="178" y="508"/>
                </a:lnTo>
                <a:lnTo>
                  <a:pt x="184" y="477"/>
                </a:lnTo>
                <a:lnTo>
                  <a:pt x="192" y="437"/>
                </a:lnTo>
                <a:lnTo>
                  <a:pt x="200" y="406"/>
                </a:lnTo>
                <a:lnTo>
                  <a:pt x="208" y="368"/>
                </a:lnTo>
                <a:lnTo>
                  <a:pt x="217" y="336"/>
                </a:lnTo>
                <a:lnTo>
                  <a:pt x="228" y="302"/>
                </a:lnTo>
                <a:lnTo>
                  <a:pt x="239" y="267"/>
                </a:lnTo>
                <a:lnTo>
                  <a:pt x="255" y="225"/>
                </a:lnTo>
                <a:lnTo>
                  <a:pt x="0" y="118"/>
                </a:lnTo>
                <a:lnTo>
                  <a:pt x="670" y="0"/>
                </a:lnTo>
                <a:lnTo>
                  <a:pt x="1077" y="562"/>
                </a:lnTo>
                <a:close/>
              </a:path>
            </a:pathLst>
          </a:custGeom>
          <a:solidFill>
            <a:srgbClr val="008000"/>
          </a:solidFill>
          <a:ln w="825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38916" name="Freeform 4"/>
          <p:cNvSpPr>
            <a:spLocks/>
          </p:cNvSpPr>
          <p:nvPr/>
        </p:nvSpPr>
        <p:spPr bwMode="auto">
          <a:xfrm>
            <a:off x="1404938" y="1844675"/>
            <a:ext cx="1552575" cy="969963"/>
          </a:xfrm>
          <a:custGeom>
            <a:avLst/>
            <a:gdLst>
              <a:gd name="T0" fmla="*/ 971 w 1223"/>
              <a:gd name="T1" fmla="*/ 1163 h 1163"/>
              <a:gd name="T2" fmla="*/ 946 w 1223"/>
              <a:gd name="T3" fmla="*/ 1151 h 1163"/>
              <a:gd name="T4" fmla="*/ 925 w 1223"/>
              <a:gd name="T5" fmla="*/ 1140 h 1163"/>
              <a:gd name="T6" fmla="*/ 903 w 1223"/>
              <a:gd name="T7" fmla="*/ 1129 h 1163"/>
              <a:gd name="T8" fmla="*/ 883 w 1223"/>
              <a:gd name="T9" fmla="*/ 1117 h 1163"/>
              <a:gd name="T10" fmla="*/ 861 w 1223"/>
              <a:gd name="T11" fmla="*/ 1105 h 1163"/>
              <a:gd name="T12" fmla="*/ 839 w 1223"/>
              <a:gd name="T13" fmla="*/ 1092 h 1163"/>
              <a:gd name="T14" fmla="*/ 818 w 1223"/>
              <a:gd name="T15" fmla="*/ 1078 h 1163"/>
              <a:gd name="T16" fmla="*/ 796 w 1223"/>
              <a:gd name="T17" fmla="*/ 1066 h 1163"/>
              <a:gd name="T18" fmla="*/ 773 w 1223"/>
              <a:gd name="T19" fmla="*/ 1048 h 1163"/>
              <a:gd name="T20" fmla="*/ 746 w 1223"/>
              <a:gd name="T21" fmla="*/ 1031 h 1163"/>
              <a:gd name="T22" fmla="*/ 725 w 1223"/>
              <a:gd name="T23" fmla="*/ 1015 h 1163"/>
              <a:gd name="T24" fmla="*/ 705 w 1223"/>
              <a:gd name="T25" fmla="*/ 998 h 1163"/>
              <a:gd name="T26" fmla="*/ 681 w 1223"/>
              <a:gd name="T27" fmla="*/ 981 h 1163"/>
              <a:gd name="T28" fmla="*/ 656 w 1223"/>
              <a:gd name="T29" fmla="*/ 962 h 1163"/>
              <a:gd name="T30" fmla="*/ 634 w 1223"/>
              <a:gd name="T31" fmla="*/ 943 h 1163"/>
              <a:gd name="T32" fmla="*/ 610 w 1223"/>
              <a:gd name="T33" fmla="*/ 922 h 1163"/>
              <a:gd name="T34" fmla="*/ 591 w 1223"/>
              <a:gd name="T35" fmla="*/ 905 h 1163"/>
              <a:gd name="T36" fmla="*/ 565 w 1223"/>
              <a:gd name="T37" fmla="*/ 880 h 1163"/>
              <a:gd name="T38" fmla="*/ 543 w 1223"/>
              <a:gd name="T39" fmla="*/ 859 h 1163"/>
              <a:gd name="T40" fmla="*/ 524 w 1223"/>
              <a:gd name="T41" fmla="*/ 839 h 1163"/>
              <a:gd name="T42" fmla="*/ 502 w 1223"/>
              <a:gd name="T43" fmla="*/ 815 h 1163"/>
              <a:gd name="T44" fmla="*/ 486 w 1223"/>
              <a:gd name="T45" fmla="*/ 798 h 1163"/>
              <a:gd name="T46" fmla="*/ 467 w 1223"/>
              <a:gd name="T47" fmla="*/ 776 h 1163"/>
              <a:gd name="T48" fmla="*/ 448 w 1223"/>
              <a:gd name="T49" fmla="*/ 754 h 1163"/>
              <a:gd name="T50" fmla="*/ 428 w 1223"/>
              <a:gd name="T51" fmla="*/ 727 h 1163"/>
              <a:gd name="T52" fmla="*/ 409 w 1223"/>
              <a:gd name="T53" fmla="*/ 705 h 1163"/>
              <a:gd name="T54" fmla="*/ 390 w 1223"/>
              <a:gd name="T55" fmla="*/ 680 h 1163"/>
              <a:gd name="T56" fmla="*/ 368 w 1223"/>
              <a:gd name="T57" fmla="*/ 650 h 1163"/>
              <a:gd name="T58" fmla="*/ 349 w 1223"/>
              <a:gd name="T59" fmla="*/ 623 h 1163"/>
              <a:gd name="T60" fmla="*/ 329 w 1223"/>
              <a:gd name="T61" fmla="*/ 593 h 1163"/>
              <a:gd name="T62" fmla="*/ 310 w 1223"/>
              <a:gd name="T63" fmla="*/ 563 h 1163"/>
              <a:gd name="T64" fmla="*/ 292 w 1223"/>
              <a:gd name="T65" fmla="*/ 532 h 1163"/>
              <a:gd name="T66" fmla="*/ 273 w 1223"/>
              <a:gd name="T67" fmla="*/ 499 h 1163"/>
              <a:gd name="T68" fmla="*/ 261 w 1223"/>
              <a:gd name="T69" fmla="*/ 471 h 1163"/>
              <a:gd name="T70" fmla="*/ 245 w 1223"/>
              <a:gd name="T71" fmla="*/ 444 h 1163"/>
              <a:gd name="T72" fmla="*/ 233 w 1223"/>
              <a:gd name="T73" fmla="*/ 414 h 1163"/>
              <a:gd name="T74" fmla="*/ 0 w 1223"/>
              <a:gd name="T75" fmla="*/ 524 h 1163"/>
              <a:gd name="T76" fmla="*/ 384 w 1223"/>
              <a:gd name="T77" fmla="*/ 0 h 1163"/>
              <a:gd name="T78" fmla="*/ 1034 w 1223"/>
              <a:gd name="T79" fmla="*/ 57 h 1163"/>
              <a:gd name="T80" fmla="*/ 773 w 1223"/>
              <a:gd name="T81" fmla="*/ 173 h 1163"/>
              <a:gd name="T82" fmla="*/ 788 w 1223"/>
              <a:gd name="T83" fmla="*/ 206 h 1163"/>
              <a:gd name="T84" fmla="*/ 807 w 1223"/>
              <a:gd name="T85" fmla="*/ 241 h 1163"/>
              <a:gd name="T86" fmla="*/ 831 w 1223"/>
              <a:gd name="T87" fmla="*/ 278 h 1163"/>
              <a:gd name="T88" fmla="*/ 858 w 1223"/>
              <a:gd name="T89" fmla="*/ 319 h 1163"/>
              <a:gd name="T90" fmla="*/ 881 w 1223"/>
              <a:gd name="T91" fmla="*/ 351 h 1163"/>
              <a:gd name="T92" fmla="*/ 908 w 1223"/>
              <a:gd name="T93" fmla="*/ 382 h 1163"/>
              <a:gd name="T94" fmla="*/ 933 w 1223"/>
              <a:gd name="T95" fmla="*/ 414 h 1163"/>
              <a:gd name="T96" fmla="*/ 960 w 1223"/>
              <a:gd name="T97" fmla="*/ 441 h 1163"/>
              <a:gd name="T98" fmla="*/ 988 w 1223"/>
              <a:gd name="T99" fmla="*/ 466 h 1163"/>
              <a:gd name="T100" fmla="*/ 1018 w 1223"/>
              <a:gd name="T101" fmla="*/ 494 h 1163"/>
              <a:gd name="T102" fmla="*/ 1048 w 1223"/>
              <a:gd name="T103" fmla="*/ 518 h 1163"/>
              <a:gd name="T104" fmla="*/ 1076 w 1223"/>
              <a:gd name="T105" fmla="*/ 541 h 1163"/>
              <a:gd name="T106" fmla="*/ 1105 w 1223"/>
              <a:gd name="T107" fmla="*/ 562 h 1163"/>
              <a:gd name="T108" fmla="*/ 1139 w 1223"/>
              <a:gd name="T109" fmla="*/ 584 h 1163"/>
              <a:gd name="T110" fmla="*/ 1174 w 1223"/>
              <a:gd name="T111" fmla="*/ 604 h 1163"/>
              <a:gd name="T112" fmla="*/ 1199 w 1223"/>
              <a:gd name="T113" fmla="*/ 615 h 1163"/>
              <a:gd name="T114" fmla="*/ 1223 w 1223"/>
              <a:gd name="T115" fmla="*/ 628 h 1163"/>
              <a:gd name="T116" fmla="*/ 971 w 1223"/>
              <a:gd name="T117" fmla="*/ 1163 h 116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223"/>
              <a:gd name="T178" fmla="*/ 0 h 1163"/>
              <a:gd name="T179" fmla="*/ 1223 w 1223"/>
              <a:gd name="T180" fmla="*/ 1163 h 1163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223" h="1163">
                <a:moveTo>
                  <a:pt x="971" y="1163"/>
                </a:moveTo>
                <a:lnTo>
                  <a:pt x="946" y="1151"/>
                </a:lnTo>
                <a:lnTo>
                  <a:pt x="925" y="1140"/>
                </a:lnTo>
                <a:lnTo>
                  <a:pt x="903" y="1129"/>
                </a:lnTo>
                <a:lnTo>
                  <a:pt x="883" y="1117"/>
                </a:lnTo>
                <a:lnTo>
                  <a:pt x="861" y="1105"/>
                </a:lnTo>
                <a:lnTo>
                  <a:pt x="839" y="1092"/>
                </a:lnTo>
                <a:lnTo>
                  <a:pt x="818" y="1078"/>
                </a:lnTo>
                <a:lnTo>
                  <a:pt x="796" y="1066"/>
                </a:lnTo>
                <a:lnTo>
                  <a:pt x="773" y="1048"/>
                </a:lnTo>
                <a:lnTo>
                  <a:pt x="746" y="1031"/>
                </a:lnTo>
                <a:lnTo>
                  <a:pt x="725" y="1015"/>
                </a:lnTo>
                <a:lnTo>
                  <a:pt x="705" y="998"/>
                </a:lnTo>
                <a:lnTo>
                  <a:pt x="681" y="981"/>
                </a:lnTo>
                <a:lnTo>
                  <a:pt x="656" y="962"/>
                </a:lnTo>
                <a:lnTo>
                  <a:pt x="634" y="943"/>
                </a:lnTo>
                <a:lnTo>
                  <a:pt x="610" y="922"/>
                </a:lnTo>
                <a:lnTo>
                  <a:pt x="591" y="905"/>
                </a:lnTo>
                <a:lnTo>
                  <a:pt x="565" y="880"/>
                </a:lnTo>
                <a:lnTo>
                  <a:pt x="543" y="859"/>
                </a:lnTo>
                <a:lnTo>
                  <a:pt x="524" y="839"/>
                </a:lnTo>
                <a:lnTo>
                  <a:pt x="502" y="815"/>
                </a:lnTo>
                <a:lnTo>
                  <a:pt x="486" y="798"/>
                </a:lnTo>
                <a:lnTo>
                  <a:pt x="467" y="776"/>
                </a:lnTo>
                <a:lnTo>
                  <a:pt x="448" y="754"/>
                </a:lnTo>
                <a:lnTo>
                  <a:pt x="428" y="727"/>
                </a:lnTo>
                <a:lnTo>
                  <a:pt x="409" y="705"/>
                </a:lnTo>
                <a:lnTo>
                  <a:pt x="390" y="680"/>
                </a:lnTo>
                <a:lnTo>
                  <a:pt x="368" y="650"/>
                </a:lnTo>
                <a:lnTo>
                  <a:pt x="349" y="623"/>
                </a:lnTo>
                <a:lnTo>
                  <a:pt x="329" y="593"/>
                </a:lnTo>
                <a:lnTo>
                  <a:pt x="310" y="563"/>
                </a:lnTo>
                <a:lnTo>
                  <a:pt x="292" y="532"/>
                </a:lnTo>
                <a:lnTo>
                  <a:pt x="273" y="499"/>
                </a:lnTo>
                <a:lnTo>
                  <a:pt x="261" y="471"/>
                </a:lnTo>
                <a:lnTo>
                  <a:pt x="245" y="444"/>
                </a:lnTo>
                <a:lnTo>
                  <a:pt x="233" y="414"/>
                </a:lnTo>
                <a:lnTo>
                  <a:pt x="0" y="524"/>
                </a:lnTo>
                <a:lnTo>
                  <a:pt x="384" y="0"/>
                </a:lnTo>
                <a:lnTo>
                  <a:pt x="1034" y="57"/>
                </a:lnTo>
                <a:lnTo>
                  <a:pt x="773" y="173"/>
                </a:lnTo>
                <a:lnTo>
                  <a:pt x="788" y="206"/>
                </a:lnTo>
                <a:lnTo>
                  <a:pt x="807" y="241"/>
                </a:lnTo>
                <a:lnTo>
                  <a:pt x="831" y="278"/>
                </a:lnTo>
                <a:lnTo>
                  <a:pt x="858" y="319"/>
                </a:lnTo>
                <a:lnTo>
                  <a:pt x="881" y="351"/>
                </a:lnTo>
                <a:lnTo>
                  <a:pt x="908" y="382"/>
                </a:lnTo>
                <a:lnTo>
                  <a:pt x="933" y="414"/>
                </a:lnTo>
                <a:lnTo>
                  <a:pt x="960" y="441"/>
                </a:lnTo>
                <a:lnTo>
                  <a:pt x="988" y="466"/>
                </a:lnTo>
                <a:lnTo>
                  <a:pt x="1018" y="494"/>
                </a:lnTo>
                <a:lnTo>
                  <a:pt x="1048" y="518"/>
                </a:lnTo>
                <a:lnTo>
                  <a:pt x="1076" y="541"/>
                </a:lnTo>
                <a:lnTo>
                  <a:pt x="1105" y="562"/>
                </a:lnTo>
                <a:lnTo>
                  <a:pt x="1139" y="584"/>
                </a:lnTo>
                <a:lnTo>
                  <a:pt x="1174" y="604"/>
                </a:lnTo>
                <a:lnTo>
                  <a:pt x="1199" y="615"/>
                </a:lnTo>
                <a:lnTo>
                  <a:pt x="1223" y="628"/>
                </a:lnTo>
                <a:lnTo>
                  <a:pt x="971" y="1163"/>
                </a:lnTo>
                <a:close/>
              </a:path>
            </a:pathLst>
          </a:custGeom>
          <a:solidFill>
            <a:srgbClr val="FF00FF"/>
          </a:solidFill>
          <a:ln w="825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38917" name="Freeform 5"/>
          <p:cNvSpPr>
            <a:spLocks/>
          </p:cNvSpPr>
          <p:nvPr/>
        </p:nvSpPr>
        <p:spPr bwMode="auto">
          <a:xfrm>
            <a:off x="3276600" y="2062163"/>
            <a:ext cx="1685925" cy="887412"/>
          </a:xfrm>
          <a:custGeom>
            <a:avLst/>
            <a:gdLst>
              <a:gd name="T0" fmla="*/ 533 w 1329"/>
              <a:gd name="T1" fmla="*/ 0 h 1063"/>
              <a:gd name="T2" fmla="*/ 422 w 1329"/>
              <a:gd name="T3" fmla="*/ 274 h 1063"/>
              <a:gd name="T4" fmla="*/ 448 w 1329"/>
              <a:gd name="T5" fmla="*/ 285 h 1063"/>
              <a:gd name="T6" fmla="*/ 471 w 1329"/>
              <a:gd name="T7" fmla="*/ 291 h 1063"/>
              <a:gd name="T8" fmla="*/ 498 w 1329"/>
              <a:gd name="T9" fmla="*/ 299 h 1063"/>
              <a:gd name="T10" fmla="*/ 528 w 1329"/>
              <a:gd name="T11" fmla="*/ 307 h 1063"/>
              <a:gd name="T12" fmla="*/ 562 w 1329"/>
              <a:gd name="T13" fmla="*/ 313 h 1063"/>
              <a:gd name="T14" fmla="*/ 594 w 1329"/>
              <a:gd name="T15" fmla="*/ 318 h 1063"/>
              <a:gd name="T16" fmla="*/ 625 w 1329"/>
              <a:gd name="T17" fmla="*/ 323 h 1063"/>
              <a:gd name="T18" fmla="*/ 662 w 1329"/>
              <a:gd name="T19" fmla="*/ 327 h 1063"/>
              <a:gd name="T20" fmla="*/ 699 w 1329"/>
              <a:gd name="T21" fmla="*/ 331 h 1063"/>
              <a:gd name="T22" fmla="*/ 767 w 1329"/>
              <a:gd name="T23" fmla="*/ 331 h 1063"/>
              <a:gd name="T24" fmla="*/ 803 w 1329"/>
              <a:gd name="T25" fmla="*/ 329 h 1063"/>
              <a:gd name="T26" fmla="*/ 835 w 1329"/>
              <a:gd name="T27" fmla="*/ 326 h 1063"/>
              <a:gd name="T28" fmla="*/ 868 w 1329"/>
              <a:gd name="T29" fmla="*/ 321 h 1063"/>
              <a:gd name="T30" fmla="*/ 903 w 1329"/>
              <a:gd name="T31" fmla="*/ 315 h 1063"/>
              <a:gd name="T32" fmla="*/ 932 w 1329"/>
              <a:gd name="T33" fmla="*/ 310 h 1063"/>
              <a:gd name="T34" fmla="*/ 970 w 1329"/>
              <a:gd name="T35" fmla="*/ 301 h 1063"/>
              <a:gd name="T36" fmla="*/ 1005 w 1329"/>
              <a:gd name="T37" fmla="*/ 290 h 1063"/>
              <a:gd name="T38" fmla="*/ 1329 w 1329"/>
              <a:gd name="T39" fmla="*/ 803 h 1063"/>
              <a:gd name="T40" fmla="*/ 1298 w 1329"/>
              <a:gd name="T41" fmla="*/ 815 h 1063"/>
              <a:gd name="T42" fmla="*/ 1268 w 1329"/>
              <a:gd name="T43" fmla="*/ 826 h 1063"/>
              <a:gd name="T44" fmla="*/ 1241 w 1329"/>
              <a:gd name="T45" fmla="*/ 836 h 1063"/>
              <a:gd name="T46" fmla="*/ 1213 w 1329"/>
              <a:gd name="T47" fmla="*/ 845 h 1063"/>
              <a:gd name="T48" fmla="*/ 1186 w 1329"/>
              <a:gd name="T49" fmla="*/ 853 h 1063"/>
              <a:gd name="T50" fmla="*/ 1158 w 1329"/>
              <a:gd name="T51" fmla="*/ 863 h 1063"/>
              <a:gd name="T52" fmla="*/ 1132 w 1329"/>
              <a:gd name="T53" fmla="*/ 869 h 1063"/>
              <a:gd name="T54" fmla="*/ 1106 w 1329"/>
              <a:gd name="T55" fmla="*/ 875 h 1063"/>
              <a:gd name="T56" fmla="*/ 1079 w 1329"/>
              <a:gd name="T57" fmla="*/ 881 h 1063"/>
              <a:gd name="T58" fmla="*/ 1049 w 1329"/>
              <a:gd name="T59" fmla="*/ 889 h 1063"/>
              <a:gd name="T60" fmla="*/ 1014 w 1329"/>
              <a:gd name="T61" fmla="*/ 894 h 1063"/>
              <a:gd name="T62" fmla="*/ 986 w 1329"/>
              <a:gd name="T63" fmla="*/ 900 h 1063"/>
              <a:gd name="T64" fmla="*/ 954 w 1329"/>
              <a:gd name="T65" fmla="*/ 907 h 1063"/>
              <a:gd name="T66" fmla="*/ 921 w 1329"/>
              <a:gd name="T67" fmla="*/ 911 h 1063"/>
              <a:gd name="T68" fmla="*/ 887 w 1329"/>
              <a:gd name="T69" fmla="*/ 915 h 1063"/>
              <a:gd name="T70" fmla="*/ 849 w 1329"/>
              <a:gd name="T71" fmla="*/ 916 h 1063"/>
              <a:gd name="T72" fmla="*/ 813 w 1329"/>
              <a:gd name="T73" fmla="*/ 919 h 1063"/>
              <a:gd name="T74" fmla="*/ 778 w 1329"/>
              <a:gd name="T75" fmla="*/ 919 h 1063"/>
              <a:gd name="T76" fmla="*/ 740 w 1329"/>
              <a:gd name="T77" fmla="*/ 919 h 1063"/>
              <a:gd name="T78" fmla="*/ 693 w 1329"/>
              <a:gd name="T79" fmla="*/ 919 h 1063"/>
              <a:gd name="T80" fmla="*/ 651 w 1329"/>
              <a:gd name="T81" fmla="*/ 918 h 1063"/>
              <a:gd name="T82" fmla="*/ 621 w 1329"/>
              <a:gd name="T83" fmla="*/ 916 h 1063"/>
              <a:gd name="T84" fmla="*/ 588 w 1329"/>
              <a:gd name="T85" fmla="*/ 915 h 1063"/>
              <a:gd name="T86" fmla="*/ 553 w 1329"/>
              <a:gd name="T87" fmla="*/ 911 h 1063"/>
              <a:gd name="T88" fmla="*/ 514 w 1329"/>
              <a:gd name="T89" fmla="*/ 905 h 1063"/>
              <a:gd name="T90" fmla="*/ 481 w 1329"/>
              <a:gd name="T91" fmla="*/ 899 h 1063"/>
              <a:gd name="T92" fmla="*/ 448 w 1329"/>
              <a:gd name="T93" fmla="*/ 894 h 1063"/>
              <a:gd name="T94" fmla="*/ 408 w 1329"/>
              <a:gd name="T95" fmla="*/ 885 h 1063"/>
              <a:gd name="T96" fmla="*/ 378 w 1329"/>
              <a:gd name="T97" fmla="*/ 877 h 1063"/>
              <a:gd name="T98" fmla="*/ 341 w 1329"/>
              <a:gd name="T99" fmla="*/ 869 h 1063"/>
              <a:gd name="T100" fmla="*/ 307 w 1329"/>
              <a:gd name="T101" fmla="*/ 859 h 1063"/>
              <a:gd name="T102" fmla="*/ 274 w 1329"/>
              <a:gd name="T103" fmla="*/ 850 h 1063"/>
              <a:gd name="T104" fmla="*/ 240 w 1329"/>
              <a:gd name="T105" fmla="*/ 837 h 1063"/>
              <a:gd name="T106" fmla="*/ 197 w 1329"/>
              <a:gd name="T107" fmla="*/ 822 h 1063"/>
              <a:gd name="T108" fmla="*/ 97 w 1329"/>
              <a:gd name="T109" fmla="*/ 1063 h 1063"/>
              <a:gd name="T110" fmla="*/ 0 w 1329"/>
              <a:gd name="T111" fmla="*/ 381 h 1063"/>
              <a:gd name="T112" fmla="*/ 533 w 1329"/>
              <a:gd name="T113" fmla="*/ 0 h 106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329"/>
              <a:gd name="T172" fmla="*/ 0 h 1063"/>
              <a:gd name="T173" fmla="*/ 1329 w 1329"/>
              <a:gd name="T174" fmla="*/ 1063 h 1063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329" h="1063">
                <a:moveTo>
                  <a:pt x="533" y="0"/>
                </a:moveTo>
                <a:lnTo>
                  <a:pt x="422" y="274"/>
                </a:lnTo>
                <a:lnTo>
                  <a:pt x="448" y="285"/>
                </a:lnTo>
                <a:lnTo>
                  <a:pt x="471" y="291"/>
                </a:lnTo>
                <a:lnTo>
                  <a:pt x="498" y="299"/>
                </a:lnTo>
                <a:lnTo>
                  <a:pt x="528" y="307"/>
                </a:lnTo>
                <a:lnTo>
                  <a:pt x="562" y="313"/>
                </a:lnTo>
                <a:lnTo>
                  <a:pt x="594" y="318"/>
                </a:lnTo>
                <a:lnTo>
                  <a:pt x="625" y="323"/>
                </a:lnTo>
                <a:lnTo>
                  <a:pt x="662" y="327"/>
                </a:lnTo>
                <a:lnTo>
                  <a:pt x="699" y="331"/>
                </a:lnTo>
                <a:lnTo>
                  <a:pt x="767" y="331"/>
                </a:lnTo>
                <a:lnTo>
                  <a:pt x="803" y="329"/>
                </a:lnTo>
                <a:lnTo>
                  <a:pt x="835" y="326"/>
                </a:lnTo>
                <a:lnTo>
                  <a:pt x="868" y="321"/>
                </a:lnTo>
                <a:lnTo>
                  <a:pt x="903" y="315"/>
                </a:lnTo>
                <a:lnTo>
                  <a:pt x="932" y="310"/>
                </a:lnTo>
                <a:lnTo>
                  <a:pt x="970" y="301"/>
                </a:lnTo>
                <a:lnTo>
                  <a:pt x="1005" y="290"/>
                </a:lnTo>
                <a:lnTo>
                  <a:pt x="1329" y="803"/>
                </a:lnTo>
                <a:lnTo>
                  <a:pt x="1298" y="815"/>
                </a:lnTo>
                <a:lnTo>
                  <a:pt x="1268" y="826"/>
                </a:lnTo>
                <a:lnTo>
                  <a:pt x="1241" y="836"/>
                </a:lnTo>
                <a:lnTo>
                  <a:pt x="1213" y="845"/>
                </a:lnTo>
                <a:lnTo>
                  <a:pt x="1186" y="853"/>
                </a:lnTo>
                <a:lnTo>
                  <a:pt x="1158" y="863"/>
                </a:lnTo>
                <a:lnTo>
                  <a:pt x="1132" y="869"/>
                </a:lnTo>
                <a:lnTo>
                  <a:pt x="1106" y="875"/>
                </a:lnTo>
                <a:lnTo>
                  <a:pt x="1079" y="881"/>
                </a:lnTo>
                <a:lnTo>
                  <a:pt x="1049" y="889"/>
                </a:lnTo>
                <a:lnTo>
                  <a:pt x="1014" y="894"/>
                </a:lnTo>
                <a:lnTo>
                  <a:pt x="986" y="900"/>
                </a:lnTo>
                <a:lnTo>
                  <a:pt x="954" y="907"/>
                </a:lnTo>
                <a:lnTo>
                  <a:pt x="921" y="911"/>
                </a:lnTo>
                <a:lnTo>
                  <a:pt x="887" y="915"/>
                </a:lnTo>
                <a:lnTo>
                  <a:pt x="849" y="916"/>
                </a:lnTo>
                <a:lnTo>
                  <a:pt x="813" y="919"/>
                </a:lnTo>
                <a:lnTo>
                  <a:pt x="778" y="919"/>
                </a:lnTo>
                <a:lnTo>
                  <a:pt x="740" y="919"/>
                </a:lnTo>
                <a:lnTo>
                  <a:pt x="693" y="919"/>
                </a:lnTo>
                <a:lnTo>
                  <a:pt x="651" y="918"/>
                </a:lnTo>
                <a:lnTo>
                  <a:pt x="621" y="916"/>
                </a:lnTo>
                <a:lnTo>
                  <a:pt x="588" y="915"/>
                </a:lnTo>
                <a:lnTo>
                  <a:pt x="553" y="911"/>
                </a:lnTo>
                <a:lnTo>
                  <a:pt x="514" y="905"/>
                </a:lnTo>
                <a:lnTo>
                  <a:pt x="481" y="899"/>
                </a:lnTo>
                <a:lnTo>
                  <a:pt x="448" y="894"/>
                </a:lnTo>
                <a:lnTo>
                  <a:pt x="408" y="885"/>
                </a:lnTo>
                <a:lnTo>
                  <a:pt x="378" y="877"/>
                </a:lnTo>
                <a:lnTo>
                  <a:pt x="341" y="869"/>
                </a:lnTo>
                <a:lnTo>
                  <a:pt x="307" y="859"/>
                </a:lnTo>
                <a:lnTo>
                  <a:pt x="274" y="850"/>
                </a:lnTo>
                <a:lnTo>
                  <a:pt x="240" y="837"/>
                </a:lnTo>
                <a:lnTo>
                  <a:pt x="197" y="822"/>
                </a:lnTo>
                <a:lnTo>
                  <a:pt x="97" y="1063"/>
                </a:lnTo>
                <a:lnTo>
                  <a:pt x="0" y="381"/>
                </a:lnTo>
                <a:lnTo>
                  <a:pt x="533" y="0"/>
                </a:lnTo>
                <a:close/>
              </a:path>
            </a:pathLst>
          </a:custGeom>
          <a:solidFill>
            <a:srgbClr val="FFFF00"/>
          </a:solidFill>
          <a:ln w="825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38918" name="Freeform 6"/>
          <p:cNvSpPr>
            <a:spLocks/>
          </p:cNvSpPr>
          <p:nvPr/>
        </p:nvSpPr>
        <p:spPr bwMode="auto">
          <a:xfrm rot="10800000">
            <a:off x="1476375" y="2565400"/>
            <a:ext cx="1466850" cy="963613"/>
          </a:xfrm>
          <a:custGeom>
            <a:avLst/>
            <a:gdLst>
              <a:gd name="T0" fmla="*/ 1154 w 1154"/>
              <a:gd name="T1" fmla="*/ 254 h 1154"/>
              <a:gd name="T2" fmla="*/ 1140 w 1154"/>
              <a:gd name="T3" fmla="*/ 279 h 1154"/>
              <a:gd name="T4" fmla="*/ 1131 w 1154"/>
              <a:gd name="T5" fmla="*/ 299 h 1154"/>
              <a:gd name="T6" fmla="*/ 1118 w 1154"/>
              <a:gd name="T7" fmla="*/ 321 h 1154"/>
              <a:gd name="T8" fmla="*/ 1108 w 1154"/>
              <a:gd name="T9" fmla="*/ 342 h 1154"/>
              <a:gd name="T10" fmla="*/ 1096 w 1154"/>
              <a:gd name="T11" fmla="*/ 364 h 1154"/>
              <a:gd name="T12" fmla="*/ 1082 w 1154"/>
              <a:gd name="T13" fmla="*/ 386 h 1154"/>
              <a:gd name="T14" fmla="*/ 1069 w 1154"/>
              <a:gd name="T15" fmla="*/ 406 h 1154"/>
              <a:gd name="T16" fmla="*/ 1055 w 1154"/>
              <a:gd name="T17" fmla="*/ 428 h 1154"/>
              <a:gd name="T18" fmla="*/ 1038 w 1154"/>
              <a:gd name="T19" fmla="*/ 452 h 1154"/>
              <a:gd name="T20" fmla="*/ 1020 w 1154"/>
              <a:gd name="T21" fmla="*/ 477 h 1154"/>
              <a:gd name="T22" fmla="*/ 1006 w 1154"/>
              <a:gd name="T23" fmla="*/ 498 h 1154"/>
              <a:gd name="T24" fmla="*/ 989 w 1154"/>
              <a:gd name="T25" fmla="*/ 518 h 1154"/>
              <a:gd name="T26" fmla="*/ 970 w 1154"/>
              <a:gd name="T27" fmla="*/ 543 h 1154"/>
              <a:gd name="T28" fmla="*/ 951 w 1154"/>
              <a:gd name="T29" fmla="*/ 568 h 1154"/>
              <a:gd name="T30" fmla="*/ 932 w 1154"/>
              <a:gd name="T31" fmla="*/ 590 h 1154"/>
              <a:gd name="T32" fmla="*/ 912 w 1154"/>
              <a:gd name="T33" fmla="*/ 614 h 1154"/>
              <a:gd name="T34" fmla="*/ 894 w 1154"/>
              <a:gd name="T35" fmla="*/ 633 h 1154"/>
              <a:gd name="T36" fmla="*/ 869 w 1154"/>
              <a:gd name="T37" fmla="*/ 660 h 1154"/>
              <a:gd name="T38" fmla="*/ 849 w 1154"/>
              <a:gd name="T39" fmla="*/ 682 h 1154"/>
              <a:gd name="T40" fmla="*/ 828 w 1154"/>
              <a:gd name="T41" fmla="*/ 701 h 1154"/>
              <a:gd name="T42" fmla="*/ 805 w 1154"/>
              <a:gd name="T43" fmla="*/ 723 h 1154"/>
              <a:gd name="T44" fmla="*/ 787 w 1154"/>
              <a:gd name="T45" fmla="*/ 738 h 1154"/>
              <a:gd name="T46" fmla="*/ 765 w 1154"/>
              <a:gd name="T47" fmla="*/ 757 h 1154"/>
              <a:gd name="T48" fmla="*/ 743 w 1154"/>
              <a:gd name="T49" fmla="*/ 776 h 1154"/>
              <a:gd name="T50" fmla="*/ 718 w 1154"/>
              <a:gd name="T51" fmla="*/ 797 h 1154"/>
              <a:gd name="T52" fmla="*/ 696 w 1154"/>
              <a:gd name="T53" fmla="*/ 814 h 1154"/>
              <a:gd name="T54" fmla="*/ 671 w 1154"/>
              <a:gd name="T55" fmla="*/ 833 h 1154"/>
              <a:gd name="T56" fmla="*/ 639 w 1154"/>
              <a:gd name="T57" fmla="*/ 855 h 1154"/>
              <a:gd name="T58" fmla="*/ 613 w 1154"/>
              <a:gd name="T59" fmla="*/ 874 h 1154"/>
              <a:gd name="T60" fmla="*/ 584 w 1154"/>
              <a:gd name="T61" fmla="*/ 894 h 1154"/>
              <a:gd name="T62" fmla="*/ 554 w 1154"/>
              <a:gd name="T63" fmla="*/ 915 h 1154"/>
              <a:gd name="T64" fmla="*/ 523 w 1154"/>
              <a:gd name="T65" fmla="*/ 932 h 1154"/>
              <a:gd name="T66" fmla="*/ 682 w 1154"/>
              <a:gd name="T67" fmla="*/ 1154 h 1154"/>
              <a:gd name="T68" fmla="*/ 47 w 1154"/>
              <a:gd name="T69" fmla="*/ 869 h 1154"/>
              <a:gd name="T70" fmla="*/ 0 w 1154"/>
              <a:gd name="T71" fmla="*/ 306 h 1154"/>
              <a:gd name="T72" fmla="*/ 132 w 1154"/>
              <a:gd name="T73" fmla="*/ 465 h 1154"/>
              <a:gd name="T74" fmla="*/ 162 w 1154"/>
              <a:gd name="T75" fmla="*/ 450 h 1154"/>
              <a:gd name="T76" fmla="*/ 192 w 1154"/>
              <a:gd name="T77" fmla="*/ 435 h 1154"/>
              <a:gd name="T78" fmla="*/ 232 w 1154"/>
              <a:gd name="T79" fmla="*/ 416 h 1154"/>
              <a:gd name="T80" fmla="*/ 269 w 1154"/>
              <a:gd name="T81" fmla="*/ 394 h 1154"/>
              <a:gd name="T82" fmla="*/ 309 w 1154"/>
              <a:gd name="T83" fmla="*/ 367 h 1154"/>
              <a:gd name="T84" fmla="*/ 342 w 1154"/>
              <a:gd name="T85" fmla="*/ 343 h 1154"/>
              <a:gd name="T86" fmla="*/ 373 w 1154"/>
              <a:gd name="T87" fmla="*/ 317 h 1154"/>
              <a:gd name="T88" fmla="*/ 405 w 1154"/>
              <a:gd name="T89" fmla="*/ 290 h 1154"/>
              <a:gd name="T90" fmla="*/ 430 w 1154"/>
              <a:gd name="T91" fmla="*/ 265 h 1154"/>
              <a:gd name="T92" fmla="*/ 457 w 1154"/>
              <a:gd name="T93" fmla="*/ 236 h 1154"/>
              <a:gd name="T94" fmla="*/ 485 w 1154"/>
              <a:gd name="T95" fmla="*/ 205 h 1154"/>
              <a:gd name="T96" fmla="*/ 509 w 1154"/>
              <a:gd name="T97" fmla="*/ 177 h 1154"/>
              <a:gd name="T98" fmla="*/ 532 w 1154"/>
              <a:gd name="T99" fmla="*/ 147 h 1154"/>
              <a:gd name="T100" fmla="*/ 553 w 1154"/>
              <a:gd name="T101" fmla="*/ 120 h 1154"/>
              <a:gd name="T102" fmla="*/ 575 w 1154"/>
              <a:gd name="T103" fmla="*/ 84 h 1154"/>
              <a:gd name="T104" fmla="*/ 595 w 1154"/>
              <a:gd name="T105" fmla="*/ 51 h 1154"/>
              <a:gd name="T106" fmla="*/ 606 w 1154"/>
              <a:gd name="T107" fmla="*/ 25 h 1154"/>
              <a:gd name="T108" fmla="*/ 617 w 1154"/>
              <a:gd name="T109" fmla="*/ 0 h 1154"/>
              <a:gd name="T110" fmla="*/ 1154 w 1154"/>
              <a:gd name="T111" fmla="*/ 254 h 115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54"/>
              <a:gd name="T169" fmla="*/ 0 h 1154"/>
              <a:gd name="T170" fmla="*/ 1154 w 1154"/>
              <a:gd name="T171" fmla="*/ 1154 h 1154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54" h="1154">
                <a:moveTo>
                  <a:pt x="1154" y="254"/>
                </a:moveTo>
                <a:lnTo>
                  <a:pt x="1140" y="279"/>
                </a:lnTo>
                <a:lnTo>
                  <a:pt x="1131" y="299"/>
                </a:lnTo>
                <a:lnTo>
                  <a:pt x="1118" y="321"/>
                </a:lnTo>
                <a:lnTo>
                  <a:pt x="1108" y="342"/>
                </a:lnTo>
                <a:lnTo>
                  <a:pt x="1096" y="364"/>
                </a:lnTo>
                <a:lnTo>
                  <a:pt x="1082" y="386"/>
                </a:lnTo>
                <a:lnTo>
                  <a:pt x="1069" y="406"/>
                </a:lnTo>
                <a:lnTo>
                  <a:pt x="1055" y="428"/>
                </a:lnTo>
                <a:lnTo>
                  <a:pt x="1038" y="452"/>
                </a:lnTo>
                <a:lnTo>
                  <a:pt x="1020" y="477"/>
                </a:lnTo>
                <a:lnTo>
                  <a:pt x="1006" y="498"/>
                </a:lnTo>
                <a:lnTo>
                  <a:pt x="989" y="518"/>
                </a:lnTo>
                <a:lnTo>
                  <a:pt x="970" y="543"/>
                </a:lnTo>
                <a:lnTo>
                  <a:pt x="951" y="568"/>
                </a:lnTo>
                <a:lnTo>
                  <a:pt x="932" y="590"/>
                </a:lnTo>
                <a:lnTo>
                  <a:pt x="912" y="614"/>
                </a:lnTo>
                <a:lnTo>
                  <a:pt x="894" y="633"/>
                </a:lnTo>
                <a:lnTo>
                  <a:pt x="869" y="660"/>
                </a:lnTo>
                <a:lnTo>
                  <a:pt x="849" y="682"/>
                </a:lnTo>
                <a:lnTo>
                  <a:pt x="828" y="701"/>
                </a:lnTo>
                <a:lnTo>
                  <a:pt x="805" y="723"/>
                </a:lnTo>
                <a:lnTo>
                  <a:pt x="787" y="738"/>
                </a:lnTo>
                <a:lnTo>
                  <a:pt x="765" y="757"/>
                </a:lnTo>
                <a:lnTo>
                  <a:pt x="743" y="776"/>
                </a:lnTo>
                <a:lnTo>
                  <a:pt x="718" y="797"/>
                </a:lnTo>
                <a:lnTo>
                  <a:pt x="696" y="814"/>
                </a:lnTo>
                <a:lnTo>
                  <a:pt x="671" y="833"/>
                </a:lnTo>
                <a:lnTo>
                  <a:pt x="639" y="855"/>
                </a:lnTo>
                <a:lnTo>
                  <a:pt x="613" y="874"/>
                </a:lnTo>
                <a:lnTo>
                  <a:pt x="584" y="894"/>
                </a:lnTo>
                <a:lnTo>
                  <a:pt x="554" y="915"/>
                </a:lnTo>
                <a:lnTo>
                  <a:pt x="523" y="932"/>
                </a:lnTo>
                <a:lnTo>
                  <a:pt x="682" y="1154"/>
                </a:lnTo>
                <a:lnTo>
                  <a:pt x="47" y="869"/>
                </a:lnTo>
                <a:lnTo>
                  <a:pt x="0" y="306"/>
                </a:lnTo>
                <a:lnTo>
                  <a:pt x="132" y="465"/>
                </a:lnTo>
                <a:lnTo>
                  <a:pt x="162" y="450"/>
                </a:lnTo>
                <a:lnTo>
                  <a:pt x="192" y="435"/>
                </a:lnTo>
                <a:lnTo>
                  <a:pt x="232" y="416"/>
                </a:lnTo>
                <a:lnTo>
                  <a:pt x="269" y="394"/>
                </a:lnTo>
                <a:lnTo>
                  <a:pt x="309" y="367"/>
                </a:lnTo>
                <a:lnTo>
                  <a:pt x="342" y="343"/>
                </a:lnTo>
                <a:lnTo>
                  <a:pt x="373" y="317"/>
                </a:lnTo>
                <a:lnTo>
                  <a:pt x="405" y="290"/>
                </a:lnTo>
                <a:lnTo>
                  <a:pt x="430" y="265"/>
                </a:lnTo>
                <a:lnTo>
                  <a:pt x="457" y="236"/>
                </a:lnTo>
                <a:lnTo>
                  <a:pt x="485" y="205"/>
                </a:lnTo>
                <a:lnTo>
                  <a:pt x="509" y="177"/>
                </a:lnTo>
                <a:lnTo>
                  <a:pt x="532" y="147"/>
                </a:lnTo>
                <a:lnTo>
                  <a:pt x="553" y="120"/>
                </a:lnTo>
                <a:lnTo>
                  <a:pt x="575" y="84"/>
                </a:lnTo>
                <a:lnTo>
                  <a:pt x="595" y="51"/>
                </a:lnTo>
                <a:lnTo>
                  <a:pt x="606" y="25"/>
                </a:lnTo>
                <a:lnTo>
                  <a:pt x="617" y="0"/>
                </a:lnTo>
                <a:lnTo>
                  <a:pt x="1154" y="254"/>
                </a:lnTo>
                <a:close/>
              </a:path>
            </a:pathLst>
          </a:custGeom>
          <a:solidFill>
            <a:srgbClr val="008080"/>
          </a:solidFill>
          <a:ln w="825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38919" name="Freeform 7"/>
          <p:cNvSpPr>
            <a:spLocks/>
          </p:cNvSpPr>
          <p:nvPr/>
        </p:nvSpPr>
        <p:spPr bwMode="auto">
          <a:xfrm>
            <a:off x="2627313" y="549275"/>
            <a:ext cx="1352550" cy="1120775"/>
          </a:xfrm>
          <a:custGeom>
            <a:avLst/>
            <a:gdLst>
              <a:gd name="T0" fmla="*/ 0 w 1064"/>
              <a:gd name="T1" fmla="*/ 853 h 1343"/>
              <a:gd name="T2" fmla="*/ 264 w 1064"/>
              <a:gd name="T3" fmla="*/ 952 h 1343"/>
              <a:gd name="T4" fmla="*/ 279 w 1064"/>
              <a:gd name="T5" fmla="*/ 919 h 1343"/>
              <a:gd name="T6" fmla="*/ 290 w 1064"/>
              <a:gd name="T7" fmla="*/ 888 h 1343"/>
              <a:gd name="T8" fmla="*/ 297 w 1064"/>
              <a:gd name="T9" fmla="*/ 858 h 1343"/>
              <a:gd name="T10" fmla="*/ 305 w 1064"/>
              <a:gd name="T11" fmla="*/ 831 h 1343"/>
              <a:gd name="T12" fmla="*/ 313 w 1064"/>
              <a:gd name="T13" fmla="*/ 801 h 1343"/>
              <a:gd name="T14" fmla="*/ 319 w 1064"/>
              <a:gd name="T15" fmla="*/ 767 h 1343"/>
              <a:gd name="T16" fmla="*/ 324 w 1064"/>
              <a:gd name="T17" fmla="*/ 735 h 1343"/>
              <a:gd name="T18" fmla="*/ 329 w 1064"/>
              <a:gd name="T19" fmla="*/ 704 h 1343"/>
              <a:gd name="T20" fmla="*/ 334 w 1064"/>
              <a:gd name="T21" fmla="*/ 668 h 1343"/>
              <a:gd name="T22" fmla="*/ 335 w 1064"/>
              <a:gd name="T23" fmla="*/ 630 h 1343"/>
              <a:gd name="T24" fmla="*/ 335 w 1064"/>
              <a:gd name="T25" fmla="*/ 562 h 1343"/>
              <a:gd name="T26" fmla="*/ 334 w 1064"/>
              <a:gd name="T27" fmla="*/ 526 h 1343"/>
              <a:gd name="T28" fmla="*/ 332 w 1064"/>
              <a:gd name="T29" fmla="*/ 494 h 1343"/>
              <a:gd name="T30" fmla="*/ 327 w 1064"/>
              <a:gd name="T31" fmla="*/ 461 h 1343"/>
              <a:gd name="T32" fmla="*/ 321 w 1064"/>
              <a:gd name="T33" fmla="*/ 427 h 1343"/>
              <a:gd name="T34" fmla="*/ 315 w 1064"/>
              <a:gd name="T35" fmla="*/ 397 h 1343"/>
              <a:gd name="T36" fmla="*/ 307 w 1064"/>
              <a:gd name="T37" fmla="*/ 359 h 1343"/>
              <a:gd name="T38" fmla="*/ 296 w 1064"/>
              <a:gd name="T39" fmla="*/ 323 h 1343"/>
              <a:gd name="T40" fmla="*/ 809 w 1064"/>
              <a:gd name="T41" fmla="*/ 0 h 1343"/>
              <a:gd name="T42" fmla="*/ 822 w 1064"/>
              <a:gd name="T43" fmla="*/ 32 h 1343"/>
              <a:gd name="T44" fmla="*/ 833 w 1064"/>
              <a:gd name="T45" fmla="*/ 62 h 1343"/>
              <a:gd name="T46" fmla="*/ 842 w 1064"/>
              <a:gd name="T47" fmla="*/ 88 h 1343"/>
              <a:gd name="T48" fmla="*/ 852 w 1064"/>
              <a:gd name="T49" fmla="*/ 117 h 1343"/>
              <a:gd name="T50" fmla="*/ 859 w 1064"/>
              <a:gd name="T51" fmla="*/ 143 h 1343"/>
              <a:gd name="T52" fmla="*/ 869 w 1064"/>
              <a:gd name="T53" fmla="*/ 172 h 1343"/>
              <a:gd name="T54" fmla="*/ 875 w 1064"/>
              <a:gd name="T55" fmla="*/ 197 h 1343"/>
              <a:gd name="T56" fmla="*/ 881 w 1064"/>
              <a:gd name="T57" fmla="*/ 224 h 1343"/>
              <a:gd name="T58" fmla="*/ 888 w 1064"/>
              <a:gd name="T59" fmla="*/ 250 h 1343"/>
              <a:gd name="T60" fmla="*/ 896 w 1064"/>
              <a:gd name="T61" fmla="*/ 280 h 1343"/>
              <a:gd name="T62" fmla="*/ 900 w 1064"/>
              <a:gd name="T63" fmla="*/ 315 h 1343"/>
              <a:gd name="T64" fmla="*/ 907 w 1064"/>
              <a:gd name="T65" fmla="*/ 343 h 1343"/>
              <a:gd name="T66" fmla="*/ 913 w 1064"/>
              <a:gd name="T67" fmla="*/ 375 h 1343"/>
              <a:gd name="T68" fmla="*/ 918 w 1064"/>
              <a:gd name="T69" fmla="*/ 408 h 1343"/>
              <a:gd name="T70" fmla="*/ 919 w 1064"/>
              <a:gd name="T71" fmla="*/ 442 h 1343"/>
              <a:gd name="T72" fmla="*/ 922 w 1064"/>
              <a:gd name="T73" fmla="*/ 480 h 1343"/>
              <a:gd name="T74" fmla="*/ 926 w 1064"/>
              <a:gd name="T75" fmla="*/ 516 h 1343"/>
              <a:gd name="T76" fmla="*/ 926 w 1064"/>
              <a:gd name="T77" fmla="*/ 551 h 1343"/>
              <a:gd name="T78" fmla="*/ 926 w 1064"/>
              <a:gd name="T79" fmla="*/ 589 h 1343"/>
              <a:gd name="T80" fmla="*/ 926 w 1064"/>
              <a:gd name="T81" fmla="*/ 636 h 1343"/>
              <a:gd name="T82" fmla="*/ 924 w 1064"/>
              <a:gd name="T83" fmla="*/ 679 h 1343"/>
              <a:gd name="T84" fmla="*/ 922 w 1064"/>
              <a:gd name="T85" fmla="*/ 709 h 1343"/>
              <a:gd name="T86" fmla="*/ 919 w 1064"/>
              <a:gd name="T87" fmla="*/ 742 h 1343"/>
              <a:gd name="T88" fmla="*/ 918 w 1064"/>
              <a:gd name="T89" fmla="*/ 776 h 1343"/>
              <a:gd name="T90" fmla="*/ 911 w 1064"/>
              <a:gd name="T91" fmla="*/ 816 h 1343"/>
              <a:gd name="T92" fmla="*/ 905 w 1064"/>
              <a:gd name="T93" fmla="*/ 849 h 1343"/>
              <a:gd name="T94" fmla="*/ 899 w 1064"/>
              <a:gd name="T95" fmla="*/ 882 h 1343"/>
              <a:gd name="T96" fmla="*/ 891 w 1064"/>
              <a:gd name="T97" fmla="*/ 921 h 1343"/>
              <a:gd name="T98" fmla="*/ 883 w 1064"/>
              <a:gd name="T99" fmla="*/ 951 h 1343"/>
              <a:gd name="T100" fmla="*/ 875 w 1064"/>
              <a:gd name="T101" fmla="*/ 989 h 1343"/>
              <a:gd name="T102" fmla="*/ 866 w 1064"/>
              <a:gd name="T103" fmla="*/ 1022 h 1343"/>
              <a:gd name="T104" fmla="*/ 855 w 1064"/>
              <a:gd name="T105" fmla="*/ 1055 h 1343"/>
              <a:gd name="T106" fmla="*/ 844 w 1064"/>
              <a:gd name="T107" fmla="*/ 1089 h 1343"/>
              <a:gd name="T108" fmla="*/ 830 w 1064"/>
              <a:gd name="T109" fmla="*/ 1132 h 1343"/>
              <a:gd name="T110" fmla="*/ 814 w 1064"/>
              <a:gd name="T111" fmla="*/ 1174 h 1343"/>
              <a:gd name="T112" fmla="*/ 1064 w 1064"/>
              <a:gd name="T113" fmla="*/ 1277 h 1343"/>
              <a:gd name="T114" fmla="*/ 436 w 1064"/>
              <a:gd name="T115" fmla="*/ 1343 h 1343"/>
              <a:gd name="T116" fmla="*/ 0 w 1064"/>
              <a:gd name="T117" fmla="*/ 853 h 134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064"/>
              <a:gd name="T178" fmla="*/ 0 h 1343"/>
              <a:gd name="T179" fmla="*/ 1064 w 1064"/>
              <a:gd name="T180" fmla="*/ 1343 h 1343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064" h="1343">
                <a:moveTo>
                  <a:pt x="0" y="853"/>
                </a:moveTo>
                <a:lnTo>
                  <a:pt x="264" y="952"/>
                </a:lnTo>
                <a:lnTo>
                  <a:pt x="279" y="919"/>
                </a:lnTo>
                <a:lnTo>
                  <a:pt x="290" y="888"/>
                </a:lnTo>
                <a:lnTo>
                  <a:pt x="297" y="858"/>
                </a:lnTo>
                <a:lnTo>
                  <a:pt x="305" y="831"/>
                </a:lnTo>
                <a:lnTo>
                  <a:pt x="313" y="801"/>
                </a:lnTo>
                <a:lnTo>
                  <a:pt x="319" y="767"/>
                </a:lnTo>
                <a:lnTo>
                  <a:pt x="324" y="735"/>
                </a:lnTo>
                <a:lnTo>
                  <a:pt x="329" y="704"/>
                </a:lnTo>
                <a:lnTo>
                  <a:pt x="334" y="668"/>
                </a:lnTo>
                <a:lnTo>
                  <a:pt x="335" y="630"/>
                </a:lnTo>
                <a:lnTo>
                  <a:pt x="335" y="562"/>
                </a:lnTo>
                <a:lnTo>
                  <a:pt x="334" y="526"/>
                </a:lnTo>
                <a:lnTo>
                  <a:pt x="332" y="494"/>
                </a:lnTo>
                <a:lnTo>
                  <a:pt x="327" y="461"/>
                </a:lnTo>
                <a:lnTo>
                  <a:pt x="321" y="427"/>
                </a:lnTo>
                <a:lnTo>
                  <a:pt x="315" y="397"/>
                </a:lnTo>
                <a:lnTo>
                  <a:pt x="307" y="359"/>
                </a:lnTo>
                <a:lnTo>
                  <a:pt x="296" y="323"/>
                </a:lnTo>
                <a:lnTo>
                  <a:pt x="809" y="0"/>
                </a:lnTo>
                <a:lnTo>
                  <a:pt x="822" y="32"/>
                </a:lnTo>
                <a:lnTo>
                  <a:pt x="833" y="62"/>
                </a:lnTo>
                <a:lnTo>
                  <a:pt x="842" y="88"/>
                </a:lnTo>
                <a:lnTo>
                  <a:pt x="852" y="117"/>
                </a:lnTo>
                <a:lnTo>
                  <a:pt x="859" y="143"/>
                </a:lnTo>
                <a:lnTo>
                  <a:pt x="869" y="172"/>
                </a:lnTo>
                <a:lnTo>
                  <a:pt x="875" y="197"/>
                </a:lnTo>
                <a:lnTo>
                  <a:pt x="881" y="224"/>
                </a:lnTo>
                <a:lnTo>
                  <a:pt x="888" y="250"/>
                </a:lnTo>
                <a:lnTo>
                  <a:pt x="896" y="280"/>
                </a:lnTo>
                <a:lnTo>
                  <a:pt x="900" y="315"/>
                </a:lnTo>
                <a:lnTo>
                  <a:pt x="907" y="343"/>
                </a:lnTo>
                <a:lnTo>
                  <a:pt x="913" y="375"/>
                </a:lnTo>
                <a:lnTo>
                  <a:pt x="918" y="408"/>
                </a:lnTo>
                <a:lnTo>
                  <a:pt x="919" y="442"/>
                </a:lnTo>
                <a:lnTo>
                  <a:pt x="922" y="480"/>
                </a:lnTo>
                <a:lnTo>
                  <a:pt x="926" y="516"/>
                </a:lnTo>
                <a:lnTo>
                  <a:pt x="926" y="551"/>
                </a:lnTo>
                <a:lnTo>
                  <a:pt x="926" y="589"/>
                </a:lnTo>
                <a:lnTo>
                  <a:pt x="926" y="636"/>
                </a:lnTo>
                <a:lnTo>
                  <a:pt x="924" y="679"/>
                </a:lnTo>
                <a:lnTo>
                  <a:pt x="922" y="709"/>
                </a:lnTo>
                <a:lnTo>
                  <a:pt x="919" y="742"/>
                </a:lnTo>
                <a:lnTo>
                  <a:pt x="918" y="776"/>
                </a:lnTo>
                <a:lnTo>
                  <a:pt x="911" y="816"/>
                </a:lnTo>
                <a:lnTo>
                  <a:pt x="905" y="849"/>
                </a:lnTo>
                <a:lnTo>
                  <a:pt x="899" y="882"/>
                </a:lnTo>
                <a:lnTo>
                  <a:pt x="891" y="921"/>
                </a:lnTo>
                <a:lnTo>
                  <a:pt x="883" y="951"/>
                </a:lnTo>
                <a:lnTo>
                  <a:pt x="875" y="989"/>
                </a:lnTo>
                <a:lnTo>
                  <a:pt x="866" y="1022"/>
                </a:lnTo>
                <a:lnTo>
                  <a:pt x="855" y="1055"/>
                </a:lnTo>
                <a:lnTo>
                  <a:pt x="844" y="1089"/>
                </a:lnTo>
                <a:lnTo>
                  <a:pt x="830" y="1132"/>
                </a:lnTo>
                <a:lnTo>
                  <a:pt x="814" y="1174"/>
                </a:lnTo>
                <a:lnTo>
                  <a:pt x="1064" y="1277"/>
                </a:lnTo>
                <a:lnTo>
                  <a:pt x="436" y="1343"/>
                </a:lnTo>
                <a:lnTo>
                  <a:pt x="0" y="853"/>
                </a:lnTo>
                <a:close/>
              </a:path>
            </a:pathLst>
          </a:custGeom>
          <a:solidFill>
            <a:srgbClr val="0000FF"/>
          </a:solidFill>
          <a:ln w="825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38920" name="Freeform 8"/>
          <p:cNvSpPr>
            <a:spLocks/>
          </p:cNvSpPr>
          <p:nvPr/>
        </p:nvSpPr>
        <p:spPr bwMode="auto">
          <a:xfrm>
            <a:off x="4067175" y="260350"/>
            <a:ext cx="1581150" cy="989013"/>
          </a:xfrm>
          <a:custGeom>
            <a:avLst/>
            <a:gdLst>
              <a:gd name="T0" fmla="*/ 253 w 1245"/>
              <a:gd name="T1" fmla="*/ 0 h 1185"/>
              <a:gd name="T2" fmla="*/ 278 w 1245"/>
              <a:gd name="T3" fmla="*/ 13 h 1185"/>
              <a:gd name="T4" fmla="*/ 299 w 1245"/>
              <a:gd name="T5" fmla="*/ 24 h 1185"/>
              <a:gd name="T6" fmla="*/ 321 w 1245"/>
              <a:gd name="T7" fmla="*/ 35 h 1185"/>
              <a:gd name="T8" fmla="*/ 341 w 1245"/>
              <a:gd name="T9" fmla="*/ 46 h 1185"/>
              <a:gd name="T10" fmla="*/ 363 w 1245"/>
              <a:gd name="T11" fmla="*/ 58 h 1185"/>
              <a:gd name="T12" fmla="*/ 384 w 1245"/>
              <a:gd name="T13" fmla="*/ 72 h 1185"/>
              <a:gd name="T14" fmla="*/ 404 w 1245"/>
              <a:gd name="T15" fmla="*/ 85 h 1185"/>
              <a:gd name="T16" fmla="*/ 425 w 1245"/>
              <a:gd name="T17" fmla="*/ 98 h 1185"/>
              <a:gd name="T18" fmla="*/ 450 w 1245"/>
              <a:gd name="T19" fmla="*/ 115 h 1185"/>
              <a:gd name="T20" fmla="*/ 477 w 1245"/>
              <a:gd name="T21" fmla="*/ 134 h 1185"/>
              <a:gd name="T22" fmla="*/ 497 w 1245"/>
              <a:gd name="T23" fmla="*/ 148 h 1185"/>
              <a:gd name="T24" fmla="*/ 518 w 1245"/>
              <a:gd name="T25" fmla="*/ 165 h 1185"/>
              <a:gd name="T26" fmla="*/ 543 w 1245"/>
              <a:gd name="T27" fmla="*/ 183 h 1185"/>
              <a:gd name="T28" fmla="*/ 568 w 1245"/>
              <a:gd name="T29" fmla="*/ 201 h 1185"/>
              <a:gd name="T30" fmla="*/ 590 w 1245"/>
              <a:gd name="T31" fmla="*/ 220 h 1185"/>
              <a:gd name="T32" fmla="*/ 612 w 1245"/>
              <a:gd name="T33" fmla="*/ 241 h 1185"/>
              <a:gd name="T34" fmla="*/ 633 w 1245"/>
              <a:gd name="T35" fmla="*/ 260 h 1185"/>
              <a:gd name="T36" fmla="*/ 658 w 1245"/>
              <a:gd name="T37" fmla="*/ 283 h 1185"/>
              <a:gd name="T38" fmla="*/ 680 w 1245"/>
              <a:gd name="T39" fmla="*/ 304 h 1185"/>
              <a:gd name="T40" fmla="*/ 699 w 1245"/>
              <a:gd name="T41" fmla="*/ 324 h 1185"/>
              <a:gd name="T42" fmla="*/ 721 w 1245"/>
              <a:gd name="T43" fmla="*/ 348 h 1185"/>
              <a:gd name="T44" fmla="*/ 738 w 1245"/>
              <a:gd name="T45" fmla="*/ 365 h 1185"/>
              <a:gd name="T46" fmla="*/ 757 w 1245"/>
              <a:gd name="T47" fmla="*/ 387 h 1185"/>
              <a:gd name="T48" fmla="*/ 776 w 1245"/>
              <a:gd name="T49" fmla="*/ 409 h 1185"/>
              <a:gd name="T50" fmla="*/ 796 w 1245"/>
              <a:gd name="T51" fmla="*/ 436 h 1185"/>
              <a:gd name="T52" fmla="*/ 814 w 1245"/>
              <a:gd name="T53" fmla="*/ 458 h 1185"/>
              <a:gd name="T54" fmla="*/ 832 w 1245"/>
              <a:gd name="T55" fmla="*/ 483 h 1185"/>
              <a:gd name="T56" fmla="*/ 855 w 1245"/>
              <a:gd name="T57" fmla="*/ 513 h 1185"/>
              <a:gd name="T58" fmla="*/ 873 w 1245"/>
              <a:gd name="T59" fmla="*/ 540 h 1185"/>
              <a:gd name="T60" fmla="*/ 894 w 1245"/>
              <a:gd name="T61" fmla="*/ 570 h 1185"/>
              <a:gd name="T62" fmla="*/ 913 w 1245"/>
              <a:gd name="T63" fmla="*/ 600 h 1185"/>
              <a:gd name="T64" fmla="*/ 930 w 1245"/>
              <a:gd name="T65" fmla="*/ 631 h 1185"/>
              <a:gd name="T66" fmla="*/ 949 w 1245"/>
              <a:gd name="T67" fmla="*/ 664 h 1185"/>
              <a:gd name="T68" fmla="*/ 963 w 1245"/>
              <a:gd name="T69" fmla="*/ 693 h 1185"/>
              <a:gd name="T70" fmla="*/ 977 w 1245"/>
              <a:gd name="T71" fmla="*/ 719 h 1185"/>
              <a:gd name="T72" fmla="*/ 990 w 1245"/>
              <a:gd name="T73" fmla="*/ 751 h 1185"/>
              <a:gd name="T74" fmla="*/ 998 w 1245"/>
              <a:gd name="T75" fmla="*/ 773 h 1185"/>
              <a:gd name="T76" fmla="*/ 1245 w 1245"/>
              <a:gd name="T77" fmla="*/ 675 h 1185"/>
              <a:gd name="T78" fmla="*/ 861 w 1245"/>
              <a:gd name="T79" fmla="*/ 1185 h 1185"/>
              <a:gd name="T80" fmla="*/ 181 w 1245"/>
              <a:gd name="T81" fmla="*/ 1102 h 1185"/>
              <a:gd name="T82" fmla="*/ 450 w 1245"/>
              <a:gd name="T83" fmla="*/ 993 h 1185"/>
              <a:gd name="T84" fmla="*/ 433 w 1245"/>
              <a:gd name="T85" fmla="*/ 957 h 1185"/>
              <a:gd name="T86" fmla="*/ 415 w 1245"/>
              <a:gd name="T87" fmla="*/ 922 h 1185"/>
              <a:gd name="T88" fmla="*/ 392 w 1245"/>
              <a:gd name="T89" fmla="*/ 885 h 1185"/>
              <a:gd name="T90" fmla="*/ 365 w 1245"/>
              <a:gd name="T91" fmla="*/ 845 h 1185"/>
              <a:gd name="T92" fmla="*/ 341 w 1245"/>
              <a:gd name="T93" fmla="*/ 812 h 1185"/>
              <a:gd name="T94" fmla="*/ 316 w 1245"/>
              <a:gd name="T95" fmla="*/ 781 h 1185"/>
              <a:gd name="T96" fmla="*/ 289 w 1245"/>
              <a:gd name="T97" fmla="*/ 749 h 1185"/>
              <a:gd name="T98" fmla="*/ 263 w 1245"/>
              <a:gd name="T99" fmla="*/ 722 h 1185"/>
              <a:gd name="T100" fmla="*/ 236 w 1245"/>
              <a:gd name="T101" fmla="*/ 697 h 1185"/>
              <a:gd name="T102" fmla="*/ 204 w 1245"/>
              <a:gd name="T103" fmla="*/ 669 h 1185"/>
              <a:gd name="T104" fmla="*/ 174 w 1245"/>
              <a:gd name="T105" fmla="*/ 645 h 1185"/>
              <a:gd name="T106" fmla="*/ 146 w 1245"/>
              <a:gd name="T107" fmla="*/ 622 h 1185"/>
              <a:gd name="T108" fmla="*/ 118 w 1245"/>
              <a:gd name="T109" fmla="*/ 601 h 1185"/>
              <a:gd name="T110" fmla="*/ 83 w 1245"/>
              <a:gd name="T111" fmla="*/ 579 h 1185"/>
              <a:gd name="T112" fmla="*/ 48 w 1245"/>
              <a:gd name="T113" fmla="*/ 559 h 1185"/>
              <a:gd name="T114" fmla="*/ 25 w 1245"/>
              <a:gd name="T115" fmla="*/ 548 h 1185"/>
              <a:gd name="T116" fmla="*/ 0 w 1245"/>
              <a:gd name="T117" fmla="*/ 534 h 1185"/>
              <a:gd name="T118" fmla="*/ 253 w 1245"/>
              <a:gd name="T119" fmla="*/ 0 h 118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245"/>
              <a:gd name="T181" fmla="*/ 0 h 1185"/>
              <a:gd name="T182" fmla="*/ 1245 w 1245"/>
              <a:gd name="T183" fmla="*/ 1185 h 118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245" h="1185">
                <a:moveTo>
                  <a:pt x="253" y="0"/>
                </a:moveTo>
                <a:lnTo>
                  <a:pt x="278" y="13"/>
                </a:lnTo>
                <a:lnTo>
                  <a:pt x="299" y="24"/>
                </a:lnTo>
                <a:lnTo>
                  <a:pt x="321" y="35"/>
                </a:lnTo>
                <a:lnTo>
                  <a:pt x="341" y="46"/>
                </a:lnTo>
                <a:lnTo>
                  <a:pt x="363" y="58"/>
                </a:lnTo>
                <a:lnTo>
                  <a:pt x="384" y="72"/>
                </a:lnTo>
                <a:lnTo>
                  <a:pt x="404" y="85"/>
                </a:lnTo>
                <a:lnTo>
                  <a:pt x="425" y="98"/>
                </a:lnTo>
                <a:lnTo>
                  <a:pt x="450" y="115"/>
                </a:lnTo>
                <a:lnTo>
                  <a:pt x="477" y="134"/>
                </a:lnTo>
                <a:lnTo>
                  <a:pt x="497" y="148"/>
                </a:lnTo>
                <a:lnTo>
                  <a:pt x="518" y="165"/>
                </a:lnTo>
                <a:lnTo>
                  <a:pt x="543" y="183"/>
                </a:lnTo>
                <a:lnTo>
                  <a:pt x="568" y="201"/>
                </a:lnTo>
                <a:lnTo>
                  <a:pt x="590" y="220"/>
                </a:lnTo>
                <a:lnTo>
                  <a:pt x="612" y="241"/>
                </a:lnTo>
                <a:lnTo>
                  <a:pt x="633" y="260"/>
                </a:lnTo>
                <a:lnTo>
                  <a:pt x="658" y="283"/>
                </a:lnTo>
                <a:lnTo>
                  <a:pt x="680" y="304"/>
                </a:lnTo>
                <a:lnTo>
                  <a:pt x="699" y="324"/>
                </a:lnTo>
                <a:lnTo>
                  <a:pt x="721" y="348"/>
                </a:lnTo>
                <a:lnTo>
                  <a:pt x="738" y="365"/>
                </a:lnTo>
                <a:lnTo>
                  <a:pt x="757" y="387"/>
                </a:lnTo>
                <a:lnTo>
                  <a:pt x="776" y="409"/>
                </a:lnTo>
                <a:lnTo>
                  <a:pt x="796" y="436"/>
                </a:lnTo>
                <a:lnTo>
                  <a:pt x="814" y="458"/>
                </a:lnTo>
                <a:lnTo>
                  <a:pt x="832" y="483"/>
                </a:lnTo>
                <a:lnTo>
                  <a:pt x="855" y="513"/>
                </a:lnTo>
                <a:lnTo>
                  <a:pt x="873" y="540"/>
                </a:lnTo>
                <a:lnTo>
                  <a:pt x="894" y="570"/>
                </a:lnTo>
                <a:lnTo>
                  <a:pt x="913" y="600"/>
                </a:lnTo>
                <a:lnTo>
                  <a:pt x="930" y="631"/>
                </a:lnTo>
                <a:lnTo>
                  <a:pt x="949" y="664"/>
                </a:lnTo>
                <a:lnTo>
                  <a:pt x="963" y="693"/>
                </a:lnTo>
                <a:lnTo>
                  <a:pt x="977" y="719"/>
                </a:lnTo>
                <a:lnTo>
                  <a:pt x="990" y="751"/>
                </a:lnTo>
                <a:lnTo>
                  <a:pt x="998" y="773"/>
                </a:lnTo>
                <a:lnTo>
                  <a:pt x="1245" y="675"/>
                </a:lnTo>
                <a:lnTo>
                  <a:pt x="861" y="1185"/>
                </a:lnTo>
                <a:lnTo>
                  <a:pt x="181" y="1102"/>
                </a:lnTo>
                <a:lnTo>
                  <a:pt x="450" y="993"/>
                </a:lnTo>
                <a:lnTo>
                  <a:pt x="433" y="957"/>
                </a:lnTo>
                <a:lnTo>
                  <a:pt x="415" y="922"/>
                </a:lnTo>
                <a:lnTo>
                  <a:pt x="392" y="885"/>
                </a:lnTo>
                <a:lnTo>
                  <a:pt x="365" y="845"/>
                </a:lnTo>
                <a:lnTo>
                  <a:pt x="341" y="812"/>
                </a:lnTo>
                <a:lnTo>
                  <a:pt x="316" y="781"/>
                </a:lnTo>
                <a:lnTo>
                  <a:pt x="289" y="749"/>
                </a:lnTo>
                <a:lnTo>
                  <a:pt x="263" y="722"/>
                </a:lnTo>
                <a:lnTo>
                  <a:pt x="236" y="697"/>
                </a:lnTo>
                <a:lnTo>
                  <a:pt x="204" y="669"/>
                </a:lnTo>
                <a:lnTo>
                  <a:pt x="174" y="645"/>
                </a:lnTo>
                <a:lnTo>
                  <a:pt x="146" y="622"/>
                </a:lnTo>
                <a:lnTo>
                  <a:pt x="118" y="601"/>
                </a:lnTo>
                <a:lnTo>
                  <a:pt x="83" y="579"/>
                </a:lnTo>
                <a:lnTo>
                  <a:pt x="48" y="559"/>
                </a:lnTo>
                <a:lnTo>
                  <a:pt x="25" y="548"/>
                </a:lnTo>
                <a:lnTo>
                  <a:pt x="0" y="534"/>
                </a:lnTo>
                <a:lnTo>
                  <a:pt x="253" y="0"/>
                </a:lnTo>
                <a:close/>
              </a:path>
            </a:pathLst>
          </a:custGeom>
          <a:solidFill>
            <a:srgbClr val="00FF00"/>
          </a:solidFill>
          <a:ln w="825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38921" name="Freeform 9"/>
          <p:cNvSpPr>
            <a:spLocks/>
          </p:cNvSpPr>
          <p:nvPr/>
        </p:nvSpPr>
        <p:spPr bwMode="auto">
          <a:xfrm rot="5400000">
            <a:off x="3390106" y="1156494"/>
            <a:ext cx="1006475" cy="1233488"/>
          </a:xfrm>
          <a:custGeom>
            <a:avLst/>
            <a:gdLst>
              <a:gd name="T0" fmla="*/ 642 w 1204"/>
              <a:gd name="T1" fmla="*/ 971 h 971"/>
              <a:gd name="T2" fmla="*/ 721 w 1204"/>
              <a:gd name="T3" fmla="*/ 782 h 971"/>
              <a:gd name="T4" fmla="*/ 695 w 1204"/>
              <a:gd name="T5" fmla="*/ 774 h 971"/>
              <a:gd name="T6" fmla="*/ 667 w 1204"/>
              <a:gd name="T7" fmla="*/ 768 h 971"/>
              <a:gd name="T8" fmla="*/ 631 w 1204"/>
              <a:gd name="T9" fmla="*/ 760 h 971"/>
              <a:gd name="T10" fmla="*/ 601 w 1204"/>
              <a:gd name="T11" fmla="*/ 755 h 971"/>
              <a:gd name="T12" fmla="*/ 568 w 1204"/>
              <a:gd name="T13" fmla="*/ 751 h 971"/>
              <a:gd name="T14" fmla="*/ 532 w 1204"/>
              <a:gd name="T15" fmla="*/ 747 h 971"/>
              <a:gd name="T16" fmla="*/ 494 w 1204"/>
              <a:gd name="T17" fmla="*/ 744 h 971"/>
              <a:gd name="T18" fmla="*/ 426 w 1204"/>
              <a:gd name="T19" fmla="*/ 744 h 971"/>
              <a:gd name="T20" fmla="*/ 392 w 1204"/>
              <a:gd name="T21" fmla="*/ 746 h 971"/>
              <a:gd name="T22" fmla="*/ 358 w 1204"/>
              <a:gd name="T23" fmla="*/ 749 h 971"/>
              <a:gd name="T24" fmla="*/ 325 w 1204"/>
              <a:gd name="T25" fmla="*/ 752 h 971"/>
              <a:gd name="T26" fmla="*/ 292 w 1204"/>
              <a:gd name="T27" fmla="*/ 758 h 971"/>
              <a:gd name="T28" fmla="*/ 261 w 1204"/>
              <a:gd name="T29" fmla="*/ 765 h 971"/>
              <a:gd name="T30" fmla="*/ 223 w 1204"/>
              <a:gd name="T31" fmla="*/ 773 h 971"/>
              <a:gd name="T32" fmla="*/ 190 w 1204"/>
              <a:gd name="T33" fmla="*/ 784 h 971"/>
              <a:gd name="T34" fmla="*/ 277 w 1204"/>
              <a:gd name="T35" fmla="*/ 384 h 971"/>
              <a:gd name="T36" fmla="*/ 0 w 1204"/>
              <a:gd name="T37" fmla="*/ 225 h 971"/>
              <a:gd name="T38" fmla="*/ 14 w 1204"/>
              <a:gd name="T39" fmla="*/ 220 h 971"/>
              <a:gd name="T40" fmla="*/ 42 w 1204"/>
              <a:gd name="T41" fmla="*/ 211 h 971"/>
              <a:gd name="T42" fmla="*/ 64 w 1204"/>
              <a:gd name="T43" fmla="*/ 204 h 971"/>
              <a:gd name="T44" fmla="*/ 89 w 1204"/>
              <a:gd name="T45" fmla="*/ 197 h 971"/>
              <a:gd name="T46" fmla="*/ 119 w 1204"/>
              <a:gd name="T47" fmla="*/ 190 h 971"/>
              <a:gd name="T48" fmla="*/ 144 w 1204"/>
              <a:gd name="T49" fmla="*/ 184 h 971"/>
              <a:gd name="T50" fmla="*/ 177 w 1204"/>
              <a:gd name="T51" fmla="*/ 176 h 971"/>
              <a:gd name="T52" fmla="*/ 206 w 1204"/>
              <a:gd name="T53" fmla="*/ 171 h 971"/>
              <a:gd name="T54" fmla="*/ 239 w 1204"/>
              <a:gd name="T55" fmla="*/ 167 h 971"/>
              <a:gd name="T56" fmla="*/ 273 w 1204"/>
              <a:gd name="T57" fmla="*/ 162 h 971"/>
              <a:gd name="T58" fmla="*/ 307 w 1204"/>
              <a:gd name="T59" fmla="*/ 159 h 971"/>
              <a:gd name="T60" fmla="*/ 344 w 1204"/>
              <a:gd name="T61" fmla="*/ 157 h 971"/>
              <a:gd name="T62" fmla="*/ 381 w 1204"/>
              <a:gd name="T63" fmla="*/ 154 h 971"/>
              <a:gd name="T64" fmla="*/ 417 w 1204"/>
              <a:gd name="T65" fmla="*/ 154 h 971"/>
              <a:gd name="T66" fmla="*/ 455 w 1204"/>
              <a:gd name="T67" fmla="*/ 154 h 971"/>
              <a:gd name="T68" fmla="*/ 502 w 1204"/>
              <a:gd name="T69" fmla="*/ 154 h 971"/>
              <a:gd name="T70" fmla="*/ 544 w 1204"/>
              <a:gd name="T71" fmla="*/ 156 h 971"/>
              <a:gd name="T72" fmla="*/ 573 w 1204"/>
              <a:gd name="T73" fmla="*/ 157 h 971"/>
              <a:gd name="T74" fmla="*/ 607 w 1204"/>
              <a:gd name="T75" fmla="*/ 160 h 971"/>
              <a:gd name="T76" fmla="*/ 640 w 1204"/>
              <a:gd name="T77" fmla="*/ 163 h 971"/>
              <a:gd name="T78" fmla="*/ 680 w 1204"/>
              <a:gd name="T79" fmla="*/ 168 h 971"/>
              <a:gd name="T80" fmla="*/ 713 w 1204"/>
              <a:gd name="T81" fmla="*/ 174 h 971"/>
              <a:gd name="T82" fmla="*/ 744 w 1204"/>
              <a:gd name="T83" fmla="*/ 181 h 971"/>
              <a:gd name="T84" fmla="*/ 785 w 1204"/>
              <a:gd name="T85" fmla="*/ 189 h 971"/>
              <a:gd name="T86" fmla="*/ 817 w 1204"/>
              <a:gd name="T87" fmla="*/ 197 h 971"/>
              <a:gd name="T88" fmla="*/ 854 w 1204"/>
              <a:gd name="T89" fmla="*/ 206 h 971"/>
              <a:gd name="T90" fmla="*/ 886 w 1204"/>
              <a:gd name="T91" fmla="*/ 214 h 971"/>
              <a:gd name="T92" fmla="*/ 920 w 1204"/>
              <a:gd name="T93" fmla="*/ 225 h 971"/>
              <a:gd name="T94" fmla="*/ 955 w 1204"/>
              <a:gd name="T95" fmla="*/ 236 h 971"/>
              <a:gd name="T96" fmla="*/ 1057 w 1204"/>
              <a:gd name="T97" fmla="*/ 0 h 971"/>
              <a:gd name="T98" fmla="*/ 1204 w 1204"/>
              <a:gd name="T99" fmla="*/ 658 h 971"/>
              <a:gd name="T100" fmla="*/ 642 w 1204"/>
              <a:gd name="T101" fmla="*/ 971 h 97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204"/>
              <a:gd name="T154" fmla="*/ 0 h 971"/>
              <a:gd name="T155" fmla="*/ 1204 w 1204"/>
              <a:gd name="T156" fmla="*/ 971 h 971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204" h="971">
                <a:moveTo>
                  <a:pt x="642" y="971"/>
                </a:moveTo>
                <a:lnTo>
                  <a:pt x="721" y="782"/>
                </a:lnTo>
                <a:lnTo>
                  <a:pt x="695" y="774"/>
                </a:lnTo>
                <a:lnTo>
                  <a:pt x="667" y="768"/>
                </a:lnTo>
                <a:lnTo>
                  <a:pt x="631" y="760"/>
                </a:lnTo>
                <a:lnTo>
                  <a:pt x="601" y="755"/>
                </a:lnTo>
                <a:lnTo>
                  <a:pt x="568" y="751"/>
                </a:lnTo>
                <a:lnTo>
                  <a:pt x="532" y="747"/>
                </a:lnTo>
                <a:lnTo>
                  <a:pt x="494" y="744"/>
                </a:lnTo>
                <a:lnTo>
                  <a:pt x="426" y="744"/>
                </a:lnTo>
                <a:lnTo>
                  <a:pt x="392" y="746"/>
                </a:lnTo>
                <a:lnTo>
                  <a:pt x="358" y="749"/>
                </a:lnTo>
                <a:lnTo>
                  <a:pt x="325" y="752"/>
                </a:lnTo>
                <a:lnTo>
                  <a:pt x="292" y="758"/>
                </a:lnTo>
                <a:lnTo>
                  <a:pt x="261" y="765"/>
                </a:lnTo>
                <a:lnTo>
                  <a:pt x="223" y="773"/>
                </a:lnTo>
                <a:lnTo>
                  <a:pt x="190" y="784"/>
                </a:lnTo>
                <a:lnTo>
                  <a:pt x="277" y="384"/>
                </a:lnTo>
                <a:lnTo>
                  <a:pt x="0" y="225"/>
                </a:lnTo>
                <a:lnTo>
                  <a:pt x="14" y="220"/>
                </a:lnTo>
                <a:lnTo>
                  <a:pt x="42" y="211"/>
                </a:lnTo>
                <a:lnTo>
                  <a:pt x="64" y="204"/>
                </a:lnTo>
                <a:lnTo>
                  <a:pt x="89" y="197"/>
                </a:lnTo>
                <a:lnTo>
                  <a:pt x="119" y="190"/>
                </a:lnTo>
                <a:lnTo>
                  <a:pt x="144" y="184"/>
                </a:lnTo>
                <a:lnTo>
                  <a:pt x="177" y="176"/>
                </a:lnTo>
                <a:lnTo>
                  <a:pt x="206" y="171"/>
                </a:lnTo>
                <a:lnTo>
                  <a:pt x="239" y="167"/>
                </a:lnTo>
                <a:lnTo>
                  <a:pt x="273" y="162"/>
                </a:lnTo>
                <a:lnTo>
                  <a:pt x="307" y="159"/>
                </a:lnTo>
                <a:lnTo>
                  <a:pt x="344" y="157"/>
                </a:lnTo>
                <a:lnTo>
                  <a:pt x="381" y="154"/>
                </a:lnTo>
                <a:lnTo>
                  <a:pt x="417" y="154"/>
                </a:lnTo>
                <a:lnTo>
                  <a:pt x="455" y="154"/>
                </a:lnTo>
                <a:lnTo>
                  <a:pt x="502" y="154"/>
                </a:lnTo>
                <a:lnTo>
                  <a:pt x="544" y="156"/>
                </a:lnTo>
                <a:lnTo>
                  <a:pt x="573" y="157"/>
                </a:lnTo>
                <a:lnTo>
                  <a:pt x="607" y="160"/>
                </a:lnTo>
                <a:lnTo>
                  <a:pt x="640" y="163"/>
                </a:lnTo>
                <a:lnTo>
                  <a:pt x="680" y="168"/>
                </a:lnTo>
                <a:lnTo>
                  <a:pt x="713" y="174"/>
                </a:lnTo>
                <a:lnTo>
                  <a:pt x="744" y="181"/>
                </a:lnTo>
                <a:lnTo>
                  <a:pt x="785" y="189"/>
                </a:lnTo>
                <a:lnTo>
                  <a:pt x="817" y="197"/>
                </a:lnTo>
                <a:lnTo>
                  <a:pt x="854" y="206"/>
                </a:lnTo>
                <a:lnTo>
                  <a:pt x="886" y="214"/>
                </a:lnTo>
                <a:lnTo>
                  <a:pt x="920" y="225"/>
                </a:lnTo>
                <a:lnTo>
                  <a:pt x="955" y="236"/>
                </a:lnTo>
                <a:lnTo>
                  <a:pt x="1057" y="0"/>
                </a:lnTo>
                <a:lnTo>
                  <a:pt x="1204" y="658"/>
                </a:lnTo>
                <a:lnTo>
                  <a:pt x="642" y="971"/>
                </a:lnTo>
                <a:close/>
              </a:path>
            </a:pathLst>
          </a:custGeom>
          <a:solidFill>
            <a:srgbClr val="FF0000"/>
          </a:solidFill>
          <a:ln w="825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38922" name="AutoShape 10"/>
          <p:cNvSpPr>
            <a:spLocks noChangeAspect="1" noChangeArrowheads="1" noTextEdit="1"/>
          </p:cNvSpPr>
          <p:nvPr/>
        </p:nvSpPr>
        <p:spPr bwMode="auto">
          <a:xfrm>
            <a:off x="4859338" y="2781300"/>
            <a:ext cx="3616325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1211" name="Freeform 11"/>
          <p:cNvSpPr>
            <a:spLocks/>
          </p:cNvSpPr>
          <p:nvPr/>
        </p:nvSpPr>
        <p:spPr bwMode="auto">
          <a:xfrm>
            <a:off x="5195888" y="2874963"/>
            <a:ext cx="1290637" cy="1289050"/>
          </a:xfrm>
          <a:custGeom>
            <a:avLst/>
            <a:gdLst>
              <a:gd name="T0" fmla="*/ 0 w 813"/>
              <a:gd name="T1" fmla="*/ 643 h 812"/>
              <a:gd name="T2" fmla="*/ 8 w 813"/>
              <a:gd name="T3" fmla="*/ 627 h 812"/>
              <a:gd name="T4" fmla="*/ 15 w 813"/>
              <a:gd name="T5" fmla="*/ 613 h 812"/>
              <a:gd name="T6" fmla="*/ 23 w 813"/>
              <a:gd name="T7" fmla="*/ 598 h 812"/>
              <a:gd name="T8" fmla="*/ 30 w 813"/>
              <a:gd name="T9" fmla="*/ 585 h 812"/>
              <a:gd name="T10" fmla="*/ 38 w 813"/>
              <a:gd name="T11" fmla="*/ 570 h 812"/>
              <a:gd name="T12" fmla="*/ 48 w 813"/>
              <a:gd name="T13" fmla="*/ 555 h 812"/>
              <a:gd name="T14" fmla="*/ 56 w 813"/>
              <a:gd name="T15" fmla="*/ 542 h 812"/>
              <a:gd name="T16" fmla="*/ 65 w 813"/>
              <a:gd name="T17" fmla="*/ 527 h 812"/>
              <a:gd name="T18" fmla="*/ 76 w 813"/>
              <a:gd name="T19" fmla="*/ 510 h 812"/>
              <a:gd name="T20" fmla="*/ 89 w 813"/>
              <a:gd name="T21" fmla="*/ 493 h 812"/>
              <a:gd name="T22" fmla="*/ 98 w 813"/>
              <a:gd name="T23" fmla="*/ 480 h 812"/>
              <a:gd name="T24" fmla="*/ 110 w 813"/>
              <a:gd name="T25" fmla="*/ 466 h 812"/>
              <a:gd name="T26" fmla="*/ 121 w 813"/>
              <a:gd name="T27" fmla="*/ 450 h 812"/>
              <a:gd name="T28" fmla="*/ 134 w 813"/>
              <a:gd name="T29" fmla="*/ 434 h 812"/>
              <a:gd name="T30" fmla="*/ 146 w 813"/>
              <a:gd name="T31" fmla="*/ 419 h 812"/>
              <a:gd name="T32" fmla="*/ 160 w 813"/>
              <a:gd name="T33" fmla="*/ 403 h 812"/>
              <a:gd name="T34" fmla="*/ 172 w 813"/>
              <a:gd name="T35" fmla="*/ 391 h 812"/>
              <a:gd name="T36" fmla="*/ 188 w 813"/>
              <a:gd name="T37" fmla="*/ 373 h 812"/>
              <a:gd name="T38" fmla="*/ 202 w 813"/>
              <a:gd name="T39" fmla="*/ 358 h 812"/>
              <a:gd name="T40" fmla="*/ 215 w 813"/>
              <a:gd name="T41" fmla="*/ 346 h 812"/>
              <a:gd name="T42" fmla="*/ 231 w 813"/>
              <a:gd name="T43" fmla="*/ 331 h 812"/>
              <a:gd name="T44" fmla="*/ 243 w 813"/>
              <a:gd name="T45" fmla="*/ 320 h 812"/>
              <a:gd name="T46" fmla="*/ 257 w 813"/>
              <a:gd name="T47" fmla="*/ 308 h 812"/>
              <a:gd name="T48" fmla="*/ 272 w 813"/>
              <a:gd name="T49" fmla="*/ 295 h 812"/>
              <a:gd name="T50" fmla="*/ 290 w 813"/>
              <a:gd name="T51" fmla="*/ 282 h 812"/>
              <a:gd name="T52" fmla="*/ 304 w 813"/>
              <a:gd name="T53" fmla="*/ 270 h 812"/>
              <a:gd name="T54" fmla="*/ 321 w 813"/>
              <a:gd name="T55" fmla="*/ 257 h 812"/>
              <a:gd name="T56" fmla="*/ 341 w 813"/>
              <a:gd name="T57" fmla="*/ 243 h 812"/>
              <a:gd name="T58" fmla="*/ 359 w 813"/>
              <a:gd name="T59" fmla="*/ 229 h 812"/>
              <a:gd name="T60" fmla="*/ 379 w 813"/>
              <a:gd name="T61" fmla="*/ 216 h 812"/>
              <a:gd name="T62" fmla="*/ 399 w 813"/>
              <a:gd name="T63" fmla="*/ 203 h 812"/>
              <a:gd name="T64" fmla="*/ 420 w 813"/>
              <a:gd name="T65" fmla="*/ 192 h 812"/>
              <a:gd name="T66" fmla="*/ 442 w 813"/>
              <a:gd name="T67" fmla="*/ 179 h 812"/>
              <a:gd name="T68" fmla="*/ 460 w 813"/>
              <a:gd name="T69" fmla="*/ 171 h 812"/>
              <a:gd name="T70" fmla="*/ 478 w 813"/>
              <a:gd name="T71" fmla="*/ 160 h 812"/>
              <a:gd name="T72" fmla="*/ 499 w 813"/>
              <a:gd name="T73" fmla="*/ 152 h 812"/>
              <a:gd name="T74" fmla="*/ 514 w 813"/>
              <a:gd name="T75" fmla="*/ 145 h 812"/>
              <a:gd name="T76" fmla="*/ 451 w 813"/>
              <a:gd name="T77" fmla="*/ 0 h 812"/>
              <a:gd name="T78" fmla="*/ 813 w 813"/>
              <a:gd name="T79" fmla="*/ 207 h 812"/>
              <a:gd name="T80" fmla="*/ 719 w 813"/>
              <a:gd name="T81" fmla="*/ 638 h 812"/>
              <a:gd name="T82" fmla="*/ 660 w 813"/>
              <a:gd name="T83" fmla="*/ 510 h 812"/>
              <a:gd name="T84" fmla="*/ 636 w 813"/>
              <a:gd name="T85" fmla="*/ 522 h 812"/>
              <a:gd name="T86" fmla="*/ 613 w 813"/>
              <a:gd name="T87" fmla="*/ 534 h 812"/>
              <a:gd name="T88" fmla="*/ 588 w 813"/>
              <a:gd name="T89" fmla="*/ 550 h 812"/>
              <a:gd name="T90" fmla="*/ 561 w 813"/>
              <a:gd name="T91" fmla="*/ 568 h 812"/>
              <a:gd name="T92" fmla="*/ 540 w 813"/>
              <a:gd name="T93" fmla="*/ 584 h 812"/>
              <a:gd name="T94" fmla="*/ 519 w 813"/>
              <a:gd name="T95" fmla="*/ 601 h 812"/>
              <a:gd name="T96" fmla="*/ 498 w 813"/>
              <a:gd name="T97" fmla="*/ 618 h 812"/>
              <a:gd name="T98" fmla="*/ 480 w 813"/>
              <a:gd name="T99" fmla="*/ 636 h 812"/>
              <a:gd name="T100" fmla="*/ 464 w 813"/>
              <a:gd name="T101" fmla="*/ 655 h 812"/>
              <a:gd name="T102" fmla="*/ 445 w 813"/>
              <a:gd name="T103" fmla="*/ 675 h 812"/>
              <a:gd name="T104" fmla="*/ 429 w 813"/>
              <a:gd name="T105" fmla="*/ 695 h 812"/>
              <a:gd name="T106" fmla="*/ 413 w 813"/>
              <a:gd name="T107" fmla="*/ 715 h 812"/>
              <a:gd name="T108" fmla="*/ 400 w 813"/>
              <a:gd name="T109" fmla="*/ 732 h 812"/>
              <a:gd name="T110" fmla="*/ 385 w 813"/>
              <a:gd name="T111" fmla="*/ 756 h 812"/>
              <a:gd name="T112" fmla="*/ 371 w 813"/>
              <a:gd name="T113" fmla="*/ 779 h 812"/>
              <a:gd name="T114" fmla="*/ 364 w 813"/>
              <a:gd name="T115" fmla="*/ 795 h 812"/>
              <a:gd name="T116" fmla="*/ 355 w 813"/>
              <a:gd name="T117" fmla="*/ 812 h 812"/>
              <a:gd name="T118" fmla="*/ 0 w 813"/>
              <a:gd name="T119" fmla="*/ 643 h 81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813"/>
              <a:gd name="T181" fmla="*/ 0 h 812"/>
              <a:gd name="T182" fmla="*/ 813 w 813"/>
              <a:gd name="T183" fmla="*/ 812 h 81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813" h="812">
                <a:moveTo>
                  <a:pt x="0" y="643"/>
                </a:moveTo>
                <a:lnTo>
                  <a:pt x="8" y="627"/>
                </a:lnTo>
                <a:lnTo>
                  <a:pt x="15" y="613"/>
                </a:lnTo>
                <a:lnTo>
                  <a:pt x="23" y="598"/>
                </a:lnTo>
                <a:lnTo>
                  <a:pt x="30" y="585"/>
                </a:lnTo>
                <a:lnTo>
                  <a:pt x="38" y="570"/>
                </a:lnTo>
                <a:lnTo>
                  <a:pt x="48" y="555"/>
                </a:lnTo>
                <a:lnTo>
                  <a:pt x="56" y="542"/>
                </a:lnTo>
                <a:lnTo>
                  <a:pt x="65" y="527"/>
                </a:lnTo>
                <a:lnTo>
                  <a:pt x="76" y="510"/>
                </a:lnTo>
                <a:lnTo>
                  <a:pt x="89" y="493"/>
                </a:lnTo>
                <a:lnTo>
                  <a:pt x="98" y="480"/>
                </a:lnTo>
                <a:lnTo>
                  <a:pt x="110" y="466"/>
                </a:lnTo>
                <a:lnTo>
                  <a:pt x="121" y="450"/>
                </a:lnTo>
                <a:lnTo>
                  <a:pt x="134" y="434"/>
                </a:lnTo>
                <a:lnTo>
                  <a:pt x="146" y="419"/>
                </a:lnTo>
                <a:lnTo>
                  <a:pt x="160" y="403"/>
                </a:lnTo>
                <a:lnTo>
                  <a:pt x="172" y="391"/>
                </a:lnTo>
                <a:lnTo>
                  <a:pt x="188" y="373"/>
                </a:lnTo>
                <a:lnTo>
                  <a:pt x="202" y="358"/>
                </a:lnTo>
                <a:lnTo>
                  <a:pt x="215" y="346"/>
                </a:lnTo>
                <a:lnTo>
                  <a:pt x="231" y="331"/>
                </a:lnTo>
                <a:lnTo>
                  <a:pt x="243" y="320"/>
                </a:lnTo>
                <a:lnTo>
                  <a:pt x="257" y="308"/>
                </a:lnTo>
                <a:lnTo>
                  <a:pt x="272" y="295"/>
                </a:lnTo>
                <a:lnTo>
                  <a:pt x="290" y="282"/>
                </a:lnTo>
                <a:lnTo>
                  <a:pt x="304" y="270"/>
                </a:lnTo>
                <a:lnTo>
                  <a:pt x="321" y="257"/>
                </a:lnTo>
                <a:lnTo>
                  <a:pt x="341" y="243"/>
                </a:lnTo>
                <a:lnTo>
                  <a:pt x="359" y="229"/>
                </a:lnTo>
                <a:lnTo>
                  <a:pt x="379" y="216"/>
                </a:lnTo>
                <a:lnTo>
                  <a:pt x="399" y="203"/>
                </a:lnTo>
                <a:lnTo>
                  <a:pt x="420" y="192"/>
                </a:lnTo>
                <a:lnTo>
                  <a:pt x="442" y="179"/>
                </a:lnTo>
                <a:lnTo>
                  <a:pt x="460" y="171"/>
                </a:lnTo>
                <a:lnTo>
                  <a:pt x="478" y="160"/>
                </a:lnTo>
                <a:lnTo>
                  <a:pt x="499" y="152"/>
                </a:lnTo>
                <a:lnTo>
                  <a:pt x="514" y="145"/>
                </a:lnTo>
                <a:lnTo>
                  <a:pt x="451" y="0"/>
                </a:lnTo>
                <a:lnTo>
                  <a:pt x="813" y="207"/>
                </a:lnTo>
                <a:lnTo>
                  <a:pt x="719" y="638"/>
                </a:lnTo>
                <a:lnTo>
                  <a:pt x="660" y="510"/>
                </a:lnTo>
                <a:lnTo>
                  <a:pt x="636" y="522"/>
                </a:lnTo>
                <a:lnTo>
                  <a:pt x="613" y="534"/>
                </a:lnTo>
                <a:lnTo>
                  <a:pt x="588" y="550"/>
                </a:lnTo>
                <a:lnTo>
                  <a:pt x="561" y="568"/>
                </a:lnTo>
                <a:lnTo>
                  <a:pt x="540" y="584"/>
                </a:lnTo>
                <a:lnTo>
                  <a:pt x="519" y="601"/>
                </a:lnTo>
                <a:lnTo>
                  <a:pt x="498" y="618"/>
                </a:lnTo>
                <a:lnTo>
                  <a:pt x="480" y="636"/>
                </a:lnTo>
                <a:lnTo>
                  <a:pt x="464" y="655"/>
                </a:lnTo>
                <a:lnTo>
                  <a:pt x="445" y="675"/>
                </a:lnTo>
                <a:lnTo>
                  <a:pt x="429" y="695"/>
                </a:lnTo>
                <a:lnTo>
                  <a:pt x="413" y="715"/>
                </a:lnTo>
                <a:lnTo>
                  <a:pt x="400" y="732"/>
                </a:lnTo>
                <a:lnTo>
                  <a:pt x="385" y="756"/>
                </a:lnTo>
                <a:lnTo>
                  <a:pt x="371" y="779"/>
                </a:lnTo>
                <a:lnTo>
                  <a:pt x="364" y="795"/>
                </a:lnTo>
                <a:lnTo>
                  <a:pt x="355" y="812"/>
                </a:lnTo>
                <a:lnTo>
                  <a:pt x="0" y="643"/>
                </a:lnTo>
                <a:close/>
              </a:path>
            </a:pathLst>
          </a:custGeom>
          <a:solidFill>
            <a:srgbClr val="00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51212" name="Freeform 12"/>
          <p:cNvSpPr>
            <a:spLocks/>
          </p:cNvSpPr>
          <p:nvPr/>
        </p:nvSpPr>
        <p:spPr bwMode="auto">
          <a:xfrm>
            <a:off x="4875213" y="3783013"/>
            <a:ext cx="1138237" cy="1436687"/>
          </a:xfrm>
          <a:custGeom>
            <a:avLst/>
            <a:gdLst>
              <a:gd name="T0" fmla="*/ 717 w 717"/>
              <a:gd name="T1" fmla="*/ 374 h 905"/>
              <a:gd name="T2" fmla="*/ 535 w 717"/>
              <a:gd name="T3" fmla="*/ 300 h 905"/>
              <a:gd name="T4" fmla="*/ 527 w 717"/>
              <a:gd name="T5" fmla="*/ 317 h 905"/>
              <a:gd name="T6" fmla="*/ 523 w 717"/>
              <a:gd name="T7" fmla="*/ 333 h 905"/>
              <a:gd name="T8" fmla="*/ 518 w 717"/>
              <a:gd name="T9" fmla="*/ 351 h 905"/>
              <a:gd name="T10" fmla="*/ 514 w 717"/>
              <a:gd name="T11" fmla="*/ 370 h 905"/>
              <a:gd name="T12" fmla="*/ 508 w 717"/>
              <a:gd name="T13" fmla="*/ 394 h 905"/>
              <a:gd name="T14" fmla="*/ 505 w 717"/>
              <a:gd name="T15" fmla="*/ 414 h 905"/>
              <a:gd name="T16" fmla="*/ 502 w 717"/>
              <a:gd name="T17" fmla="*/ 436 h 905"/>
              <a:gd name="T18" fmla="*/ 500 w 717"/>
              <a:gd name="T19" fmla="*/ 460 h 905"/>
              <a:gd name="T20" fmla="*/ 498 w 717"/>
              <a:gd name="T21" fmla="*/ 485 h 905"/>
              <a:gd name="T22" fmla="*/ 498 w 717"/>
              <a:gd name="T23" fmla="*/ 530 h 905"/>
              <a:gd name="T24" fmla="*/ 499 w 717"/>
              <a:gd name="T25" fmla="*/ 553 h 905"/>
              <a:gd name="T26" fmla="*/ 500 w 717"/>
              <a:gd name="T27" fmla="*/ 575 h 905"/>
              <a:gd name="T28" fmla="*/ 503 w 717"/>
              <a:gd name="T29" fmla="*/ 597 h 905"/>
              <a:gd name="T30" fmla="*/ 507 w 717"/>
              <a:gd name="T31" fmla="*/ 619 h 905"/>
              <a:gd name="T32" fmla="*/ 512 w 717"/>
              <a:gd name="T33" fmla="*/ 640 h 905"/>
              <a:gd name="T34" fmla="*/ 517 w 717"/>
              <a:gd name="T35" fmla="*/ 666 h 905"/>
              <a:gd name="T36" fmla="*/ 524 w 717"/>
              <a:gd name="T37" fmla="*/ 689 h 905"/>
              <a:gd name="T38" fmla="*/ 182 w 717"/>
              <a:gd name="T39" fmla="*/ 905 h 905"/>
              <a:gd name="T40" fmla="*/ 174 w 717"/>
              <a:gd name="T41" fmla="*/ 883 h 905"/>
              <a:gd name="T42" fmla="*/ 167 w 717"/>
              <a:gd name="T43" fmla="*/ 864 h 905"/>
              <a:gd name="T44" fmla="*/ 161 w 717"/>
              <a:gd name="T45" fmla="*/ 846 h 905"/>
              <a:gd name="T46" fmla="*/ 154 w 717"/>
              <a:gd name="T47" fmla="*/ 826 h 905"/>
              <a:gd name="T48" fmla="*/ 149 w 717"/>
              <a:gd name="T49" fmla="*/ 809 h 905"/>
              <a:gd name="T50" fmla="*/ 143 w 717"/>
              <a:gd name="T51" fmla="*/ 790 h 905"/>
              <a:gd name="T52" fmla="*/ 139 w 717"/>
              <a:gd name="T53" fmla="*/ 773 h 905"/>
              <a:gd name="T54" fmla="*/ 135 w 717"/>
              <a:gd name="T55" fmla="*/ 756 h 905"/>
              <a:gd name="T56" fmla="*/ 130 w 717"/>
              <a:gd name="T57" fmla="*/ 738 h 905"/>
              <a:gd name="T58" fmla="*/ 125 w 717"/>
              <a:gd name="T59" fmla="*/ 717 h 905"/>
              <a:gd name="T60" fmla="*/ 122 w 717"/>
              <a:gd name="T61" fmla="*/ 695 h 905"/>
              <a:gd name="T62" fmla="*/ 118 w 717"/>
              <a:gd name="T63" fmla="*/ 675 h 905"/>
              <a:gd name="T64" fmla="*/ 114 w 717"/>
              <a:gd name="T65" fmla="*/ 655 h 905"/>
              <a:gd name="T66" fmla="*/ 111 w 717"/>
              <a:gd name="T67" fmla="*/ 632 h 905"/>
              <a:gd name="T68" fmla="*/ 109 w 717"/>
              <a:gd name="T69" fmla="*/ 610 h 905"/>
              <a:gd name="T70" fmla="*/ 107 w 717"/>
              <a:gd name="T71" fmla="*/ 585 h 905"/>
              <a:gd name="T72" fmla="*/ 105 w 717"/>
              <a:gd name="T73" fmla="*/ 561 h 905"/>
              <a:gd name="T74" fmla="*/ 105 w 717"/>
              <a:gd name="T75" fmla="*/ 537 h 905"/>
              <a:gd name="T76" fmla="*/ 105 w 717"/>
              <a:gd name="T77" fmla="*/ 512 h 905"/>
              <a:gd name="T78" fmla="*/ 105 w 717"/>
              <a:gd name="T79" fmla="*/ 480 h 905"/>
              <a:gd name="T80" fmla="*/ 106 w 717"/>
              <a:gd name="T81" fmla="*/ 452 h 905"/>
              <a:gd name="T82" fmla="*/ 107 w 717"/>
              <a:gd name="T83" fmla="*/ 433 h 905"/>
              <a:gd name="T84" fmla="*/ 109 w 717"/>
              <a:gd name="T85" fmla="*/ 410 h 905"/>
              <a:gd name="T86" fmla="*/ 111 w 717"/>
              <a:gd name="T87" fmla="*/ 388 h 905"/>
              <a:gd name="T88" fmla="*/ 115 w 717"/>
              <a:gd name="T89" fmla="*/ 362 h 905"/>
              <a:gd name="T90" fmla="*/ 119 w 717"/>
              <a:gd name="T91" fmla="*/ 339 h 905"/>
              <a:gd name="T92" fmla="*/ 123 w 717"/>
              <a:gd name="T93" fmla="*/ 318 h 905"/>
              <a:gd name="T94" fmla="*/ 128 w 717"/>
              <a:gd name="T95" fmla="*/ 291 h 905"/>
              <a:gd name="T96" fmla="*/ 133 w 717"/>
              <a:gd name="T97" fmla="*/ 270 h 905"/>
              <a:gd name="T98" fmla="*/ 139 w 717"/>
              <a:gd name="T99" fmla="*/ 245 h 905"/>
              <a:gd name="T100" fmla="*/ 145 w 717"/>
              <a:gd name="T101" fmla="*/ 224 h 905"/>
              <a:gd name="T102" fmla="*/ 152 w 717"/>
              <a:gd name="T103" fmla="*/ 201 h 905"/>
              <a:gd name="T104" fmla="*/ 160 w 717"/>
              <a:gd name="T105" fmla="*/ 178 h 905"/>
              <a:gd name="T106" fmla="*/ 170 w 717"/>
              <a:gd name="T107" fmla="*/ 150 h 905"/>
              <a:gd name="T108" fmla="*/ 0 w 717"/>
              <a:gd name="T109" fmla="*/ 79 h 905"/>
              <a:gd name="T110" fmla="*/ 447 w 717"/>
              <a:gd name="T111" fmla="*/ 0 h 905"/>
              <a:gd name="T112" fmla="*/ 717 w 717"/>
              <a:gd name="T113" fmla="*/ 374 h 90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717"/>
              <a:gd name="T172" fmla="*/ 0 h 905"/>
              <a:gd name="T173" fmla="*/ 717 w 717"/>
              <a:gd name="T174" fmla="*/ 905 h 90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717" h="905">
                <a:moveTo>
                  <a:pt x="717" y="374"/>
                </a:moveTo>
                <a:lnTo>
                  <a:pt x="535" y="300"/>
                </a:lnTo>
                <a:lnTo>
                  <a:pt x="527" y="317"/>
                </a:lnTo>
                <a:lnTo>
                  <a:pt x="523" y="333"/>
                </a:lnTo>
                <a:lnTo>
                  <a:pt x="518" y="351"/>
                </a:lnTo>
                <a:lnTo>
                  <a:pt x="514" y="370"/>
                </a:lnTo>
                <a:lnTo>
                  <a:pt x="508" y="394"/>
                </a:lnTo>
                <a:lnTo>
                  <a:pt x="505" y="414"/>
                </a:lnTo>
                <a:lnTo>
                  <a:pt x="502" y="436"/>
                </a:lnTo>
                <a:lnTo>
                  <a:pt x="500" y="460"/>
                </a:lnTo>
                <a:lnTo>
                  <a:pt x="498" y="485"/>
                </a:lnTo>
                <a:lnTo>
                  <a:pt x="498" y="530"/>
                </a:lnTo>
                <a:lnTo>
                  <a:pt x="499" y="553"/>
                </a:lnTo>
                <a:lnTo>
                  <a:pt x="500" y="575"/>
                </a:lnTo>
                <a:lnTo>
                  <a:pt x="503" y="597"/>
                </a:lnTo>
                <a:lnTo>
                  <a:pt x="507" y="619"/>
                </a:lnTo>
                <a:lnTo>
                  <a:pt x="512" y="640"/>
                </a:lnTo>
                <a:lnTo>
                  <a:pt x="517" y="666"/>
                </a:lnTo>
                <a:lnTo>
                  <a:pt x="524" y="689"/>
                </a:lnTo>
                <a:lnTo>
                  <a:pt x="182" y="905"/>
                </a:lnTo>
                <a:lnTo>
                  <a:pt x="174" y="883"/>
                </a:lnTo>
                <a:lnTo>
                  <a:pt x="167" y="864"/>
                </a:lnTo>
                <a:lnTo>
                  <a:pt x="161" y="846"/>
                </a:lnTo>
                <a:lnTo>
                  <a:pt x="154" y="826"/>
                </a:lnTo>
                <a:lnTo>
                  <a:pt x="149" y="809"/>
                </a:lnTo>
                <a:lnTo>
                  <a:pt x="143" y="790"/>
                </a:lnTo>
                <a:lnTo>
                  <a:pt x="139" y="773"/>
                </a:lnTo>
                <a:lnTo>
                  <a:pt x="135" y="756"/>
                </a:lnTo>
                <a:lnTo>
                  <a:pt x="130" y="738"/>
                </a:lnTo>
                <a:lnTo>
                  <a:pt x="125" y="717"/>
                </a:lnTo>
                <a:lnTo>
                  <a:pt x="122" y="695"/>
                </a:lnTo>
                <a:lnTo>
                  <a:pt x="118" y="675"/>
                </a:lnTo>
                <a:lnTo>
                  <a:pt x="114" y="655"/>
                </a:lnTo>
                <a:lnTo>
                  <a:pt x="111" y="632"/>
                </a:lnTo>
                <a:lnTo>
                  <a:pt x="109" y="610"/>
                </a:lnTo>
                <a:lnTo>
                  <a:pt x="107" y="585"/>
                </a:lnTo>
                <a:lnTo>
                  <a:pt x="105" y="561"/>
                </a:lnTo>
                <a:lnTo>
                  <a:pt x="105" y="537"/>
                </a:lnTo>
                <a:lnTo>
                  <a:pt x="105" y="512"/>
                </a:lnTo>
                <a:lnTo>
                  <a:pt x="105" y="480"/>
                </a:lnTo>
                <a:lnTo>
                  <a:pt x="106" y="452"/>
                </a:lnTo>
                <a:lnTo>
                  <a:pt x="107" y="433"/>
                </a:lnTo>
                <a:lnTo>
                  <a:pt x="109" y="410"/>
                </a:lnTo>
                <a:lnTo>
                  <a:pt x="111" y="388"/>
                </a:lnTo>
                <a:lnTo>
                  <a:pt x="115" y="362"/>
                </a:lnTo>
                <a:lnTo>
                  <a:pt x="119" y="339"/>
                </a:lnTo>
                <a:lnTo>
                  <a:pt x="123" y="318"/>
                </a:lnTo>
                <a:lnTo>
                  <a:pt x="128" y="291"/>
                </a:lnTo>
                <a:lnTo>
                  <a:pt x="133" y="270"/>
                </a:lnTo>
                <a:lnTo>
                  <a:pt x="139" y="245"/>
                </a:lnTo>
                <a:lnTo>
                  <a:pt x="145" y="224"/>
                </a:lnTo>
                <a:lnTo>
                  <a:pt x="152" y="201"/>
                </a:lnTo>
                <a:lnTo>
                  <a:pt x="160" y="178"/>
                </a:lnTo>
                <a:lnTo>
                  <a:pt x="170" y="150"/>
                </a:lnTo>
                <a:lnTo>
                  <a:pt x="0" y="79"/>
                </a:lnTo>
                <a:lnTo>
                  <a:pt x="447" y="0"/>
                </a:lnTo>
                <a:lnTo>
                  <a:pt x="717" y="374"/>
                </a:lnTo>
                <a:close/>
              </a:path>
            </a:pathLst>
          </a:custGeom>
          <a:solidFill>
            <a:srgbClr val="008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51213" name="Freeform 13"/>
          <p:cNvSpPr>
            <a:spLocks/>
          </p:cNvSpPr>
          <p:nvPr/>
        </p:nvSpPr>
        <p:spPr bwMode="auto">
          <a:xfrm>
            <a:off x="4927600" y="4821238"/>
            <a:ext cx="1292225" cy="1230312"/>
          </a:xfrm>
          <a:custGeom>
            <a:avLst/>
            <a:gdLst>
              <a:gd name="T0" fmla="*/ 646 w 814"/>
              <a:gd name="T1" fmla="*/ 775 h 775"/>
              <a:gd name="T2" fmla="*/ 629 w 814"/>
              <a:gd name="T3" fmla="*/ 766 h 775"/>
              <a:gd name="T4" fmla="*/ 616 w 814"/>
              <a:gd name="T5" fmla="*/ 759 h 775"/>
              <a:gd name="T6" fmla="*/ 601 w 814"/>
              <a:gd name="T7" fmla="*/ 752 h 775"/>
              <a:gd name="T8" fmla="*/ 588 w 814"/>
              <a:gd name="T9" fmla="*/ 744 h 775"/>
              <a:gd name="T10" fmla="*/ 573 w 814"/>
              <a:gd name="T11" fmla="*/ 736 h 775"/>
              <a:gd name="T12" fmla="*/ 558 w 814"/>
              <a:gd name="T13" fmla="*/ 728 h 775"/>
              <a:gd name="T14" fmla="*/ 545 w 814"/>
              <a:gd name="T15" fmla="*/ 718 h 775"/>
              <a:gd name="T16" fmla="*/ 530 w 814"/>
              <a:gd name="T17" fmla="*/ 710 h 775"/>
              <a:gd name="T18" fmla="*/ 514 w 814"/>
              <a:gd name="T19" fmla="*/ 698 h 775"/>
              <a:gd name="T20" fmla="*/ 496 w 814"/>
              <a:gd name="T21" fmla="*/ 687 h 775"/>
              <a:gd name="T22" fmla="*/ 483 w 814"/>
              <a:gd name="T23" fmla="*/ 676 h 775"/>
              <a:gd name="T24" fmla="*/ 469 w 814"/>
              <a:gd name="T25" fmla="*/ 665 h 775"/>
              <a:gd name="T26" fmla="*/ 453 w 814"/>
              <a:gd name="T27" fmla="*/ 653 h 775"/>
              <a:gd name="T28" fmla="*/ 437 w 814"/>
              <a:gd name="T29" fmla="*/ 641 h 775"/>
              <a:gd name="T30" fmla="*/ 422 w 814"/>
              <a:gd name="T31" fmla="*/ 628 h 775"/>
              <a:gd name="T32" fmla="*/ 406 w 814"/>
              <a:gd name="T33" fmla="*/ 614 h 775"/>
              <a:gd name="T34" fmla="*/ 394 w 814"/>
              <a:gd name="T35" fmla="*/ 603 h 775"/>
              <a:gd name="T36" fmla="*/ 376 w 814"/>
              <a:gd name="T37" fmla="*/ 586 h 775"/>
              <a:gd name="T38" fmla="*/ 361 w 814"/>
              <a:gd name="T39" fmla="*/ 572 h 775"/>
              <a:gd name="T40" fmla="*/ 349 w 814"/>
              <a:gd name="T41" fmla="*/ 559 h 775"/>
              <a:gd name="T42" fmla="*/ 334 w 814"/>
              <a:gd name="T43" fmla="*/ 543 h 775"/>
              <a:gd name="T44" fmla="*/ 324 w 814"/>
              <a:gd name="T45" fmla="*/ 532 h 775"/>
              <a:gd name="T46" fmla="*/ 311 w 814"/>
              <a:gd name="T47" fmla="*/ 517 h 775"/>
              <a:gd name="T48" fmla="*/ 298 w 814"/>
              <a:gd name="T49" fmla="*/ 502 h 775"/>
              <a:gd name="T50" fmla="*/ 285 w 814"/>
              <a:gd name="T51" fmla="*/ 484 h 775"/>
              <a:gd name="T52" fmla="*/ 272 w 814"/>
              <a:gd name="T53" fmla="*/ 470 h 775"/>
              <a:gd name="T54" fmla="*/ 260 w 814"/>
              <a:gd name="T55" fmla="*/ 453 h 775"/>
              <a:gd name="T56" fmla="*/ 245 w 814"/>
              <a:gd name="T57" fmla="*/ 433 h 775"/>
              <a:gd name="T58" fmla="*/ 232 w 814"/>
              <a:gd name="T59" fmla="*/ 415 h 775"/>
              <a:gd name="T60" fmla="*/ 219 w 814"/>
              <a:gd name="T61" fmla="*/ 395 h 775"/>
              <a:gd name="T62" fmla="*/ 206 w 814"/>
              <a:gd name="T63" fmla="*/ 375 h 775"/>
              <a:gd name="T64" fmla="*/ 195 w 814"/>
              <a:gd name="T65" fmla="*/ 354 h 775"/>
              <a:gd name="T66" fmla="*/ 182 w 814"/>
              <a:gd name="T67" fmla="*/ 332 h 775"/>
              <a:gd name="T68" fmla="*/ 174 w 814"/>
              <a:gd name="T69" fmla="*/ 313 h 775"/>
              <a:gd name="T70" fmla="*/ 163 w 814"/>
              <a:gd name="T71" fmla="*/ 296 h 775"/>
              <a:gd name="T72" fmla="*/ 155 w 814"/>
              <a:gd name="T73" fmla="*/ 276 h 775"/>
              <a:gd name="T74" fmla="*/ 0 w 814"/>
              <a:gd name="T75" fmla="*/ 349 h 775"/>
              <a:gd name="T76" fmla="*/ 255 w 814"/>
              <a:gd name="T77" fmla="*/ 0 h 775"/>
              <a:gd name="T78" fmla="*/ 688 w 814"/>
              <a:gd name="T79" fmla="*/ 38 h 775"/>
              <a:gd name="T80" fmla="*/ 514 w 814"/>
              <a:gd name="T81" fmla="*/ 115 h 775"/>
              <a:gd name="T82" fmla="*/ 525 w 814"/>
              <a:gd name="T83" fmla="*/ 137 h 775"/>
              <a:gd name="T84" fmla="*/ 537 w 814"/>
              <a:gd name="T85" fmla="*/ 160 h 775"/>
              <a:gd name="T86" fmla="*/ 553 w 814"/>
              <a:gd name="T87" fmla="*/ 186 h 775"/>
              <a:gd name="T88" fmla="*/ 571 w 814"/>
              <a:gd name="T89" fmla="*/ 213 h 775"/>
              <a:gd name="T90" fmla="*/ 586 w 814"/>
              <a:gd name="T91" fmla="*/ 234 h 775"/>
              <a:gd name="T92" fmla="*/ 604 w 814"/>
              <a:gd name="T93" fmla="*/ 255 h 775"/>
              <a:gd name="T94" fmla="*/ 621 w 814"/>
              <a:gd name="T95" fmla="*/ 276 h 775"/>
              <a:gd name="T96" fmla="*/ 639 w 814"/>
              <a:gd name="T97" fmla="*/ 294 h 775"/>
              <a:gd name="T98" fmla="*/ 658 w 814"/>
              <a:gd name="T99" fmla="*/ 310 h 775"/>
              <a:gd name="T100" fmla="*/ 678 w 814"/>
              <a:gd name="T101" fmla="*/ 329 h 775"/>
              <a:gd name="T102" fmla="*/ 697 w 814"/>
              <a:gd name="T103" fmla="*/ 345 h 775"/>
              <a:gd name="T104" fmla="*/ 716 w 814"/>
              <a:gd name="T105" fmla="*/ 361 h 775"/>
              <a:gd name="T106" fmla="*/ 735 w 814"/>
              <a:gd name="T107" fmla="*/ 374 h 775"/>
              <a:gd name="T108" fmla="*/ 758 w 814"/>
              <a:gd name="T109" fmla="*/ 389 h 775"/>
              <a:gd name="T110" fmla="*/ 781 w 814"/>
              <a:gd name="T111" fmla="*/ 403 h 775"/>
              <a:gd name="T112" fmla="*/ 798 w 814"/>
              <a:gd name="T113" fmla="*/ 410 h 775"/>
              <a:gd name="T114" fmla="*/ 814 w 814"/>
              <a:gd name="T115" fmla="*/ 418 h 775"/>
              <a:gd name="T116" fmla="*/ 646 w 814"/>
              <a:gd name="T117" fmla="*/ 775 h 77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814"/>
              <a:gd name="T178" fmla="*/ 0 h 775"/>
              <a:gd name="T179" fmla="*/ 814 w 814"/>
              <a:gd name="T180" fmla="*/ 775 h 77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814" h="775">
                <a:moveTo>
                  <a:pt x="646" y="775"/>
                </a:moveTo>
                <a:lnTo>
                  <a:pt x="629" y="766"/>
                </a:lnTo>
                <a:lnTo>
                  <a:pt x="616" y="759"/>
                </a:lnTo>
                <a:lnTo>
                  <a:pt x="601" y="752"/>
                </a:lnTo>
                <a:lnTo>
                  <a:pt x="588" y="744"/>
                </a:lnTo>
                <a:lnTo>
                  <a:pt x="573" y="736"/>
                </a:lnTo>
                <a:lnTo>
                  <a:pt x="558" y="728"/>
                </a:lnTo>
                <a:lnTo>
                  <a:pt x="545" y="718"/>
                </a:lnTo>
                <a:lnTo>
                  <a:pt x="530" y="710"/>
                </a:lnTo>
                <a:lnTo>
                  <a:pt x="514" y="698"/>
                </a:lnTo>
                <a:lnTo>
                  <a:pt x="496" y="687"/>
                </a:lnTo>
                <a:lnTo>
                  <a:pt x="483" y="676"/>
                </a:lnTo>
                <a:lnTo>
                  <a:pt x="469" y="665"/>
                </a:lnTo>
                <a:lnTo>
                  <a:pt x="453" y="653"/>
                </a:lnTo>
                <a:lnTo>
                  <a:pt x="437" y="641"/>
                </a:lnTo>
                <a:lnTo>
                  <a:pt x="422" y="628"/>
                </a:lnTo>
                <a:lnTo>
                  <a:pt x="406" y="614"/>
                </a:lnTo>
                <a:lnTo>
                  <a:pt x="394" y="603"/>
                </a:lnTo>
                <a:lnTo>
                  <a:pt x="376" y="586"/>
                </a:lnTo>
                <a:lnTo>
                  <a:pt x="361" y="572"/>
                </a:lnTo>
                <a:lnTo>
                  <a:pt x="349" y="559"/>
                </a:lnTo>
                <a:lnTo>
                  <a:pt x="334" y="543"/>
                </a:lnTo>
                <a:lnTo>
                  <a:pt x="324" y="532"/>
                </a:lnTo>
                <a:lnTo>
                  <a:pt x="311" y="517"/>
                </a:lnTo>
                <a:lnTo>
                  <a:pt x="298" y="502"/>
                </a:lnTo>
                <a:lnTo>
                  <a:pt x="285" y="484"/>
                </a:lnTo>
                <a:lnTo>
                  <a:pt x="272" y="470"/>
                </a:lnTo>
                <a:lnTo>
                  <a:pt x="260" y="453"/>
                </a:lnTo>
                <a:lnTo>
                  <a:pt x="245" y="433"/>
                </a:lnTo>
                <a:lnTo>
                  <a:pt x="232" y="415"/>
                </a:lnTo>
                <a:lnTo>
                  <a:pt x="219" y="395"/>
                </a:lnTo>
                <a:lnTo>
                  <a:pt x="206" y="375"/>
                </a:lnTo>
                <a:lnTo>
                  <a:pt x="195" y="354"/>
                </a:lnTo>
                <a:lnTo>
                  <a:pt x="182" y="332"/>
                </a:lnTo>
                <a:lnTo>
                  <a:pt x="174" y="313"/>
                </a:lnTo>
                <a:lnTo>
                  <a:pt x="163" y="296"/>
                </a:lnTo>
                <a:lnTo>
                  <a:pt x="155" y="276"/>
                </a:lnTo>
                <a:lnTo>
                  <a:pt x="0" y="349"/>
                </a:lnTo>
                <a:lnTo>
                  <a:pt x="255" y="0"/>
                </a:lnTo>
                <a:lnTo>
                  <a:pt x="688" y="38"/>
                </a:lnTo>
                <a:lnTo>
                  <a:pt x="514" y="115"/>
                </a:lnTo>
                <a:lnTo>
                  <a:pt x="525" y="137"/>
                </a:lnTo>
                <a:lnTo>
                  <a:pt x="537" y="160"/>
                </a:lnTo>
                <a:lnTo>
                  <a:pt x="553" y="186"/>
                </a:lnTo>
                <a:lnTo>
                  <a:pt x="571" y="213"/>
                </a:lnTo>
                <a:lnTo>
                  <a:pt x="586" y="234"/>
                </a:lnTo>
                <a:lnTo>
                  <a:pt x="604" y="255"/>
                </a:lnTo>
                <a:lnTo>
                  <a:pt x="621" y="276"/>
                </a:lnTo>
                <a:lnTo>
                  <a:pt x="639" y="294"/>
                </a:lnTo>
                <a:lnTo>
                  <a:pt x="658" y="310"/>
                </a:lnTo>
                <a:lnTo>
                  <a:pt x="678" y="329"/>
                </a:lnTo>
                <a:lnTo>
                  <a:pt x="697" y="345"/>
                </a:lnTo>
                <a:lnTo>
                  <a:pt x="716" y="361"/>
                </a:lnTo>
                <a:lnTo>
                  <a:pt x="735" y="374"/>
                </a:lnTo>
                <a:lnTo>
                  <a:pt x="758" y="389"/>
                </a:lnTo>
                <a:lnTo>
                  <a:pt x="781" y="403"/>
                </a:lnTo>
                <a:lnTo>
                  <a:pt x="798" y="410"/>
                </a:lnTo>
                <a:lnTo>
                  <a:pt x="814" y="418"/>
                </a:lnTo>
                <a:lnTo>
                  <a:pt x="646" y="775"/>
                </a:lnTo>
                <a:close/>
              </a:path>
            </a:pathLst>
          </a:custGeom>
          <a:solidFill>
            <a:srgbClr val="FF00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51214" name="Freeform 14"/>
          <p:cNvSpPr>
            <a:spLocks/>
          </p:cNvSpPr>
          <p:nvPr/>
        </p:nvSpPr>
        <p:spPr bwMode="auto">
          <a:xfrm>
            <a:off x="5900738" y="5251450"/>
            <a:ext cx="1403350" cy="1122363"/>
          </a:xfrm>
          <a:custGeom>
            <a:avLst/>
            <a:gdLst>
              <a:gd name="T0" fmla="*/ 354 w 884"/>
              <a:gd name="T1" fmla="*/ 0 h 707"/>
              <a:gd name="T2" fmla="*/ 280 w 884"/>
              <a:gd name="T3" fmla="*/ 182 h 707"/>
              <a:gd name="T4" fmla="*/ 297 w 884"/>
              <a:gd name="T5" fmla="*/ 189 h 707"/>
              <a:gd name="T6" fmla="*/ 313 w 884"/>
              <a:gd name="T7" fmla="*/ 193 h 707"/>
              <a:gd name="T8" fmla="*/ 331 w 884"/>
              <a:gd name="T9" fmla="*/ 199 h 707"/>
              <a:gd name="T10" fmla="*/ 351 w 884"/>
              <a:gd name="T11" fmla="*/ 204 h 707"/>
              <a:gd name="T12" fmla="*/ 374 w 884"/>
              <a:gd name="T13" fmla="*/ 208 h 707"/>
              <a:gd name="T14" fmla="*/ 394 w 884"/>
              <a:gd name="T15" fmla="*/ 211 h 707"/>
              <a:gd name="T16" fmla="*/ 415 w 884"/>
              <a:gd name="T17" fmla="*/ 214 h 707"/>
              <a:gd name="T18" fmla="*/ 440 w 884"/>
              <a:gd name="T19" fmla="*/ 218 h 707"/>
              <a:gd name="T20" fmla="*/ 465 w 884"/>
              <a:gd name="T21" fmla="*/ 220 h 707"/>
              <a:gd name="T22" fmla="*/ 510 w 884"/>
              <a:gd name="T23" fmla="*/ 220 h 707"/>
              <a:gd name="T24" fmla="*/ 534 w 884"/>
              <a:gd name="T25" fmla="*/ 219 h 707"/>
              <a:gd name="T26" fmla="*/ 555 w 884"/>
              <a:gd name="T27" fmla="*/ 216 h 707"/>
              <a:gd name="T28" fmla="*/ 577 w 884"/>
              <a:gd name="T29" fmla="*/ 213 h 707"/>
              <a:gd name="T30" fmla="*/ 600 w 884"/>
              <a:gd name="T31" fmla="*/ 209 h 707"/>
              <a:gd name="T32" fmla="*/ 620 w 884"/>
              <a:gd name="T33" fmla="*/ 206 h 707"/>
              <a:gd name="T34" fmla="*/ 645 w 884"/>
              <a:gd name="T35" fmla="*/ 200 h 707"/>
              <a:gd name="T36" fmla="*/ 668 w 884"/>
              <a:gd name="T37" fmla="*/ 192 h 707"/>
              <a:gd name="T38" fmla="*/ 884 w 884"/>
              <a:gd name="T39" fmla="*/ 534 h 707"/>
              <a:gd name="T40" fmla="*/ 863 w 884"/>
              <a:gd name="T41" fmla="*/ 542 h 707"/>
              <a:gd name="T42" fmla="*/ 843 w 884"/>
              <a:gd name="T43" fmla="*/ 550 h 707"/>
              <a:gd name="T44" fmla="*/ 825 w 884"/>
              <a:gd name="T45" fmla="*/ 556 h 707"/>
              <a:gd name="T46" fmla="*/ 806 w 884"/>
              <a:gd name="T47" fmla="*/ 562 h 707"/>
              <a:gd name="T48" fmla="*/ 788 w 884"/>
              <a:gd name="T49" fmla="*/ 568 h 707"/>
              <a:gd name="T50" fmla="*/ 769 w 884"/>
              <a:gd name="T51" fmla="*/ 574 h 707"/>
              <a:gd name="T52" fmla="*/ 753 w 884"/>
              <a:gd name="T53" fmla="*/ 578 h 707"/>
              <a:gd name="T54" fmla="*/ 735 w 884"/>
              <a:gd name="T55" fmla="*/ 582 h 707"/>
              <a:gd name="T56" fmla="*/ 717 w 884"/>
              <a:gd name="T57" fmla="*/ 586 h 707"/>
              <a:gd name="T58" fmla="*/ 697 w 884"/>
              <a:gd name="T59" fmla="*/ 592 h 707"/>
              <a:gd name="T60" fmla="*/ 674 w 884"/>
              <a:gd name="T61" fmla="*/ 595 h 707"/>
              <a:gd name="T62" fmla="*/ 655 w 884"/>
              <a:gd name="T63" fmla="*/ 599 h 707"/>
              <a:gd name="T64" fmla="*/ 634 w 884"/>
              <a:gd name="T65" fmla="*/ 603 h 707"/>
              <a:gd name="T66" fmla="*/ 612 w 884"/>
              <a:gd name="T67" fmla="*/ 606 h 707"/>
              <a:gd name="T68" fmla="*/ 589 w 884"/>
              <a:gd name="T69" fmla="*/ 609 h 707"/>
              <a:gd name="T70" fmla="*/ 564 w 884"/>
              <a:gd name="T71" fmla="*/ 610 h 707"/>
              <a:gd name="T72" fmla="*/ 540 w 884"/>
              <a:gd name="T73" fmla="*/ 612 h 707"/>
              <a:gd name="T74" fmla="*/ 517 w 884"/>
              <a:gd name="T75" fmla="*/ 612 h 707"/>
              <a:gd name="T76" fmla="*/ 492 w 884"/>
              <a:gd name="T77" fmla="*/ 612 h 707"/>
              <a:gd name="T78" fmla="*/ 460 w 884"/>
              <a:gd name="T79" fmla="*/ 612 h 707"/>
              <a:gd name="T80" fmla="*/ 432 w 884"/>
              <a:gd name="T81" fmla="*/ 611 h 707"/>
              <a:gd name="T82" fmla="*/ 412 w 884"/>
              <a:gd name="T83" fmla="*/ 610 h 707"/>
              <a:gd name="T84" fmla="*/ 390 w 884"/>
              <a:gd name="T85" fmla="*/ 609 h 707"/>
              <a:gd name="T86" fmla="*/ 367 w 884"/>
              <a:gd name="T87" fmla="*/ 606 h 707"/>
              <a:gd name="T88" fmla="*/ 341 w 884"/>
              <a:gd name="T89" fmla="*/ 602 h 707"/>
              <a:gd name="T90" fmla="*/ 319 w 884"/>
              <a:gd name="T91" fmla="*/ 598 h 707"/>
              <a:gd name="T92" fmla="*/ 297 w 884"/>
              <a:gd name="T93" fmla="*/ 595 h 707"/>
              <a:gd name="T94" fmla="*/ 271 w 884"/>
              <a:gd name="T95" fmla="*/ 589 h 707"/>
              <a:gd name="T96" fmla="*/ 251 w 884"/>
              <a:gd name="T97" fmla="*/ 583 h 707"/>
              <a:gd name="T98" fmla="*/ 226 w 884"/>
              <a:gd name="T99" fmla="*/ 578 h 707"/>
              <a:gd name="T100" fmla="*/ 204 w 884"/>
              <a:gd name="T101" fmla="*/ 572 h 707"/>
              <a:gd name="T102" fmla="*/ 182 w 884"/>
              <a:gd name="T103" fmla="*/ 566 h 707"/>
              <a:gd name="T104" fmla="*/ 159 w 884"/>
              <a:gd name="T105" fmla="*/ 557 h 707"/>
              <a:gd name="T106" fmla="*/ 131 w 884"/>
              <a:gd name="T107" fmla="*/ 547 h 707"/>
              <a:gd name="T108" fmla="*/ 64 w 884"/>
              <a:gd name="T109" fmla="*/ 707 h 707"/>
              <a:gd name="T110" fmla="*/ 0 w 884"/>
              <a:gd name="T111" fmla="*/ 253 h 707"/>
              <a:gd name="T112" fmla="*/ 354 w 884"/>
              <a:gd name="T113" fmla="*/ 0 h 70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84"/>
              <a:gd name="T172" fmla="*/ 0 h 707"/>
              <a:gd name="T173" fmla="*/ 884 w 884"/>
              <a:gd name="T174" fmla="*/ 707 h 70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84" h="707">
                <a:moveTo>
                  <a:pt x="354" y="0"/>
                </a:moveTo>
                <a:lnTo>
                  <a:pt x="280" y="182"/>
                </a:lnTo>
                <a:lnTo>
                  <a:pt x="297" y="189"/>
                </a:lnTo>
                <a:lnTo>
                  <a:pt x="313" y="193"/>
                </a:lnTo>
                <a:lnTo>
                  <a:pt x="331" y="199"/>
                </a:lnTo>
                <a:lnTo>
                  <a:pt x="351" y="204"/>
                </a:lnTo>
                <a:lnTo>
                  <a:pt x="374" y="208"/>
                </a:lnTo>
                <a:lnTo>
                  <a:pt x="394" y="211"/>
                </a:lnTo>
                <a:lnTo>
                  <a:pt x="415" y="214"/>
                </a:lnTo>
                <a:lnTo>
                  <a:pt x="440" y="218"/>
                </a:lnTo>
                <a:lnTo>
                  <a:pt x="465" y="220"/>
                </a:lnTo>
                <a:lnTo>
                  <a:pt x="510" y="220"/>
                </a:lnTo>
                <a:lnTo>
                  <a:pt x="534" y="219"/>
                </a:lnTo>
                <a:lnTo>
                  <a:pt x="555" y="216"/>
                </a:lnTo>
                <a:lnTo>
                  <a:pt x="577" y="213"/>
                </a:lnTo>
                <a:lnTo>
                  <a:pt x="600" y="209"/>
                </a:lnTo>
                <a:lnTo>
                  <a:pt x="620" y="206"/>
                </a:lnTo>
                <a:lnTo>
                  <a:pt x="645" y="200"/>
                </a:lnTo>
                <a:lnTo>
                  <a:pt x="668" y="192"/>
                </a:lnTo>
                <a:lnTo>
                  <a:pt x="884" y="534"/>
                </a:lnTo>
                <a:lnTo>
                  <a:pt x="863" y="542"/>
                </a:lnTo>
                <a:lnTo>
                  <a:pt x="843" y="550"/>
                </a:lnTo>
                <a:lnTo>
                  <a:pt x="825" y="556"/>
                </a:lnTo>
                <a:lnTo>
                  <a:pt x="806" y="562"/>
                </a:lnTo>
                <a:lnTo>
                  <a:pt x="788" y="568"/>
                </a:lnTo>
                <a:lnTo>
                  <a:pt x="769" y="574"/>
                </a:lnTo>
                <a:lnTo>
                  <a:pt x="753" y="578"/>
                </a:lnTo>
                <a:lnTo>
                  <a:pt x="735" y="582"/>
                </a:lnTo>
                <a:lnTo>
                  <a:pt x="717" y="586"/>
                </a:lnTo>
                <a:lnTo>
                  <a:pt x="697" y="592"/>
                </a:lnTo>
                <a:lnTo>
                  <a:pt x="674" y="595"/>
                </a:lnTo>
                <a:lnTo>
                  <a:pt x="655" y="599"/>
                </a:lnTo>
                <a:lnTo>
                  <a:pt x="634" y="603"/>
                </a:lnTo>
                <a:lnTo>
                  <a:pt x="612" y="606"/>
                </a:lnTo>
                <a:lnTo>
                  <a:pt x="589" y="609"/>
                </a:lnTo>
                <a:lnTo>
                  <a:pt x="564" y="610"/>
                </a:lnTo>
                <a:lnTo>
                  <a:pt x="540" y="612"/>
                </a:lnTo>
                <a:lnTo>
                  <a:pt x="517" y="612"/>
                </a:lnTo>
                <a:lnTo>
                  <a:pt x="492" y="612"/>
                </a:lnTo>
                <a:lnTo>
                  <a:pt x="460" y="612"/>
                </a:lnTo>
                <a:lnTo>
                  <a:pt x="432" y="611"/>
                </a:lnTo>
                <a:lnTo>
                  <a:pt x="412" y="610"/>
                </a:lnTo>
                <a:lnTo>
                  <a:pt x="390" y="609"/>
                </a:lnTo>
                <a:lnTo>
                  <a:pt x="367" y="606"/>
                </a:lnTo>
                <a:lnTo>
                  <a:pt x="341" y="602"/>
                </a:lnTo>
                <a:lnTo>
                  <a:pt x="319" y="598"/>
                </a:lnTo>
                <a:lnTo>
                  <a:pt x="297" y="595"/>
                </a:lnTo>
                <a:lnTo>
                  <a:pt x="271" y="589"/>
                </a:lnTo>
                <a:lnTo>
                  <a:pt x="251" y="583"/>
                </a:lnTo>
                <a:lnTo>
                  <a:pt x="226" y="578"/>
                </a:lnTo>
                <a:lnTo>
                  <a:pt x="204" y="572"/>
                </a:lnTo>
                <a:lnTo>
                  <a:pt x="182" y="566"/>
                </a:lnTo>
                <a:lnTo>
                  <a:pt x="159" y="557"/>
                </a:lnTo>
                <a:lnTo>
                  <a:pt x="131" y="547"/>
                </a:lnTo>
                <a:lnTo>
                  <a:pt x="64" y="707"/>
                </a:lnTo>
                <a:lnTo>
                  <a:pt x="0" y="253"/>
                </a:lnTo>
                <a:lnTo>
                  <a:pt x="354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51215" name="Freeform 15"/>
          <p:cNvSpPr>
            <a:spLocks/>
          </p:cNvSpPr>
          <p:nvPr/>
        </p:nvSpPr>
        <p:spPr bwMode="auto">
          <a:xfrm>
            <a:off x="6911975" y="5030788"/>
            <a:ext cx="1219200" cy="1219200"/>
          </a:xfrm>
          <a:custGeom>
            <a:avLst/>
            <a:gdLst>
              <a:gd name="T0" fmla="*/ 768 w 768"/>
              <a:gd name="T1" fmla="*/ 169 h 768"/>
              <a:gd name="T2" fmla="*/ 759 w 768"/>
              <a:gd name="T3" fmla="*/ 186 h 768"/>
              <a:gd name="T4" fmla="*/ 752 w 768"/>
              <a:gd name="T5" fmla="*/ 199 h 768"/>
              <a:gd name="T6" fmla="*/ 744 w 768"/>
              <a:gd name="T7" fmla="*/ 214 h 768"/>
              <a:gd name="T8" fmla="*/ 738 w 768"/>
              <a:gd name="T9" fmla="*/ 228 h 768"/>
              <a:gd name="T10" fmla="*/ 729 w 768"/>
              <a:gd name="T11" fmla="*/ 242 h 768"/>
              <a:gd name="T12" fmla="*/ 720 w 768"/>
              <a:gd name="T13" fmla="*/ 257 h 768"/>
              <a:gd name="T14" fmla="*/ 712 w 768"/>
              <a:gd name="T15" fmla="*/ 271 h 768"/>
              <a:gd name="T16" fmla="*/ 702 w 768"/>
              <a:gd name="T17" fmla="*/ 285 h 768"/>
              <a:gd name="T18" fmla="*/ 691 w 768"/>
              <a:gd name="T19" fmla="*/ 301 h 768"/>
              <a:gd name="T20" fmla="*/ 679 w 768"/>
              <a:gd name="T21" fmla="*/ 318 h 768"/>
              <a:gd name="T22" fmla="*/ 670 w 768"/>
              <a:gd name="T23" fmla="*/ 331 h 768"/>
              <a:gd name="T24" fmla="*/ 658 w 768"/>
              <a:gd name="T25" fmla="*/ 345 h 768"/>
              <a:gd name="T26" fmla="*/ 646 w 768"/>
              <a:gd name="T27" fmla="*/ 362 h 768"/>
              <a:gd name="T28" fmla="*/ 633 w 768"/>
              <a:gd name="T29" fmla="*/ 379 h 768"/>
              <a:gd name="T30" fmla="*/ 621 w 768"/>
              <a:gd name="T31" fmla="*/ 393 h 768"/>
              <a:gd name="T32" fmla="*/ 607 w 768"/>
              <a:gd name="T33" fmla="*/ 409 h 768"/>
              <a:gd name="T34" fmla="*/ 595 w 768"/>
              <a:gd name="T35" fmla="*/ 422 h 768"/>
              <a:gd name="T36" fmla="*/ 579 w 768"/>
              <a:gd name="T37" fmla="*/ 439 h 768"/>
              <a:gd name="T38" fmla="*/ 565 w 768"/>
              <a:gd name="T39" fmla="*/ 454 h 768"/>
              <a:gd name="T40" fmla="*/ 551 w 768"/>
              <a:gd name="T41" fmla="*/ 467 h 768"/>
              <a:gd name="T42" fmla="*/ 536 w 768"/>
              <a:gd name="T43" fmla="*/ 481 h 768"/>
              <a:gd name="T44" fmla="*/ 524 w 768"/>
              <a:gd name="T45" fmla="*/ 492 h 768"/>
              <a:gd name="T46" fmla="*/ 510 w 768"/>
              <a:gd name="T47" fmla="*/ 504 h 768"/>
              <a:gd name="T48" fmla="*/ 495 w 768"/>
              <a:gd name="T49" fmla="*/ 517 h 768"/>
              <a:gd name="T50" fmla="*/ 478 w 768"/>
              <a:gd name="T51" fmla="*/ 531 h 768"/>
              <a:gd name="T52" fmla="*/ 463 w 768"/>
              <a:gd name="T53" fmla="*/ 542 h 768"/>
              <a:gd name="T54" fmla="*/ 447 w 768"/>
              <a:gd name="T55" fmla="*/ 555 h 768"/>
              <a:gd name="T56" fmla="*/ 426 w 768"/>
              <a:gd name="T57" fmla="*/ 569 h 768"/>
              <a:gd name="T58" fmla="*/ 408 w 768"/>
              <a:gd name="T59" fmla="*/ 582 h 768"/>
              <a:gd name="T60" fmla="*/ 389 w 768"/>
              <a:gd name="T61" fmla="*/ 596 h 768"/>
              <a:gd name="T62" fmla="*/ 369 w 768"/>
              <a:gd name="T63" fmla="*/ 609 h 768"/>
              <a:gd name="T64" fmla="*/ 348 w 768"/>
              <a:gd name="T65" fmla="*/ 621 h 768"/>
              <a:gd name="T66" fmla="*/ 454 w 768"/>
              <a:gd name="T67" fmla="*/ 768 h 768"/>
              <a:gd name="T68" fmla="*/ 32 w 768"/>
              <a:gd name="T69" fmla="*/ 579 h 768"/>
              <a:gd name="T70" fmla="*/ 0 w 768"/>
              <a:gd name="T71" fmla="*/ 203 h 768"/>
              <a:gd name="T72" fmla="*/ 88 w 768"/>
              <a:gd name="T73" fmla="*/ 309 h 768"/>
              <a:gd name="T74" fmla="*/ 108 w 768"/>
              <a:gd name="T75" fmla="*/ 300 h 768"/>
              <a:gd name="T76" fmla="*/ 128 w 768"/>
              <a:gd name="T77" fmla="*/ 289 h 768"/>
              <a:gd name="T78" fmla="*/ 154 w 768"/>
              <a:gd name="T79" fmla="*/ 277 h 768"/>
              <a:gd name="T80" fmla="*/ 180 w 768"/>
              <a:gd name="T81" fmla="*/ 262 h 768"/>
              <a:gd name="T82" fmla="*/ 206 w 768"/>
              <a:gd name="T83" fmla="*/ 244 h 768"/>
              <a:gd name="T84" fmla="*/ 228 w 768"/>
              <a:gd name="T85" fmla="*/ 229 h 768"/>
              <a:gd name="T86" fmla="*/ 249 w 768"/>
              <a:gd name="T87" fmla="*/ 211 h 768"/>
              <a:gd name="T88" fmla="*/ 270 w 768"/>
              <a:gd name="T89" fmla="*/ 193 h 768"/>
              <a:gd name="T90" fmla="*/ 286 w 768"/>
              <a:gd name="T91" fmla="*/ 176 h 768"/>
              <a:gd name="T92" fmla="*/ 304 w 768"/>
              <a:gd name="T93" fmla="*/ 157 h 768"/>
              <a:gd name="T94" fmla="*/ 323 w 768"/>
              <a:gd name="T95" fmla="*/ 136 h 768"/>
              <a:gd name="T96" fmla="*/ 339 w 768"/>
              <a:gd name="T97" fmla="*/ 118 h 768"/>
              <a:gd name="T98" fmla="*/ 354 w 768"/>
              <a:gd name="T99" fmla="*/ 98 h 768"/>
              <a:gd name="T100" fmla="*/ 368 w 768"/>
              <a:gd name="T101" fmla="*/ 80 h 768"/>
              <a:gd name="T102" fmla="*/ 383 w 768"/>
              <a:gd name="T103" fmla="*/ 56 h 768"/>
              <a:gd name="T104" fmla="*/ 396 w 768"/>
              <a:gd name="T105" fmla="*/ 34 h 768"/>
              <a:gd name="T106" fmla="*/ 404 w 768"/>
              <a:gd name="T107" fmla="*/ 17 h 768"/>
              <a:gd name="T108" fmla="*/ 411 w 768"/>
              <a:gd name="T109" fmla="*/ 0 h 768"/>
              <a:gd name="T110" fmla="*/ 768 w 768"/>
              <a:gd name="T111" fmla="*/ 169 h 76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768"/>
              <a:gd name="T169" fmla="*/ 0 h 768"/>
              <a:gd name="T170" fmla="*/ 768 w 768"/>
              <a:gd name="T171" fmla="*/ 768 h 76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768" h="768">
                <a:moveTo>
                  <a:pt x="768" y="169"/>
                </a:moveTo>
                <a:lnTo>
                  <a:pt x="759" y="186"/>
                </a:lnTo>
                <a:lnTo>
                  <a:pt x="752" y="199"/>
                </a:lnTo>
                <a:lnTo>
                  <a:pt x="744" y="214"/>
                </a:lnTo>
                <a:lnTo>
                  <a:pt x="738" y="228"/>
                </a:lnTo>
                <a:lnTo>
                  <a:pt x="729" y="242"/>
                </a:lnTo>
                <a:lnTo>
                  <a:pt x="720" y="257"/>
                </a:lnTo>
                <a:lnTo>
                  <a:pt x="712" y="271"/>
                </a:lnTo>
                <a:lnTo>
                  <a:pt x="702" y="285"/>
                </a:lnTo>
                <a:lnTo>
                  <a:pt x="691" y="301"/>
                </a:lnTo>
                <a:lnTo>
                  <a:pt x="679" y="318"/>
                </a:lnTo>
                <a:lnTo>
                  <a:pt x="670" y="331"/>
                </a:lnTo>
                <a:lnTo>
                  <a:pt x="658" y="345"/>
                </a:lnTo>
                <a:lnTo>
                  <a:pt x="646" y="362"/>
                </a:lnTo>
                <a:lnTo>
                  <a:pt x="633" y="379"/>
                </a:lnTo>
                <a:lnTo>
                  <a:pt x="621" y="393"/>
                </a:lnTo>
                <a:lnTo>
                  <a:pt x="607" y="409"/>
                </a:lnTo>
                <a:lnTo>
                  <a:pt x="595" y="422"/>
                </a:lnTo>
                <a:lnTo>
                  <a:pt x="579" y="439"/>
                </a:lnTo>
                <a:lnTo>
                  <a:pt x="565" y="454"/>
                </a:lnTo>
                <a:lnTo>
                  <a:pt x="551" y="467"/>
                </a:lnTo>
                <a:lnTo>
                  <a:pt x="536" y="481"/>
                </a:lnTo>
                <a:lnTo>
                  <a:pt x="524" y="492"/>
                </a:lnTo>
                <a:lnTo>
                  <a:pt x="510" y="504"/>
                </a:lnTo>
                <a:lnTo>
                  <a:pt x="495" y="517"/>
                </a:lnTo>
                <a:lnTo>
                  <a:pt x="478" y="531"/>
                </a:lnTo>
                <a:lnTo>
                  <a:pt x="463" y="542"/>
                </a:lnTo>
                <a:lnTo>
                  <a:pt x="447" y="555"/>
                </a:lnTo>
                <a:lnTo>
                  <a:pt x="426" y="569"/>
                </a:lnTo>
                <a:lnTo>
                  <a:pt x="408" y="582"/>
                </a:lnTo>
                <a:lnTo>
                  <a:pt x="389" y="596"/>
                </a:lnTo>
                <a:lnTo>
                  <a:pt x="369" y="609"/>
                </a:lnTo>
                <a:lnTo>
                  <a:pt x="348" y="621"/>
                </a:lnTo>
                <a:lnTo>
                  <a:pt x="454" y="768"/>
                </a:lnTo>
                <a:lnTo>
                  <a:pt x="32" y="579"/>
                </a:lnTo>
                <a:lnTo>
                  <a:pt x="0" y="203"/>
                </a:lnTo>
                <a:lnTo>
                  <a:pt x="88" y="309"/>
                </a:lnTo>
                <a:lnTo>
                  <a:pt x="108" y="300"/>
                </a:lnTo>
                <a:lnTo>
                  <a:pt x="128" y="289"/>
                </a:lnTo>
                <a:lnTo>
                  <a:pt x="154" y="277"/>
                </a:lnTo>
                <a:lnTo>
                  <a:pt x="180" y="262"/>
                </a:lnTo>
                <a:lnTo>
                  <a:pt x="206" y="244"/>
                </a:lnTo>
                <a:lnTo>
                  <a:pt x="228" y="229"/>
                </a:lnTo>
                <a:lnTo>
                  <a:pt x="249" y="211"/>
                </a:lnTo>
                <a:lnTo>
                  <a:pt x="270" y="193"/>
                </a:lnTo>
                <a:lnTo>
                  <a:pt x="286" y="176"/>
                </a:lnTo>
                <a:lnTo>
                  <a:pt x="304" y="157"/>
                </a:lnTo>
                <a:lnTo>
                  <a:pt x="323" y="136"/>
                </a:lnTo>
                <a:lnTo>
                  <a:pt x="339" y="118"/>
                </a:lnTo>
                <a:lnTo>
                  <a:pt x="354" y="98"/>
                </a:lnTo>
                <a:lnTo>
                  <a:pt x="368" y="80"/>
                </a:lnTo>
                <a:lnTo>
                  <a:pt x="383" y="56"/>
                </a:lnTo>
                <a:lnTo>
                  <a:pt x="396" y="34"/>
                </a:lnTo>
                <a:lnTo>
                  <a:pt x="404" y="17"/>
                </a:lnTo>
                <a:lnTo>
                  <a:pt x="411" y="0"/>
                </a:lnTo>
                <a:lnTo>
                  <a:pt x="768" y="169"/>
                </a:lnTo>
                <a:close/>
              </a:path>
            </a:pathLst>
          </a:custGeom>
          <a:solidFill>
            <a:srgbClr val="00808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51216" name="Freeform 16"/>
          <p:cNvSpPr>
            <a:spLocks/>
          </p:cNvSpPr>
          <p:nvPr/>
        </p:nvSpPr>
        <p:spPr bwMode="auto">
          <a:xfrm>
            <a:off x="7319963" y="3941763"/>
            <a:ext cx="1123950" cy="1419225"/>
          </a:xfrm>
          <a:custGeom>
            <a:avLst/>
            <a:gdLst>
              <a:gd name="T0" fmla="*/ 0 w 708"/>
              <a:gd name="T1" fmla="*/ 568 h 894"/>
              <a:gd name="T2" fmla="*/ 176 w 708"/>
              <a:gd name="T3" fmla="*/ 634 h 894"/>
              <a:gd name="T4" fmla="*/ 185 w 708"/>
              <a:gd name="T5" fmla="*/ 612 h 894"/>
              <a:gd name="T6" fmla="*/ 193 w 708"/>
              <a:gd name="T7" fmla="*/ 591 h 894"/>
              <a:gd name="T8" fmla="*/ 198 w 708"/>
              <a:gd name="T9" fmla="*/ 571 h 894"/>
              <a:gd name="T10" fmla="*/ 203 w 708"/>
              <a:gd name="T11" fmla="*/ 553 h 894"/>
              <a:gd name="T12" fmla="*/ 209 w 708"/>
              <a:gd name="T13" fmla="*/ 533 h 894"/>
              <a:gd name="T14" fmla="*/ 213 w 708"/>
              <a:gd name="T15" fmla="*/ 510 h 894"/>
              <a:gd name="T16" fmla="*/ 216 w 708"/>
              <a:gd name="T17" fmla="*/ 489 h 894"/>
              <a:gd name="T18" fmla="*/ 219 w 708"/>
              <a:gd name="T19" fmla="*/ 468 h 894"/>
              <a:gd name="T20" fmla="*/ 222 w 708"/>
              <a:gd name="T21" fmla="*/ 444 h 894"/>
              <a:gd name="T22" fmla="*/ 223 w 708"/>
              <a:gd name="T23" fmla="*/ 419 h 894"/>
              <a:gd name="T24" fmla="*/ 223 w 708"/>
              <a:gd name="T25" fmla="*/ 374 h 894"/>
              <a:gd name="T26" fmla="*/ 222 w 708"/>
              <a:gd name="T27" fmla="*/ 350 h 894"/>
              <a:gd name="T28" fmla="*/ 221 w 708"/>
              <a:gd name="T29" fmla="*/ 329 h 894"/>
              <a:gd name="T30" fmla="*/ 218 w 708"/>
              <a:gd name="T31" fmla="*/ 307 h 894"/>
              <a:gd name="T32" fmla="*/ 214 w 708"/>
              <a:gd name="T33" fmla="*/ 284 h 894"/>
              <a:gd name="T34" fmla="*/ 210 w 708"/>
              <a:gd name="T35" fmla="*/ 264 h 894"/>
              <a:gd name="T36" fmla="*/ 204 w 708"/>
              <a:gd name="T37" fmla="*/ 239 h 894"/>
              <a:gd name="T38" fmla="*/ 197 w 708"/>
              <a:gd name="T39" fmla="*/ 214 h 894"/>
              <a:gd name="T40" fmla="*/ 538 w 708"/>
              <a:gd name="T41" fmla="*/ 0 h 894"/>
              <a:gd name="T42" fmla="*/ 547 w 708"/>
              <a:gd name="T43" fmla="*/ 21 h 894"/>
              <a:gd name="T44" fmla="*/ 554 w 708"/>
              <a:gd name="T45" fmla="*/ 40 h 894"/>
              <a:gd name="T46" fmla="*/ 560 w 708"/>
              <a:gd name="T47" fmla="*/ 58 h 894"/>
              <a:gd name="T48" fmla="*/ 567 w 708"/>
              <a:gd name="T49" fmla="*/ 77 h 894"/>
              <a:gd name="T50" fmla="*/ 572 w 708"/>
              <a:gd name="T51" fmla="*/ 95 h 894"/>
              <a:gd name="T52" fmla="*/ 578 w 708"/>
              <a:gd name="T53" fmla="*/ 114 h 894"/>
              <a:gd name="T54" fmla="*/ 582 w 708"/>
              <a:gd name="T55" fmla="*/ 131 h 894"/>
              <a:gd name="T56" fmla="*/ 587 w 708"/>
              <a:gd name="T57" fmla="*/ 148 h 894"/>
              <a:gd name="T58" fmla="*/ 591 w 708"/>
              <a:gd name="T59" fmla="*/ 166 h 894"/>
              <a:gd name="T60" fmla="*/ 596 w 708"/>
              <a:gd name="T61" fmla="*/ 186 h 894"/>
              <a:gd name="T62" fmla="*/ 599 w 708"/>
              <a:gd name="T63" fmla="*/ 209 h 894"/>
              <a:gd name="T64" fmla="*/ 603 w 708"/>
              <a:gd name="T65" fmla="*/ 228 h 894"/>
              <a:gd name="T66" fmla="*/ 608 w 708"/>
              <a:gd name="T67" fmla="*/ 249 h 894"/>
              <a:gd name="T68" fmla="*/ 611 w 708"/>
              <a:gd name="T69" fmla="*/ 271 h 894"/>
              <a:gd name="T70" fmla="*/ 612 w 708"/>
              <a:gd name="T71" fmla="*/ 294 h 894"/>
              <a:gd name="T72" fmla="*/ 614 w 708"/>
              <a:gd name="T73" fmla="*/ 319 h 894"/>
              <a:gd name="T74" fmla="*/ 616 w 708"/>
              <a:gd name="T75" fmla="*/ 343 h 894"/>
              <a:gd name="T76" fmla="*/ 616 w 708"/>
              <a:gd name="T77" fmla="*/ 366 h 894"/>
              <a:gd name="T78" fmla="*/ 616 w 708"/>
              <a:gd name="T79" fmla="*/ 392 h 894"/>
              <a:gd name="T80" fmla="*/ 616 w 708"/>
              <a:gd name="T81" fmla="*/ 423 h 894"/>
              <a:gd name="T82" fmla="*/ 615 w 708"/>
              <a:gd name="T83" fmla="*/ 451 h 894"/>
              <a:gd name="T84" fmla="*/ 614 w 708"/>
              <a:gd name="T85" fmla="*/ 471 h 894"/>
              <a:gd name="T86" fmla="*/ 612 w 708"/>
              <a:gd name="T87" fmla="*/ 493 h 894"/>
              <a:gd name="T88" fmla="*/ 611 w 708"/>
              <a:gd name="T89" fmla="*/ 516 h 894"/>
              <a:gd name="T90" fmla="*/ 607 w 708"/>
              <a:gd name="T91" fmla="*/ 543 h 894"/>
              <a:gd name="T92" fmla="*/ 602 w 708"/>
              <a:gd name="T93" fmla="*/ 565 h 894"/>
              <a:gd name="T94" fmla="*/ 598 w 708"/>
              <a:gd name="T95" fmla="*/ 587 h 894"/>
              <a:gd name="T96" fmla="*/ 593 w 708"/>
              <a:gd name="T97" fmla="*/ 613 h 894"/>
              <a:gd name="T98" fmla="*/ 588 w 708"/>
              <a:gd name="T99" fmla="*/ 633 h 894"/>
              <a:gd name="T100" fmla="*/ 582 w 708"/>
              <a:gd name="T101" fmla="*/ 658 h 894"/>
              <a:gd name="T102" fmla="*/ 576 w 708"/>
              <a:gd name="T103" fmla="*/ 680 h 894"/>
              <a:gd name="T104" fmla="*/ 569 w 708"/>
              <a:gd name="T105" fmla="*/ 702 h 894"/>
              <a:gd name="T106" fmla="*/ 561 w 708"/>
              <a:gd name="T107" fmla="*/ 725 h 894"/>
              <a:gd name="T108" fmla="*/ 552 w 708"/>
              <a:gd name="T109" fmla="*/ 753 h 894"/>
              <a:gd name="T110" fmla="*/ 542 w 708"/>
              <a:gd name="T111" fmla="*/ 782 h 894"/>
              <a:gd name="T112" fmla="*/ 708 w 708"/>
              <a:gd name="T113" fmla="*/ 850 h 894"/>
              <a:gd name="T114" fmla="*/ 290 w 708"/>
              <a:gd name="T115" fmla="*/ 894 h 894"/>
              <a:gd name="T116" fmla="*/ 0 w 708"/>
              <a:gd name="T117" fmla="*/ 568 h 89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708"/>
              <a:gd name="T178" fmla="*/ 0 h 894"/>
              <a:gd name="T179" fmla="*/ 708 w 708"/>
              <a:gd name="T180" fmla="*/ 894 h 894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708" h="894">
                <a:moveTo>
                  <a:pt x="0" y="568"/>
                </a:moveTo>
                <a:lnTo>
                  <a:pt x="176" y="634"/>
                </a:lnTo>
                <a:lnTo>
                  <a:pt x="185" y="612"/>
                </a:lnTo>
                <a:lnTo>
                  <a:pt x="193" y="591"/>
                </a:lnTo>
                <a:lnTo>
                  <a:pt x="198" y="571"/>
                </a:lnTo>
                <a:lnTo>
                  <a:pt x="203" y="553"/>
                </a:lnTo>
                <a:lnTo>
                  <a:pt x="209" y="533"/>
                </a:lnTo>
                <a:lnTo>
                  <a:pt x="213" y="510"/>
                </a:lnTo>
                <a:lnTo>
                  <a:pt x="216" y="489"/>
                </a:lnTo>
                <a:lnTo>
                  <a:pt x="219" y="468"/>
                </a:lnTo>
                <a:lnTo>
                  <a:pt x="222" y="444"/>
                </a:lnTo>
                <a:lnTo>
                  <a:pt x="223" y="419"/>
                </a:lnTo>
                <a:lnTo>
                  <a:pt x="223" y="374"/>
                </a:lnTo>
                <a:lnTo>
                  <a:pt x="222" y="350"/>
                </a:lnTo>
                <a:lnTo>
                  <a:pt x="221" y="329"/>
                </a:lnTo>
                <a:lnTo>
                  <a:pt x="218" y="307"/>
                </a:lnTo>
                <a:lnTo>
                  <a:pt x="214" y="284"/>
                </a:lnTo>
                <a:lnTo>
                  <a:pt x="210" y="264"/>
                </a:lnTo>
                <a:lnTo>
                  <a:pt x="204" y="239"/>
                </a:lnTo>
                <a:lnTo>
                  <a:pt x="197" y="214"/>
                </a:lnTo>
                <a:lnTo>
                  <a:pt x="538" y="0"/>
                </a:lnTo>
                <a:lnTo>
                  <a:pt x="547" y="21"/>
                </a:lnTo>
                <a:lnTo>
                  <a:pt x="554" y="40"/>
                </a:lnTo>
                <a:lnTo>
                  <a:pt x="560" y="58"/>
                </a:lnTo>
                <a:lnTo>
                  <a:pt x="567" y="77"/>
                </a:lnTo>
                <a:lnTo>
                  <a:pt x="572" y="95"/>
                </a:lnTo>
                <a:lnTo>
                  <a:pt x="578" y="114"/>
                </a:lnTo>
                <a:lnTo>
                  <a:pt x="582" y="131"/>
                </a:lnTo>
                <a:lnTo>
                  <a:pt x="587" y="148"/>
                </a:lnTo>
                <a:lnTo>
                  <a:pt x="591" y="166"/>
                </a:lnTo>
                <a:lnTo>
                  <a:pt x="596" y="186"/>
                </a:lnTo>
                <a:lnTo>
                  <a:pt x="599" y="209"/>
                </a:lnTo>
                <a:lnTo>
                  <a:pt x="603" y="228"/>
                </a:lnTo>
                <a:lnTo>
                  <a:pt x="608" y="249"/>
                </a:lnTo>
                <a:lnTo>
                  <a:pt x="611" y="271"/>
                </a:lnTo>
                <a:lnTo>
                  <a:pt x="612" y="294"/>
                </a:lnTo>
                <a:lnTo>
                  <a:pt x="614" y="319"/>
                </a:lnTo>
                <a:lnTo>
                  <a:pt x="616" y="343"/>
                </a:lnTo>
                <a:lnTo>
                  <a:pt x="616" y="366"/>
                </a:lnTo>
                <a:lnTo>
                  <a:pt x="616" y="392"/>
                </a:lnTo>
                <a:lnTo>
                  <a:pt x="616" y="423"/>
                </a:lnTo>
                <a:lnTo>
                  <a:pt x="615" y="451"/>
                </a:lnTo>
                <a:lnTo>
                  <a:pt x="614" y="471"/>
                </a:lnTo>
                <a:lnTo>
                  <a:pt x="612" y="493"/>
                </a:lnTo>
                <a:lnTo>
                  <a:pt x="611" y="516"/>
                </a:lnTo>
                <a:lnTo>
                  <a:pt x="607" y="543"/>
                </a:lnTo>
                <a:lnTo>
                  <a:pt x="602" y="565"/>
                </a:lnTo>
                <a:lnTo>
                  <a:pt x="598" y="587"/>
                </a:lnTo>
                <a:lnTo>
                  <a:pt x="593" y="613"/>
                </a:lnTo>
                <a:lnTo>
                  <a:pt x="588" y="633"/>
                </a:lnTo>
                <a:lnTo>
                  <a:pt x="582" y="658"/>
                </a:lnTo>
                <a:lnTo>
                  <a:pt x="576" y="680"/>
                </a:lnTo>
                <a:lnTo>
                  <a:pt x="569" y="702"/>
                </a:lnTo>
                <a:lnTo>
                  <a:pt x="561" y="725"/>
                </a:lnTo>
                <a:lnTo>
                  <a:pt x="552" y="753"/>
                </a:lnTo>
                <a:lnTo>
                  <a:pt x="542" y="782"/>
                </a:lnTo>
                <a:lnTo>
                  <a:pt x="708" y="850"/>
                </a:lnTo>
                <a:lnTo>
                  <a:pt x="290" y="894"/>
                </a:lnTo>
                <a:lnTo>
                  <a:pt x="0" y="568"/>
                </a:lnTo>
                <a:close/>
              </a:path>
            </a:pathLst>
          </a:custGeom>
          <a:solidFill>
            <a:srgbClr val="0000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51217" name="Freeform 17"/>
          <p:cNvSpPr>
            <a:spLocks/>
          </p:cNvSpPr>
          <p:nvPr/>
        </p:nvSpPr>
        <p:spPr bwMode="auto">
          <a:xfrm>
            <a:off x="7113588" y="3117850"/>
            <a:ext cx="1316037" cy="1252538"/>
          </a:xfrm>
          <a:custGeom>
            <a:avLst/>
            <a:gdLst>
              <a:gd name="T0" fmla="*/ 169 w 829"/>
              <a:gd name="T1" fmla="*/ 0 h 789"/>
              <a:gd name="T2" fmla="*/ 186 w 829"/>
              <a:gd name="T3" fmla="*/ 8 h 789"/>
              <a:gd name="T4" fmla="*/ 199 w 829"/>
              <a:gd name="T5" fmla="*/ 15 h 789"/>
              <a:gd name="T6" fmla="*/ 214 w 829"/>
              <a:gd name="T7" fmla="*/ 23 h 789"/>
              <a:gd name="T8" fmla="*/ 227 w 829"/>
              <a:gd name="T9" fmla="*/ 30 h 789"/>
              <a:gd name="T10" fmla="*/ 242 w 829"/>
              <a:gd name="T11" fmla="*/ 39 h 789"/>
              <a:gd name="T12" fmla="*/ 256 w 829"/>
              <a:gd name="T13" fmla="*/ 48 h 789"/>
              <a:gd name="T14" fmla="*/ 269 w 829"/>
              <a:gd name="T15" fmla="*/ 56 h 789"/>
              <a:gd name="T16" fmla="*/ 283 w 829"/>
              <a:gd name="T17" fmla="*/ 65 h 789"/>
              <a:gd name="T18" fmla="*/ 300 w 829"/>
              <a:gd name="T19" fmla="*/ 76 h 789"/>
              <a:gd name="T20" fmla="*/ 318 w 829"/>
              <a:gd name="T21" fmla="*/ 89 h 789"/>
              <a:gd name="T22" fmla="*/ 331 w 829"/>
              <a:gd name="T23" fmla="*/ 98 h 789"/>
              <a:gd name="T24" fmla="*/ 345 w 829"/>
              <a:gd name="T25" fmla="*/ 110 h 789"/>
              <a:gd name="T26" fmla="*/ 362 w 829"/>
              <a:gd name="T27" fmla="*/ 121 h 789"/>
              <a:gd name="T28" fmla="*/ 378 w 829"/>
              <a:gd name="T29" fmla="*/ 134 h 789"/>
              <a:gd name="T30" fmla="*/ 393 w 829"/>
              <a:gd name="T31" fmla="*/ 146 h 789"/>
              <a:gd name="T32" fmla="*/ 408 w 829"/>
              <a:gd name="T33" fmla="*/ 160 h 789"/>
              <a:gd name="T34" fmla="*/ 421 w 829"/>
              <a:gd name="T35" fmla="*/ 173 h 789"/>
              <a:gd name="T36" fmla="*/ 438 w 829"/>
              <a:gd name="T37" fmla="*/ 188 h 789"/>
              <a:gd name="T38" fmla="*/ 453 w 829"/>
              <a:gd name="T39" fmla="*/ 202 h 789"/>
              <a:gd name="T40" fmla="*/ 465 w 829"/>
              <a:gd name="T41" fmla="*/ 216 h 789"/>
              <a:gd name="T42" fmla="*/ 480 w 829"/>
              <a:gd name="T43" fmla="*/ 231 h 789"/>
              <a:gd name="T44" fmla="*/ 491 w 829"/>
              <a:gd name="T45" fmla="*/ 243 h 789"/>
              <a:gd name="T46" fmla="*/ 504 w 829"/>
              <a:gd name="T47" fmla="*/ 258 h 789"/>
              <a:gd name="T48" fmla="*/ 517 w 829"/>
              <a:gd name="T49" fmla="*/ 272 h 789"/>
              <a:gd name="T50" fmla="*/ 530 w 829"/>
              <a:gd name="T51" fmla="*/ 290 h 789"/>
              <a:gd name="T52" fmla="*/ 542 w 829"/>
              <a:gd name="T53" fmla="*/ 305 h 789"/>
              <a:gd name="T54" fmla="*/ 554 w 829"/>
              <a:gd name="T55" fmla="*/ 322 h 789"/>
              <a:gd name="T56" fmla="*/ 569 w 829"/>
              <a:gd name="T57" fmla="*/ 341 h 789"/>
              <a:gd name="T58" fmla="*/ 581 w 829"/>
              <a:gd name="T59" fmla="*/ 359 h 789"/>
              <a:gd name="T60" fmla="*/ 595 w 829"/>
              <a:gd name="T61" fmla="*/ 379 h 789"/>
              <a:gd name="T62" fmla="*/ 608 w 829"/>
              <a:gd name="T63" fmla="*/ 399 h 789"/>
              <a:gd name="T64" fmla="*/ 619 w 829"/>
              <a:gd name="T65" fmla="*/ 420 h 789"/>
              <a:gd name="T66" fmla="*/ 632 w 829"/>
              <a:gd name="T67" fmla="*/ 442 h 789"/>
              <a:gd name="T68" fmla="*/ 641 w 829"/>
              <a:gd name="T69" fmla="*/ 461 h 789"/>
              <a:gd name="T70" fmla="*/ 651 w 829"/>
              <a:gd name="T71" fmla="*/ 479 h 789"/>
              <a:gd name="T72" fmla="*/ 659 w 829"/>
              <a:gd name="T73" fmla="*/ 500 h 789"/>
              <a:gd name="T74" fmla="*/ 664 w 829"/>
              <a:gd name="T75" fmla="*/ 514 h 789"/>
              <a:gd name="T76" fmla="*/ 829 w 829"/>
              <a:gd name="T77" fmla="*/ 449 h 789"/>
              <a:gd name="T78" fmla="*/ 573 w 829"/>
              <a:gd name="T79" fmla="*/ 789 h 789"/>
              <a:gd name="T80" fmla="*/ 121 w 829"/>
              <a:gd name="T81" fmla="*/ 733 h 789"/>
              <a:gd name="T82" fmla="*/ 300 w 829"/>
              <a:gd name="T83" fmla="*/ 661 h 789"/>
              <a:gd name="T84" fmla="*/ 288 w 829"/>
              <a:gd name="T85" fmla="*/ 637 h 789"/>
              <a:gd name="T86" fmla="*/ 277 w 829"/>
              <a:gd name="T87" fmla="*/ 614 h 789"/>
              <a:gd name="T88" fmla="*/ 261 w 829"/>
              <a:gd name="T89" fmla="*/ 589 h 789"/>
              <a:gd name="T90" fmla="*/ 243 w 829"/>
              <a:gd name="T91" fmla="*/ 563 h 789"/>
              <a:gd name="T92" fmla="*/ 227 w 829"/>
              <a:gd name="T93" fmla="*/ 541 h 789"/>
              <a:gd name="T94" fmla="*/ 211 w 829"/>
              <a:gd name="T95" fmla="*/ 520 h 789"/>
              <a:gd name="T96" fmla="*/ 193 w 829"/>
              <a:gd name="T97" fmla="*/ 499 h 789"/>
              <a:gd name="T98" fmla="*/ 175 w 829"/>
              <a:gd name="T99" fmla="*/ 481 h 789"/>
              <a:gd name="T100" fmla="*/ 157 w 829"/>
              <a:gd name="T101" fmla="*/ 464 h 789"/>
              <a:gd name="T102" fmla="*/ 136 w 829"/>
              <a:gd name="T103" fmla="*/ 445 h 789"/>
              <a:gd name="T104" fmla="*/ 116 w 829"/>
              <a:gd name="T105" fmla="*/ 429 h 789"/>
              <a:gd name="T106" fmla="*/ 98 w 829"/>
              <a:gd name="T107" fmla="*/ 414 h 789"/>
              <a:gd name="T108" fmla="*/ 79 w 829"/>
              <a:gd name="T109" fmla="*/ 400 h 789"/>
              <a:gd name="T110" fmla="*/ 56 w 829"/>
              <a:gd name="T111" fmla="*/ 385 h 789"/>
              <a:gd name="T112" fmla="*/ 33 w 829"/>
              <a:gd name="T113" fmla="*/ 372 h 789"/>
              <a:gd name="T114" fmla="*/ 17 w 829"/>
              <a:gd name="T115" fmla="*/ 365 h 789"/>
              <a:gd name="T116" fmla="*/ 0 w 829"/>
              <a:gd name="T117" fmla="*/ 355 h 789"/>
              <a:gd name="T118" fmla="*/ 169 w 829"/>
              <a:gd name="T119" fmla="*/ 0 h 78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829"/>
              <a:gd name="T181" fmla="*/ 0 h 789"/>
              <a:gd name="T182" fmla="*/ 829 w 829"/>
              <a:gd name="T183" fmla="*/ 789 h 789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829" h="789">
                <a:moveTo>
                  <a:pt x="169" y="0"/>
                </a:moveTo>
                <a:lnTo>
                  <a:pt x="186" y="8"/>
                </a:lnTo>
                <a:lnTo>
                  <a:pt x="199" y="15"/>
                </a:lnTo>
                <a:lnTo>
                  <a:pt x="214" y="23"/>
                </a:lnTo>
                <a:lnTo>
                  <a:pt x="227" y="30"/>
                </a:lnTo>
                <a:lnTo>
                  <a:pt x="242" y="39"/>
                </a:lnTo>
                <a:lnTo>
                  <a:pt x="256" y="48"/>
                </a:lnTo>
                <a:lnTo>
                  <a:pt x="269" y="56"/>
                </a:lnTo>
                <a:lnTo>
                  <a:pt x="283" y="65"/>
                </a:lnTo>
                <a:lnTo>
                  <a:pt x="300" y="76"/>
                </a:lnTo>
                <a:lnTo>
                  <a:pt x="318" y="89"/>
                </a:lnTo>
                <a:lnTo>
                  <a:pt x="331" y="98"/>
                </a:lnTo>
                <a:lnTo>
                  <a:pt x="345" y="110"/>
                </a:lnTo>
                <a:lnTo>
                  <a:pt x="362" y="121"/>
                </a:lnTo>
                <a:lnTo>
                  <a:pt x="378" y="134"/>
                </a:lnTo>
                <a:lnTo>
                  <a:pt x="393" y="146"/>
                </a:lnTo>
                <a:lnTo>
                  <a:pt x="408" y="160"/>
                </a:lnTo>
                <a:lnTo>
                  <a:pt x="421" y="173"/>
                </a:lnTo>
                <a:lnTo>
                  <a:pt x="438" y="188"/>
                </a:lnTo>
                <a:lnTo>
                  <a:pt x="453" y="202"/>
                </a:lnTo>
                <a:lnTo>
                  <a:pt x="465" y="216"/>
                </a:lnTo>
                <a:lnTo>
                  <a:pt x="480" y="231"/>
                </a:lnTo>
                <a:lnTo>
                  <a:pt x="491" y="243"/>
                </a:lnTo>
                <a:lnTo>
                  <a:pt x="504" y="258"/>
                </a:lnTo>
                <a:lnTo>
                  <a:pt x="517" y="272"/>
                </a:lnTo>
                <a:lnTo>
                  <a:pt x="530" y="290"/>
                </a:lnTo>
                <a:lnTo>
                  <a:pt x="542" y="305"/>
                </a:lnTo>
                <a:lnTo>
                  <a:pt x="554" y="322"/>
                </a:lnTo>
                <a:lnTo>
                  <a:pt x="569" y="341"/>
                </a:lnTo>
                <a:lnTo>
                  <a:pt x="581" y="359"/>
                </a:lnTo>
                <a:lnTo>
                  <a:pt x="595" y="379"/>
                </a:lnTo>
                <a:lnTo>
                  <a:pt x="608" y="399"/>
                </a:lnTo>
                <a:lnTo>
                  <a:pt x="619" y="420"/>
                </a:lnTo>
                <a:lnTo>
                  <a:pt x="632" y="442"/>
                </a:lnTo>
                <a:lnTo>
                  <a:pt x="641" y="461"/>
                </a:lnTo>
                <a:lnTo>
                  <a:pt x="651" y="479"/>
                </a:lnTo>
                <a:lnTo>
                  <a:pt x="659" y="500"/>
                </a:lnTo>
                <a:lnTo>
                  <a:pt x="664" y="514"/>
                </a:lnTo>
                <a:lnTo>
                  <a:pt x="829" y="449"/>
                </a:lnTo>
                <a:lnTo>
                  <a:pt x="573" y="789"/>
                </a:lnTo>
                <a:lnTo>
                  <a:pt x="121" y="733"/>
                </a:lnTo>
                <a:lnTo>
                  <a:pt x="300" y="661"/>
                </a:lnTo>
                <a:lnTo>
                  <a:pt x="288" y="637"/>
                </a:lnTo>
                <a:lnTo>
                  <a:pt x="277" y="614"/>
                </a:lnTo>
                <a:lnTo>
                  <a:pt x="261" y="589"/>
                </a:lnTo>
                <a:lnTo>
                  <a:pt x="243" y="563"/>
                </a:lnTo>
                <a:lnTo>
                  <a:pt x="227" y="541"/>
                </a:lnTo>
                <a:lnTo>
                  <a:pt x="211" y="520"/>
                </a:lnTo>
                <a:lnTo>
                  <a:pt x="193" y="499"/>
                </a:lnTo>
                <a:lnTo>
                  <a:pt x="175" y="481"/>
                </a:lnTo>
                <a:lnTo>
                  <a:pt x="157" y="464"/>
                </a:lnTo>
                <a:lnTo>
                  <a:pt x="136" y="445"/>
                </a:lnTo>
                <a:lnTo>
                  <a:pt x="116" y="429"/>
                </a:lnTo>
                <a:lnTo>
                  <a:pt x="98" y="414"/>
                </a:lnTo>
                <a:lnTo>
                  <a:pt x="79" y="400"/>
                </a:lnTo>
                <a:lnTo>
                  <a:pt x="56" y="385"/>
                </a:lnTo>
                <a:lnTo>
                  <a:pt x="33" y="372"/>
                </a:lnTo>
                <a:lnTo>
                  <a:pt x="17" y="365"/>
                </a:lnTo>
                <a:lnTo>
                  <a:pt x="0" y="355"/>
                </a:lnTo>
                <a:lnTo>
                  <a:pt x="169" y="0"/>
                </a:lnTo>
                <a:close/>
              </a:path>
            </a:pathLst>
          </a:custGeom>
          <a:solidFill>
            <a:srgbClr val="00FF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51218" name="Freeform 18"/>
          <p:cNvSpPr>
            <a:spLocks/>
          </p:cNvSpPr>
          <p:nvPr/>
        </p:nvSpPr>
        <p:spPr bwMode="auto">
          <a:xfrm>
            <a:off x="6192838" y="2797175"/>
            <a:ext cx="1271587" cy="1027113"/>
          </a:xfrm>
          <a:custGeom>
            <a:avLst/>
            <a:gdLst>
              <a:gd name="T0" fmla="*/ 427 w 801"/>
              <a:gd name="T1" fmla="*/ 647 h 647"/>
              <a:gd name="T2" fmla="*/ 480 w 801"/>
              <a:gd name="T3" fmla="*/ 521 h 647"/>
              <a:gd name="T4" fmla="*/ 463 w 801"/>
              <a:gd name="T5" fmla="*/ 516 h 647"/>
              <a:gd name="T6" fmla="*/ 444 w 801"/>
              <a:gd name="T7" fmla="*/ 512 h 647"/>
              <a:gd name="T8" fmla="*/ 420 w 801"/>
              <a:gd name="T9" fmla="*/ 507 h 647"/>
              <a:gd name="T10" fmla="*/ 400 w 801"/>
              <a:gd name="T11" fmla="*/ 504 h 647"/>
              <a:gd name="T12" fmla="*/ 378 w 801"/>
              <a:gd name="T13" fmla="*/ 500 h 647"/>
              <a:gd name="T14" fmla="*/ 354 w 801"/>
              <a:gd name="T15" fmla="*/ 498 h 647"/>
              <a:gd name="T16" fmla="*/ 329 w 801"/>
              <a:gd name="T17" fmla="*/ 496 h 647"/>
              <a:gd name="T18" fmla="*/ 284 w 801"/>
              <a:gd name="T19" fmla="*/ 496 h 647"/>
              <a:gd name="T20" fmla="*/ 261 w 801"/>
              <a:gd name="T21" fmla="*/ 497 h 647"/>
              <a:gd name="T22" fmla="*/ 239 w 801"/>
              <a:gd name="T23" fmla="*/ 499 h 647"/>
              <a:gd name="T24" fmla="*/ 217 w 801"/>
              <a:gd name="T25" fmla="*/ 502 h 647"/>
              <a:gd name="T26" fmla="*/ 195 w 801"/>
              <a:gd name="T27" fmla="*/ 506 h 647"/>
              <a:gd name="T28" fmla="*/ 174 w 801"/>
              <a:gd name="T29" fmla="*/ 510 h 647"/>
              <a:gd name="T30" fmla="*/ 149 w 801"/>
              <a:gd name="T31" fmla="*/ 515 h 647"/>
              <a:gd name="T32" fmla="*/ 127 w 801"/>
              <a:gd name="T33" fmla="*/ 522 h 647"/>
              <a:gd name="T34" fmla="*/ 184 w 801"/>
              <a:gd name="T35" fmla="*/ 256 h 647"/>
              <a:gd name="T36" fmla="*/ 0 w 801"/>
              <a:gd name="T37" fmla="*/ 150 h 647"/>
              <a:gd name="T38" fmla="*/ 9 w 801"/>
              <a:gd name="T39" fmla="*/ 147 h 647"/>
              <a:gd name="T40" fmla="*/ 28 w 801"/>
              <a:gd name="T41" fmla="*/ 141 h 647"/>
              <a:gd name="T42" fmla="*/ 43 w 801"/>
              <a:gd name="T43" fmla="*/ 137 h 647"/>
              <a:gd name="T44" fmla="*/ 60 w 801"/>
              <a:gd name="T45" fmla="*/ 132 h 647"/>
              <a:gd name="T46" fmla="*/ 80 w 801"/>
              <a:gd name="T47" fmla="*/ 127 h 647"/>
              <a:gd name="T48" fmla="*/ 96 w 801"/>
              <a:gd name="T49" fmla="*/ 123 h 647"/>
              <a:gd name="T50" fmla="*/ 118 w 801"/>
              <a:gd name="T51" fmla="*/ 118 h 647"/>
              <a:gd name="T52" fmla="*/ 137 w 801"/>
              <a:gd name="T53" fmla="*/ 115 h 647"/>
              <a:gd name="T54" fmla="*/ 159 w 801"/>
              <a:gd name="T55" fmla="*/ 112 h 647"/>
              <a:gd name="T56" fmla="*/ 182 w 801"/>
              <a:gd name="T57" fmla="*/ 108 h 647"/>
              <a:gd name="T58" fmla="*/ 204 w 801"/>
              <a:gd name="T59" fmla="*/ 106 h 647"/>
              <a:gd name="T60" fmla="*/ 229 w 801"/>
              <a:gd name="T61" fmla="*/ 105 h 647"/>
              <a:gd name="T62" fmla="*/ 253 w 801"/>
              <a:gd name="T63" fmla="*/ 103 h 647"/>
              <a:gd name="T64" fmla="*/ 278 w 801"/>
              <a:gd name="T65" fmla="*/ 103 h 647"/>
              <a:gd name="T66" fmla="*/ 303 w 801"/>
              <a:gd name="T67" fmla="*/ 103 h 647"/>
              <a:gd name="T68" fmla="*/ 334 w 801"/>
              <a:gd name="T69" fmla="*/ 103 h 647"/>
              <a:gd name="T70" fmla="*/ 362 w 801"/>
              <a:gd name="T71" fmla="*/ 104 h 647"/>
              <a:gd name="T72" fmla="*/ 381 w 801"/>
              <a:gd name="T73" fmla="*/ 105 h 647"/>
              <a:gd name="T74" fmla="*/ 404 w 801"/>
              <a:gd name="T75" fmla="*/ 107 h 647"/>
              <a:gd name="T76" fmla="*/ 426 w 801"/>
              <a:gd name="T77" fmla="*/ 109 h 647"/>
              <a:gd name="T78" fmla="*/ 452 w 801"/>
              <a:gd name="T79" fmla="*/ 113 h 647"/>
              <a:gd name="T80" fmla="*/ 474 w 801"/>
              <a:gd name="T81" fmla="*/ 117 h 647"/>
              <a:gd name="T82" fmla="*/ 495 w 801"/>
              <a:gd name="T83" fmla="*/ 121 h 647"/>
              <a:gd name="T84" fmla="*/ 523 w 801"/>
              <a:gd name="T85" fmla="*/ 126 h 647"/>
              <a:gd name="T86" fmla="*/ 544 w 801"/>
              <a:gd name="T87" fmla="*/ 132 h 647"/>
              <a:gd name="T88" fmla="*/ 569 w 801"/>
              <a:gd name="T89" fmla="*/ 138 h 647"/>
              <a:gd name="T90" fmla="*/ 590 w 801"/>
              <a:gd name="T91" fmla="*/ 143 h 647"/>
              <a:gd name="T92" fmla="*/ 613 w 801"/>
              <a:gd name="T93" fmla="*/ 150 h 647"/>
              <a:gd name="T94" fmla="*/ 636 w 801"/>
              <a:gd name="T95" fmla="*/ 158 h 647"/>
              <a:gd name="T96" fmla="*/ 704 w 801"/>
              <a:gd name="T97" fmla="*/ 0 h 647"/>
              <a:gd name="T98" fmla="*/ 801 w 801"/>
              <a:gd name="T99" fmla="*/ 439 h 647"/>
              <a:gd name="T100" fmla="*/ 427 w 801"/>
              <a:gd name="T101" fmla="*/ 647 h 647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01"/>
              <a:gd name="T154" fmla="*/ 0 h 647"/>
              <a:gd name="T155" fmla="*/ 801 w 801"/>
              <a:gd name="T156" fmla="*/ 647 h 647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01" h="647">
                <a:moveTo>
                  <a:pt x="427" y="647"/>
                </a:moveTo>
                <a:lnTo>
                  <a:pt x="480" y="521"/>
                </a:lnTo>
                <a:lnTo>
                  <a:pt x="463" y="516"/>
                </a:lnTo>
                <a:lnTo>
                  <a:pt x="444" y="512"/>
                </a:lnTo>
                <a:lnTo>
                  <a:pt x="420" y="507"/>
                </a:lnTo>
                <a:lnTo>
                  <a:pt x="400" y="504"/>
                </a:lnTo>
                <a:lnTo>
                  <a:pt x="378" y="500"/>
                </a:lnTo>
                <a:lnTo>
                  <a:pt x="354" y="498"/>
                </a:lnTo>
                <a:lnTo>
                  <a:pt x="329" y="496"/>
                </a:lnTo>
                <a:lnTo>
                  <a:pt x="284" y="496"/>
                </a:lnTo>
                <a:lnTo>
                  <a:pt x="261" y="497"/>
                </a:lnTo>
                <a:lnTo>
                  <a:pt x="239" y="499"/>
                </a:lnTo>
                <a:lnTo>
                  <a:pt x="217" y="502"/>
                </a:lnTo>
                <a:lnTo>
                  <a:pt x="195" y="506"/>
                </a:lnTo>
                <a:lnTo>
                  <a:pt x="174" y="510"/>
                </a:lnTo>
                <a:lnTo>
                  <a:pt x="149" y="515"/>
                </a:lnTo>
                <a:lnTo>
                  <a:pt x="127" y="522"/>
                </a:lnTo>
                <a:lnTo>
                  <a:pt x="184" y="256"/>
                </a:lnTo>
                <a:lnTo>
                  <a:pt x="0" y="150"/>
                </a:lnTo>
                <a:lnTo>
                  <a:pt x="9" y="147"/>
                </a:lnTo>
                <a:lnTo>
                  <a:pt x="28" y="141"/>
                </a:lnTo>
                <a:lnTo>
                  <a:pt x="43" y="137"/>
                </a:lnTo>
                <a:lnTo>
                  <a:pt x="60" y="132"/>
                </a:lnTo>
                <a:lnTo>
                  <a:pt x="80" y="127"/>
                </a:lnTo>
                <a:lnTo>
                  <a:pt x="96" y="123"/>
                </a:lnTo>
                <a:lnTo>
                  <a:pt x="118" y="118"/>
                </a:lnTo>
                <a:lnTo>
                  <a:pt x="137" y="115"/>
                </a:lnTo>
                <a:lnTo>
                  <a:pt x="159" y="112"/>
                </a:lnTo>
                <a:lnTo>
                  <a:pt x="182" y="108"/>
                </a:lnTo>
                <a:lnTo>
                  <a:pt x="204" y="106"/>
                </a:lnTo>
                <a:lnTo>
                  <a:pt x="229" y="105"/>
                </a:lnTo>
                <a:lnTo>
                  <a:pt x="253" y="103"/>
                </a:lnTo>
                <a:lnTo>
                  <a:pt x="278" y="103"/>
                </a:lnTo>
                <a:lnTo>
                  <a:pt x="303" y="103"/>
                </a:lnTo>
                <a:lnTo>
                  <a:pt x="334" y="103"/>
                </a:lnTo>
                <a:lnTo>
                  <a:pt x="362" y="104"/>
                </a:lnTo>
                <a:lnTo>
                  <a:pt x="381" y="105"/>
                </a:lnTo>
                <a:lnTo>
                  <a:pt x="404" y="107"/>
                </a:lnTo>
                <a:lnTo>
                  <a:pt x="426" y="109"/>
                </a:lnTo>
                <a:lnTo>
                  <a:pt x="452" y="113"/>
                </a:lnTo>
                <a:lnTo>
                  <a:pt x="474" y="117"/>
                </a:lnTo>
                <a:lnTo>
                  <a:pt x="495" y="121"/>
                </a:lnTo>
                <a:lnTo>
                  <a:pt x="523" y="126"/>
                </a:lnTo>
                <a:lnTo>
                  <a:pt x="544" y="132"/>
                </a:lnTo>
                <a:lnTo>
                  <a:pt x="569" y="138"/>
                </a:lnTo>
                <a:lnTo>
                  <a:pt x="590" y="143"/>
                </a:lnTo>
                <a:lnTo>
                  <a:pt x="613" y="150"/>
                </a:lnTo>
                <a:lnTo>
                  <a:pt x="636" y="158"/>
                </a:lnTo>
                <a:lnTo>
                  <a:pt x="704" y="0"/>
                </a:lnTo>
                <a:lnTo>
                  <a:pt x="801" y="439"/>
                </a:lnTo>
                <a:lnTo>
                  <a:pt x="427" y="647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611188" y="1916113"/>
            <a:ext cx="576262" cy="72072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38932" name="AutoShape 20"/>
          <p:cNvSpPr>
            <a:spLocks noChangeArrowheads="1"/>
          </p:cNvSpPr>
          <p:nvPr/>
        </p:nvSpPr>
        <p:spPr bwMode="auto">
          <a:xfrm>
            <a:off x="2195513" y="620713"/>
            <a:ext cx="1655762" cy="2159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38933" name="AutoShape 21"/>
          <p:cNvSpPr>
            <a:spLocks noChangeArrowheads="1"/>
          </p:cNvSpPr>
          <p:nvPr/>
        </p:nvSpPr>
        <p:spPr bwMode="auto">
          <a:xfrm>
            <a:off x="4427538" y="1341438"/>
            <a:ext cx="1584325" cy="936625"/>
          </a:xfrm>
          <a:prstGeom prst="flowChartMultidocumen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38934" name="AutoShape 22"/>
          <p:cNvSpPr>
            <a:spLocks noChangeArrowheads="1"/>
          </p:cNvSpPr>
          <p:nvPr/>
        </p:nvSpPr>
        <p:spPr bwMode="auto">
          <a:xfrm>
            <a:off x="971550" y="2565400"/>
            <a:ext cx="792163" cy="719138"/>
          </a:xfrm>
          <a:prstGeom prst="smileyFace">
            <a:avLst>
              <a:gd name="adj" fmla="val 4653"/>
            </a:avLst>
          </a:prstGeom>
          <a:solidFill>
            <a:srgbClr val="99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457200" y="4648200"/>
            <a:ext cx="37449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/>
              <a:t>METODE KUALITATIF =  MENGKONSTRUKSI FENOMENA</a:t>
            </a:r>
            <a:endParaRPr lang="en-US" sz="2000" b="1" dirty="0"/>
          </a:p>
        </p:txBody>
      </p:sp>
      <p:sp>
        <p:nvSpPr>
          <p:cNvPr id="38936" name="AutoShape 24"/>
          <p:cNvSpPr>
            <a:spLocks noChangeArrowheads="1"/>
          </p:cNvSpPr>
          <p:nvPr/>
        </p:nvSpPr>
        <p:spPr bwMode="auto">
          <a:xfrm>
            <a:off x="971550" y="836613"/>
            <a:ext cx="576263" cy="1008062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38937" name="AutoShape 25"/>
          <p:cNvSpPr>
            <a:spLocks noChangeArrowheads="1"/>
          </p:cNvSpPr>
          <p:nvPr/>
        </p:nvSpPr>
        <p:spPr bwMode="auto">
          <a:xfrm>
            <a:off x="2051050" y="260350"/>
            <a:ext cx="576263" cy="1008063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12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1" grpId="0" animBg="1"/>
      <p:bldP spid="51212" grpId="0" animBg="1"/>
      <p:bldP spid="51213" grpId="0" animBg="1"/>
      <p:bldP spid="51214" grpId="0" animBg="1"/>
      <p:bldP spid="51215" grpId="0" animBg="1"/>
      <p:bldP spid="51216" grpId="0" animBg="1"/>
      <p:bldP spid="51217" grpId="0" animBg="1"/>
      <p:bldP spid="512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0851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ANALISIS DATA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81200"/>
            <a:ext cx="81534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effectLst/>
              </a:rPr>
              <a:t>	</a:t>
            </a:r>
            <a:r>
              <a:rPr lang="en-US" sz="2800" dirty="0" err="1" smtClean="0">
                <a:effectLst/>
              </a:rPr>
              <a:t>Analisis</a:t>
            </a:r>
            <a:r>
              <a:rPr lang="en-US" sz="2800" dirty="0" smtClean="0">
                <a:effectLst/>
              </a:rPr>
              <a:t> data </a:t>
            </a:r>
            <a:r>
              <a:rPr lang="en-US" sz="2800" dirty="0" err="1" smtClean="0">
                <a:effectLst/>
              </a:rPr>
              <a:t>adalah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proses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mencari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menyusun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secara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sistematis</a:t>
            </a:r>
            <a:r>
              <a:rPr lang="en-US" sz="2800" dirty="0" smtClean="0">
                <a:effectLst/>
              </a:rPr>
              <a:t> data yang </a:t>
            </a:r>
            <a:r>
              <a:rPr lang="en-US" sz="2800" dirty="0" err="1" smtClean="0">
                <a:effectLst/>
              </a:rPr>
              <a:t>diperoleh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dari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hasil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wawancara</a:t>
            </a:r>
            <a:r>
              <a:rPr lang="en-US" sz="2800" dirty="0" smtClean="0">
                <a:effectLst/>
              </a:rPr>
              <a:t>,  </a:t>
            </a:r>
            <a:r>
              <a:rPr lang="en-US" sz="2800" dirty="0" err="1" smtClean="0">
                <a:effectLst/>
              </a:rPr>
              <a:t>catatan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lapangan</a:t>
            </a:r>
            <a:r>
              <a:rPr lang="en-US" sz="2800" dirty="0" smtClean="0">
                <a:effectLst/>
              </a:rPr>
              <a:t>, </a:t>
            </a:r>
            <a:r>
              <a:rPr lang="en-US" sz="2800" dirty="0" err="1" smtClean="0">
                <a:effectLst/>
              </a:rPr>
              <a:t>dan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dokumentasi</a:t>
            </a:r>
            <a:r>
              <a:rPr lang="en-US" sz="2800" dirty="0" smtClean="0">
                <a:effectLst/>
              </a:rPr>
              <a:t>, </a:t>
            </a:r>
            <a:r>
              <a:rPr lang="en-US" sz="2800" dirty="0" err="1" smtClean="0">
                <a:effectLst/>
              </a:rPr>
              <a:t>dengan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cara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mengorganisasikan</a:t>
            </a:r>
            <a:r>
              <a:rPr lang="en-US" sz="2800" dirty="0" smtClean="0">
                <a:effectLst/>
              </a:rPr>
              <a:t> data </a:t>
            </a:r>
            <a:r>
              <a:rPr lang="en-US" sz="2800" dirty="0" err="1" smtClean="0">
                <a:effectLst/>
              </a:rPr>
              <a:t>ke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dalam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kategori</a:t>
            </a:r>
            <a:r>
              <a:rPr lang="en-US" sz="2800" dirty="0" smtClean="0">
                <a:effectLst/>
              </a:rPr>
              <a:t>, </a:t>
            </a:r>
            <a:r>
              <a:rPr lang="en-US" sz="2800" dirty="0" err="1" smtClean="0">
                <a:effectLst/>
              </a:rPr>
              <a:t>menjabarkan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ke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dalam</a:t>
            </a:r>
            <a:r>
              <a:rPr lang="en-US" sz="2800" dirty="0" smtClean="0">
                <a:effectLst/>
              </a:rPr>
              <a:t> unit-unit, </a:t>
            </a:r>
            <a:r>
              <a:rPr lang="en-US" sz="2800" dirty="0" err="1" smtClean="0">
                <a:effectLst/>
              </a:rPr>
              <a:t>melakukan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sintesa</a:t>
            </a:r>
            <a:r>
              <a:rPr lang="en-US" sz="2800" dirty="0" smtClean="0">
                <a:effectLst/>
              </a:rPr>
              <a:t>, </a:t>
            </a:r>
            <a:r>
              <a:rPr lang="en-US" sz="2800" dirty="0" err="1" smtClean="0">
                <a:effectLst/>
              </a:rPr>
              <a:t>menyusun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ke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dalam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pola</a:t>
            </a:r>
            <a:r>
              <a:rPr lang="en-US" sz="2800" dirty="0" smtClean="0">
                <a:effectLst/>
              </a:rPr>
              <a:t>, </a:t>
            </a:r>
            <a:r>
              <a:rPr lang="en-US" sz="2800" dirty="0" err="1" smtClean="0">
                <a:effectLst/>
              </a:rPr>
              <a:t>memilih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mana</a:t>
            </a:r>
            <a:r>
              <a:rPr lang="en-US" sz="2800" dirty="0" smtClean="0">
                <a:effectLst/>
              </a:rPr>
              <a:t> yang </a:t>
            </a:r>
            <a:r>
              <a:rPr lang="en-US" sz="2800" dirty="0" err="1" smtClean="0">
                <a:effectLst/>
              </a:rPr>
              <a:t>penting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dan</a:t>
            </a:r>
            <a:r>
              <a:rPr lang="en-US" sz="2800" dirty="0" smtClean="0">
                <a:effectLst/>
              </a:rPr>
              <a:t> yang </a:t>
            </a:r>
            <a:r>
              <a:rPr lang="en-US" sz="2800" dirty="0" err="1" smtClean="0">
                <a:effectLst/>
              </a:rPr>
              <a:t>akan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dipejari</a:t>
            </a:r>
            <a:r>
              <a:rPr lang="en-US" sz="2800" dirty="0" smtClean="0">
                <a:effectLst/>
              </a:rPr>
              <a:t>, </a:t>
            </a:r>
            <a:r>
              <a:rPr lang="en-US" sz="2800" dirty="0" err="1" smtClean="0">
                <a:effectLst/>
              </a:rPr>
              <a:t>dan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membuat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kesimpulan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sehingga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mudah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difahami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oleh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diri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sendiri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maupun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orang</a:t>
            </a:r>
            <a:r>
              <a:rPr lang="en-US" sz="2800" dirty="0" smtClean="0">
                <a:effectLst/>
              </a:rPr>
              <a:t> lain</a:t>
            </a:r>
          </a:p>
        </p:txBody>
      </p:sp>
    </p:spTree>
    <p:extLst>
      <p:ext uri="{BB962C8B-B14F-4D97-AF65-F5344CB8AC3E}">
        <p14:creationId xmlns:p14="http://schemas.microsoft.com/office/powerpoint/2010/main" val="121700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6624638" y="1989138"/>
            <a:ext cx="1944687" cy="12239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>
                <a:solidFill>
                  <a:srgbClr val="FFFFFF"/>
                </a:solidFill>
              </a:rPr>
              <a:t>PRODUKTIVITAS</a:t>
            </a:r>
          </a:p>
          <a:p>
            <a:pPr algn="ctr"/>
            <a:r>
              <a:rPr lang="en-US">
                <a:solidFill>
                  <a:srgbClr val="FFFFFF"/>
                </a:solidFill>
              </a:rPr>
              <a:t>LEMBAGA</a:t>
            </a:r>
          </a:p>
        </p:txBody>
      </p:sp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4464050" y="1989138"/>
            <a:ext cx="1944688" cy="12239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>
                <a:solidFill>
                  <a:srgbClr val="FFFFFF"/>
                </a:solidFill>
              </a:rPr>
              <a:t>PRODUKTIVITAS</a:t>
            </a:r>
          </a:p>
          <a:p>
            <a:pPr algn="ctr"/>
            <a:r>
              <a:rPr lang="en-US">
                <a:solidFill>
                  <a:srgbClr val="FFFFFF"/>
                </a:solidFill>
              </a:rPr>
              <a:t>INDIVIDU</a:t>
            </a:r>
          </a:p>
        </p:txBody>
      </p:sp>
      <p:sp>
        <p:nvSpPr>
          <p:cNvPr id="285700" name="Rectangle 4"/>
          <p:cNvSpPr>
            <a:spLocks noChangeArrowheads="1"/>
          </p:cNvSpPr>
          <p:nvPr/>
        </p:nvSpPr>
        <p:spPr bwMode="auto">
          <a:xfrm>
            <a:off x="2241550" y="3500438"/>
            <a:ext cx="1944688" cy="12239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>
                <a:solidFill>
                  <a:srgbClr val="FFFFFF"/>
                </a:solidFill>
              </a:rPr>
              <a:t>JOB</a:t>
            </a:r>
          </a:p>
          <a:p>
            <a:pPr algn="ctr"/>
            <a:r>
              <a:rPr lang="en-US">
                <a:solidFill>
                  <a:srgbClr val="FFFFFF"/>
                </a:solidFill>
              </a:rPr>
              <a:t>PERFORMANCE</a:t>
            </a:r>
          </a:p>
        </p:txBody>
      </p:sp>
      <p:sp>
        <p:nvSpPr>
          <p:cNvPr id="285701" name="Rectangle 5"/>
          <p:cNvSpPr>
            <a:spLocks noChangeArrowheads="1"/>
          </p:cNvSpPr>
          <p:nvPr/>
        </p:nvSpPr>
        <p:spPr bwMode="auto">
          <a:xfrm>
            <a:off x="2241550" y="692150"/>
            <a:ext cx="1944688" cy="12239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>
                <a:solidFill>
                  <a:srgbClr val="FFFFFF"/>
                </a:solidFill>
              </a:rPr>
              <a:t>TEKNOLOGI</a:t>
            </a:r>
          </a:p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85702" name="Rectangle 6"/>
          <p:cNvSpPr>
            <a:spLocks noChangeArrowheads="1"/>
          </p:cNvSpPr>
          <p:nvPr/>
        </p:nvSpPr>
        <p:spPr bwMode="auto">
          <a:xfrm>
            <a:off x="7938" y="2338397"/>
            <a:ext cx="1944687" cy="12239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>
                <a:solidFill>
                  <a:srgbClr val="FFFFFF"/>
                </a:solidFill>
              </a:rPr>
              <a:t>KEMAMPUAN</a:t>
            </a:r>
          </a:p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85703" name="Rectangle 7"/>
          <p:cNvSpPr>
            <a:spLocks noChangeArrowheads="1"/>
          </p:cNvSpPr>
          <p:nvPr/>
        </p:nvSpPr>
        <p:spPr bwMode="auto">
          <a:xfrm>
            <a:off x="0" y="4714884"/>
            <a:ext cx="1944688" cy="12239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>
                <a:solidFill>
                  <a:srgbClr val="FFFFFF"/>
                </a:solidFill>
              </a:rPr>
              <a:t>MOTIVASI</a:t>
            </a:r>
          </a:p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85704" name="AutoShape 8"/>
          <p:cNvSpPr>
            <a:spLocks noChangeArrowheads="1"/>
          </p:cNvSpPr>
          <p:nvPr/>
        </p:nvSpPr>
        <p:spPr bwMode="auto">
          <a:xfrm>
            <a:off x="6337300" y="2420938"/>
            <a:ext cx="360363" cy="433387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285705" name="AutoShape 9"/>
          <p:cNvSpPr>
            <a:spLocks noChangeArrowheads="1"/>
          </p:cNvSpPr>
          <p:nvPr/>
        </p:nvSpPr>
        <p:spPr bwMode="auto">
          <a:xfrm rot="3222922">
            <a:off x="3925888" y="1736725"/>
            <a:ext cx="792162" cy="433388"/>
          </a:xfrm>
          <a:prstGeom prst="notchedRightArrow">
            <a:avLst>
              <a:gd name="adj1" fmla="val 50000"/>
              <a:gd name="adj2" fmla="val 4569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285706" name="AutoShape 10"/>
          <p:cNvSpPr>
            <a:spLocks noChangeArrowheads="1"/>
          </p:cNvSpPr>
          <p:nvPr/>
        </p:nvSpPr>
        <p:spPr bwMode="auto">
          <a:xfrm rot="-2810641">
            <a:off x="4068762" y="3176588"/>
            <a:ext cx="792163" cy="433388"/>
          </a:xfrm>
          <a:prstGeom prst="notchedRightArrow">
            <a:avLst>
              <a:gd name="adj1" fmla="val 50000"/>
              <a:gd name="adj2" fmla="val 4569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285707" name="AutoShape 11"/>
          <p:cNvSpPr>
            <a:spLocks noChangeArrowheads="1"/>
          </p:cNvSpPr>
          <p:nvPr/>
        </p:nvSpPr>
        <p:spPr bwMode="auto">
          <a:xfrm rot="3222922">
            <a:off x="1765301" y="3321050"/>
            <a:ext cx="792162" cy="433387"/>
          </a:xfrm>
          <a:prstGeom prst="notchedRightArrow">
            <a:avLst>
              <a:gd name="adj1" fmla="val 50000"/>
              <a:gd name="adj2" fmla="val 4569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285708" name="AutoShape 12"/>
          <p:cNvSpPr>
            <a:spLocks noChangeArrowheads="1"/>
          </p:cNvSpPr>
          <p:nvPr/>
        </p:nvSpPr>
        <p:spPr bwMode="auto">
          <a:xfrm rot="-2810641">
            <a:off x="1765300" y="4687888"/>
            <a:ext cx="792163" cy="433387"/>
          </a:xfrm>
          <a:prstGeom prst="notchedRightArrow">
            <a:avLst>
              <a:gd name="adj1" fmla="val 50000"/>
              <a:gd name="adj2" fmla="val 4569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285709" name="Text Box 13"/>
          <p:cNvSpPr txBox="1">
            <a:spLocks noChangeArrowheads="1"/>
          </p:cNvSpPr>
          <p:nvPr/>
        </p:nvSpPr>
        <p:spPr bwMode="auto">
          <a:xfrm>
            <a:off x="4752975" y="4581525"/>
            <a:ext cx="36004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CONTOH MENGKOSNTR</a:t>
            </a:r>
            <a:r>
              <a:rPr lang="id-ID" b="1" dirty="0" smtClean="0"/>
              <a:t>U</a:t>
            </a:r>
            <a:r>
              <a:rPr lang="en-US" b="1" dirty="0" smtClean="0"/>
              <a:t>KSI FENOMENA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2356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85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85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85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285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8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 decel="100000"/>
                                        <p:tgtEl>
                                          <p:spTgt spid="285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285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animBg="1"/>
      <p:bldP spid="285699" grpId="0" animBg="1"/>
      <p:bldP spid="285700" grpId="0" animBg="1"/>
      <p:bldP spid="285701" grpId="0" animBg="1"/>
      <p:bldP spid="285702" grpId="0" animBg="1"/>
      <p:bldP spid="285703" grpId="0" animBg="1"/>
      <p:bldP spid="285704" grpId="0" animBg="1"/>
      <p:bldP spid="285705" grpId="0" animBg="1"/>
      <p:bldP spid="285706" grpId="0" animBg="1"/>
      <p:bldP spid="285707" grpId="0" animBg="1"/>
      <p:bldP spid="285708" grpId="0" animBg="1"/>
      <p:bldP spid="2857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405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b="1" dirty="0" smtClean="0"/>
              <a:t>ANALISIS DATA KUALITATIF</a:t>
            </a:r>
            <a:br>
              <a:rPr lang="en-US" sz="2400" b="1" dirty="0" smtClean="0"/>
            </a:br>
            <a:r>
              <a:rPr lang="en-US" sz="2400" b="1" dirty="0" smtClean="0"/>
              <a:t>MODEL MILES &amp; HUBERMAN</a:t>
            </a:r>
          </a:p>
        </p:txBody>
      </p:sp>
      <p:sp>
        <p:nvSpPr>
          <p:cNvPr id="279555" name="Oval 3"/>
          <p:cNvSpPr>
            <a:spLocks noChangeArrowheads="1"/>
          </p:cNvSpPr>
          <p:nvPr/>
        </p:nvSpPr>
        <p:spPr bwMode="auto">
          <a:xfrm>
            <a:off x="1979613" y="1700213"/>
            <a:ext cx="2592387" cy="1368425"/>
          </a:xfrm>
          <a:prstGeom prst="ellipse">
            <a:avLst/>
          </a:prstGeom>
          <a:solidFill>
            <a:schemeClr val="accent1"/>
          </a:solidFill>
          <a:ln w="12700" cap="sq">
            <a:noFill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Times New Roman" pitchFamily="18" charset="0"/>
              </a:rPr>
              <a:t>DATA</a:t>
            </a:r>
          </a:p>
          <a:p>
            <a:pPr algn="ctr" eaLnBrk="1" hangingPunct="1"/>
            <a:r>
              <a:rPr lang="en-US" sz="2400" b="1">
                <a:latin typeface="Times New Roman" pitchFamily="18" charset="0"/>
              </a:rPr>
              <a:t>COLLECTION</a:t>
            </a:r>
          </a:p>
        </p:txBody>
      </p:sp>
      <p:sp>
        <p:nvSpPr>
          <p:cNvPr id="279556" name="Oval 4"/>
          <p:cNvSpPr>
            <a:spLocks noChangeArrowheads="1"/>
          </p:cNvSpPr>
          <p:nvPr/>
        </p:nvSpPr>
        <p:spPr bwMode="auto">
          <a:xfrm>
            <a:off x="2195513" y="4149725"/>
            <a:ext cx="2592387" cy="1368425"/>
          </a:xfrm>
          <a:prstGeom prst="ellipse">
            <a:avLst/>
          </a:prstGeom>
          <a:solidFill>
            <a:schemeClr val="accent1"/>
          </a:solidFill>
          <a:ln w="12700" cap="sq">
            <a:noFill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Times New Roman" pitchFamily="18" charset="0"/>
              </a:rPr>
              <a:t>DATA</a:t>
            </a:r>
          </a:p>
          <a:p>
            <a:pPr algn="ctr" eaLnBrk="1" hangingPunct="1"/>
            <a:r>
              <a:rPr lang="en-US" sz="2400" b="1">
                <a:latin typeface="Times New Roman" pitchFamily="18" charset="0"/>
              </a:rPr>
              <a:t>REDUCTION </a:t>
            </a:r>
          </a:p>
          <a:p>
            <a:pPr algn="ctr" eaLnBrk="1" hangingPunct="1"/>
            <a:endParaRPr lang="en-US" sz="2400" b="1">
              <a:latin typeface="Times New Roman" pitchFamily="18" charset="0"/>
            </a:endParaRPr>
          </a:p>
        </p:txBody>
      </p:sp>
      <p:sp>
        <p:nvSpPr>
          <p:cNvPr id="279557" name="Oval 5"/>
          <p:cNvSpPr>
            <a:spLocks noChangeArrowheads="1"/>
          </p:cNvSpPr>
          <p:nvPr/>
        </p:nvSpPr>
        <p:spPr bwMode="auto">
          <a:xfrm>
            <a:off x="5724525" y="2420938"/>
            <a:ext cx="2592388" cy="1368425"/>
          </a:xfrm>
          <a:prstGeom prst="ellipse">
            <a:avLst/>
          </a:prstGeom>
          <a:solidFill>
            <a:schemeClr val="accent1"/>
          </a:solidFill>
          <a:ln w="12700" cap="sq">
            <a:noFill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1" hangingPunct="1"/>
            <a:endParaRPr lang="en-US" sz="2400" b="1">
              <a:latin typeface="Times New Roman" pitchFamily="18" charset="0"/>
            </a:endParaRPr>
          </a:p>
          <a:p>
            <a:pPr algn="ctr" eaLnBrk="1" hangingPunct="1"/>
            <a:r>
              <a:rPr lang="en-US" sz="2400" b="1">
                <a:latin typeface="Times New Roman" pitchFamily="18" charset="0"/>
              </a:rPr>
              <a:t>DATA</a:t>
            </a:r>
          </a:p>
          <a:p>
            <a:pPr algn="ctr" eaLnBrk="1" hangingPunct="1"/>
            <a:r>
              <a:rPr lang="en-US" sz="2400" b="1">
                <a:latin typeface="Times New Roman" pitchFamily="18" charset="0"/>
              </a:rPr>
              <a:t>DISPLAY</a:t>
            </a:r>
          </a:p>
          <a:p>
            <a:pPr algn="ctr" eaLnBrk="1" hangingPunct="1"/>
            <a:r>
              <a:rPr lang="en-US" sz="2400" b="1">
                <a:latin typeface="Times New Roman" pitchFamily="18" charset="0"/>
              </a:rPr>
              <a:t> </a:t>
            </a:r>
          </a:p>
          <a:p>
            <a:pPr algn="ctr" eaLnBrk="1" hangingPunct="1"/>
            <a:endParaRPr lang="en-US" sz="2400" b="1">
              <a:latin typeface="Times New Roman" pitchFamily="18" charset="0"/>
            </a:endParaRPr>
          </a:p>
        </p:txBody>
      </p:sp>
      <p:sp>
        <p:nvSpPr>
          <p:cNvPr id="279558" name="Oval 6"/>
          <p:cNvSpPr>
            <a:spLocks noChangeArrowheads="1"/>
          </p:cNvSpPr>
          <p:nvPr/>
        </p:nvSpPr>
        <p:spPr bwMode="auto">
          <a:xfrm>
            <a:off x="5867400" y="4365625"/>
            <a:ext cx="2592388" cy="1368425"/>
          </a:xfrm>
          <a:prstGeom prst="ellipse">
            <a:avLst/>
          </a:prstGeom>
          <a:solidFill>
            <a:schemeClr val="accent1"/>
          </a:solidFill>
          <a:ln w="12700" cap="sq">
            <a:noFill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1" hangingPunct="1"/>
            <a:endParaRPr lang="en-US" sz="2400" b="1">
              <a:latin typeface="Times New Roman" pitchFamily="18" charset="0"/>
            </a:endParaRPr>
          </a:p>
          <a:p>
            <a:pPr algn="ctr" eaLnBrk="1" hangingPunct="1"/>
            <a:r>
              <a:rPr lang="en-US" sz="2400" b="1">
                <a:latin typeface="Times New Roman" pitchFamily="18" charset="0"/>
              </a:rPr>
              <a:t>COCLUSION</a:t>
            </a:r>
          </a:p>
          <a:p>
            <a:pPr algn="ctr" eaLnBrk="1" hangingPunct="1"/>
            <a:r>
              <a:rPr lang="en-US" sz="2400" b="1">
                <a:latin typeface="Times New Roman" pitchFamily="18" charset="0"/>
              </a:rPr>
              <a:t>VERIVICATION</a:t>
            </a:r>
          </a:p>
          <a:p>
            <a:pPr algn="ctr" eaLnBrk="1" hangingPunct="1"/>
            <a:r>
              <a:rPr lang="en-US" sz="2400" b="1">
                <a:latin typeface="Times New Roman" pitchFamily="18" charset="0"/>
              </a:rPr>
              <a:t> </a:t>
            </a:r>
          </a:p>
          <a:p>
            <a:pPr algn="ctr" eaLnBrk="1" hangingPunct="1"/>
            <a:endParaRPr lang="en-US" sz="2400" b="1">
              <a:latin typeface="Times New Roman" pitchFamily="18" charset="0"/>
            </a:endParaRPr>
          </a:p>
        </p:txBody>
      </p:sp>
      <p:sp>
        <p:nvSpPr>
          <p:cNvPr id="279559" name="Freeform 7"/>
          <p:cNvSpPr>
            <a:spLocks/>
          </p:cNvSpPr>
          <p:nvPr/>
        </p:nvSpPr>
        <p:spPr bwMode="auto">
          <a:xfrm>
            <a:off x="4356100" y="1905000"/>
            <a:ext cx="2232025" cy="587375"/>
          </a:xfrm>
          <a:custGeom>
            <a:avLst/>
            <a:gdLst>
              <a:gd name="T0" fmla="*/ 0 w 1406"/>
              <a:gd name="T1" fmla="*/ 98 h 370"/>
              <a:gd name="T2" fmla="*/ 453 w 1406"/>
              <a:gd name="T3" fmla="*/ 8 h 370"/>
              <a:gd name="T4" fmla="*/ 952 w 1406"/>
              <a:gd name="T5" fmla="*/ 144 h 370"/>
              <a:gd name="T6" fmla="*/ 1406 w 1406"/>
              <a:gd name="T7" fmla="*/ 370 h 370"/>
              <a:gd name="T8" fmla="*/ 0 60000 65536"/>
              <a:gd name="T9" fmla="*/ 0 60000 65536"/>
              <a:gd name="T10" fmla="*/ 0 60000 65536"/>
              <a:gd name="T11" fmla="*/ 0 60000 65536"/>
              <a:gd name="T12" fmla="*/ 0 w 1406"/>
              <a:gd name="T13" fmla="*/ 0 h 370"/>
              <a:gd name="T14" fmla="*/ 1406 w 1406"/>
              <a:gd name="T15" fmla="*/ 370 h 3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06" h="370">
                <a:moveTo>
                  <a:pt x="0" y="98"/>
                </a:moveTo>
                <a:cubicBezTo>
                  <a:pt x="147" y="49"/>
                  <a:pt x="294" y="0"/>
                  <a:pt x="453" y="8"/>
                </a:cubicBezTo>
                <a:cubicBezTo>
                  <a:pt x="612" y="16"/>
                  <a:pt x="793" y="84"/>
                  <a:pt x="952" y="144"/>
                </a:cubicBezTo>
                <a:cubicBezTo>
                  <a:pt x="1111" y="204"/>
                  <a:pt x="1258" y="287"/>
                  <a:pt x="1406" y="370"/>
                </a:cubicBezTo>
              </a:path>
            </a:pathLst>
          </a:custGeom>
          <a:noFill/>
          <a:ln w="5715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79560" name="Line 8"/>
          <p:cNvSpPr>
            <a:spLocks noChangeShapeType="1"/>
          </p:cNvSpPr>
          <p:nvPr/>
        </p:nvSpPr>
        <p:spPr bwMode="auto">
          <a:xfrm>
            <a:off x="3348038" y="2997200"/>
            <a:ext cx="0" cy="1223963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9561" name="Freeform 9"/>
          <p:cNvSpPr>
            <a:spLocks/>
          </p:cNvSpPr>
          <p:nvPr/>
        </p:nvSpPr>
        <p:spPr bwMode="auto">
          <a:xfrm>
            <a:off x="4572000" y="3284538"/>
            <a:ext cx="1223963" cy="1223962"/>
          </a:xfrm>
          <a:custGeom>
            <a:avLst/>
            <a:gdLst>
              <a:gd name="T0" fmla="*/ 0 w 771"/>
              <a:gd name="T1" fmla="*/ 771 h 771"/>
              <a:gd name="T2" fmla="*/ 408 w 771"/>
              <a:gd name="T3" fmla="*/ 681 h 771"/>
              <a:gd name="T4" fmla="*/ 544 w 771"/>
              <a:gd name="T5" fmla="*/ 545 h 771"/>
              <a:gd name="T6" fmla="*/ 771 w 771"/>
              <a:gd name="T7" fmla="*/ 0 h 771"/>
              <a:gd name="T8" fmla="*/ 0 60000 65536"/>
              <a:gd name="T9" fmla="*/ 0 60000 65536"/>
              <a:gd name="T10" fmla="*/ 0 60000 65536"/>
              <a:gd name="T11" fmla="*/ 0 60000 65536"/>
              <a:gd name="T12" fmla="*/ 0 w 771"/>
              <a:gd name="T13" fmla="*/ 0 h 771"/>
              <a:gd name="T14" fmla="*/ 771 w 771"/>
              <a:gd name="T15" fmla="*/ 771 h 7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1" h="771">
                <a:moveTo>
                  <a:pt x="0" y="771"/>
                </a:moveTo>
                <a:cubicBezTo>
                  <a:pt x="158" y="745"/>
                  <a:pt x="317" y="719"/>
                  <a:pt x="408" y="681"/>
                </a:cubicBezTo>
                <a:cubicBezTo>
                  <a:pt x="499" y="643"/>
                  <a:pt x="483" y="659"/>
                  <a:pt x="544" y="545"/>
                </a:cubicBezTo>
                <a:cubicBezTo>
                  <a:pt x="605" y="431"/>
                  <a:pt x="688" y="215"/>
                  <a:pt x="771" y="0"/>
                </a:cubicBezTo>
              </a:path>
            </a:pathLst>
          </a:cu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79562" name="Line 10"/>
          <p:cNvSpPr>
            <a:spLocks noChangeShapeType="1"/>
          </p:cNvSpPr>
          <p:nvPr/>
        </p:nvSpPr>
        <p:spPr bwMode="auto">
          <a:xfrm>
            <a:off x="7092950" y="3644900"/>
            <a:ext cx="0" cy="6477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9563" name="Line 11"/>
          <p:cNvSpPr>
            <a:spLocks noChangeShapeType="1"/>
          </p:cNvSpPr>
          <p:nvPr/>
        </p:nvSpPr>
        <p:spPr bwMode="auto">
          <a:xfrm flipH="1">
            <a:off x="4787900" y="4868863"/>
            <a:ext cx="1152525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9564" name="Freeform 12"/>
          <p:cNvSpPr>
            <a:spLocks/>
          </p:cNvSpPr>
          <p:nvPr/>
        </p:nvSpPr>
        <p:spPr bwMode="auto">
          <a:xfrm>
            <a:off x="982663" y="2781300"/>
            <a:ext cx="6181725" cy="3551238"/>
          </a:xfrm>
          <a:custGeom>
            <a:avLst/>
            <a:gdLst>
              <a:gd name="T0" fmla="*/ 3894 w 3894"/>
              <a:gd name="T1" fmla="*/ 1860 h 2237"/>
              <a:gd name="T2" fmla="*/ 3849 w 3894"/>
              <a:gd name="T3" fmla="*/ 2041 h 2237"/>
              <a:gd name="T4" fmla="*/ 3622 w 3894"/>
              <a:gd name="T5" fmla="*/ 2177 h 2237"/>
              <a:gd name="T6" fmla="*/ 3168 w 3894"/>
              <a:gd name="T7" fmla="*/ 2177 h 2237"/>
              <a:gd name="T8" fmla="*/ 401 w 3894"/>
              <a:gd name="T9" fmla="*/ 1814 h 2237"/>
              <a:gd name="T10" fmla="*/ 764 w 3894"/>
              <a:gd name="T11" fmla="*/ 0 h 223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894"/>
              <a:gd name="T19" fmla="*/ 0 h 2237"/>
              <a:gd name="T20" fmla="*/ 3894 w 3894"/>
              <a:gd name="T21" fmla="*/ 2237 h 223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894" h="2237">
                <a:moveTo>
                  <a:pt x="3894" y="1860"/>
                </a:moveTo>
                <a:cubicBezTo>
                  <a:pt x="3894" y="1924"/>
                  <a:pt x="3894" y="1988"/>
                  <a:pt x="3849" y="2041"/>
                </a:cubicBezTo>
                <a:cubicBezTo>
                  <a:pt x="3804" y="2094"/>
                  <a:pt x="3735" y="2154"/>
                  <a:pt x="3622" y="2177"/>
                </a:cubicBezTo>
                <a:cubicBezTo>
                  <a:pt x="3509" y="2200"/>
                  <a:pt x="3705" y="2237"/>
                  <a:pt x="3168" y="2177"/>
                </a:cubicBezTo>
                <a:cubicBezTo>
                  <a:pt x="2631" y="2117"/>
                  <a:pt x="802" y="2177"/>
                  <a:pt x="401" y="1814"/>
                </a:cubicBezTo>
                <a:cubicBezTo>
                  <a:pt x="0" y="1451"/>
                  <a:pt x="382" y="725"/>
                  <a:pt x="764" y="0"/>
                </a:cubicBezTo>
              </a:path>
            </a:pathLst>
          </a:custGeom>
          <a:noFill/>
          <a:ln w="57150" cap="sq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397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79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279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279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279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279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279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7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7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7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7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4" grpId="0"/>
      <p:bldP spid="279555" grpId="0" animBg="1"/>
      <p:bldP spid="279556" grpId="0" animBg="1"/>
      <p:bldP spid="279557" grpId="0" animBg="1"/>
      <p:bldP spid="279558" grpId="0" animBg="1"/>
      <p:bldP spid="279559" grpId="0" animBg="1"/>
      <p:bldP spid="279560" grpId="0" animBg="1"/>
      <p:bldP spid="279561" grpId="0" animBg="1"/>
      <p:bldP spid="279562" grpId="0" animBg="1"/>
      <p:bldP spid="279563" grpId="0" animBg="1"/>
      <p:bldP spid="279563" grpId="1" animBg="1"/>
      <p:bldP spid="2795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250825" y="2487612"/>
            <a:ext cx="2808288" cy="1873250"/>
          </a:xfrm>
          <a:prstGeom prst="rightArrowCallout">
            <a:avLst>
              <a:gd name="adj1" fmla="val 25000"/>
              <a:gd name="adj2" fmla="val 50000"/>
              <a:gd name="adj3" fmla="val 24986"/>
              <a:gd name="adj4" fmla="val 77736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en-US" sz="2000" b="1">
              <a:latin typeface="Tahoma" charset="0"/>
            </a:endParaRPr>
          </a:p>
          <a:p>
            <a:pPr algn="ctr"/>
            <a:endParaRPr lang="en-US" sz="2000" b="1">
              <a:latin typeface="Tahoma" charset="0"/>
            </a:endParaRPr>
          </a:p>
          <a:p>
            <a:pPr algn="ctr"/>
            <a:r>
              <a:rPr lang="en-US" sz="2000" b="1">
                <a:latin typeface="Tahoma" charset="0"/>
              </a:rPr>
              <a:t>ANALISIS</a:t>
            </a:r>
          </a:p>
          <a:p>
            <a:pPr algn="ctr"/>
            <a:r>
              <a:rPr lang="en-US" sz="2000" b="1">
                <a:latin typeface="Tahoma" charset="0"/>
              </a:rPr>
              <a:t>DATA </a:t>
            </a:r>
          </a:p>
          <a:p>
            <a:pPr algn="ctr"/>
            <a:r>
              <a:rPr lang="en-US" sz="2000" b="1">
                <a:latin typeface="Tahoma" charset="0"/>
              </a:rPr>
              <a:t>KUALITATIF</a:t>
            </a:r>
          </a:p>
          <a:p>
            <a:pPr algn="ctr"/>
            <a:r>
              <a:rPr lang="en-US" sz="2000" b="1">
                <a:latin typeface="Tahoma" charset="0"/>
              </a:rPr>
              <a:t>(Model Spradley) </a:t>
            </a:r>
          </a:p>
          <a:p>
            <a:pPr algn="ctr"/>
            <a:r>
              <a:rPr lang="en-US" sz="2000" b="1">
                <a:latin typeface="Tahoma" charset="0"/>
              </a:rPr>
              <a:t> </a:t>
            </a:r>
          </a:p>
          <a:p>
            <a:pPr algn="ctr"/>
            <a:endParaRPr lang="en-US" sz="2000" b="1">
              <a:latin typeface="Tahoma" charset="0"/>
            </a:endParaRPr>
          </a:p>
          <a:p>
            <a:pPr algn="ctr"/>
            <a:endParaRPr lang="en-US" sz="2000" b="1">
              <a:latin typeface="Tahoma" charset="0"/>
            </a:endParaRPr>
          </a:p>
        </p:txBody>
      </p:sp>
      <p:sp>
        <p:nvSpPr>
          <p:cNvPr id="90115" name="AutoShape 3"/>
          <p:cNvSpPr>
            <a:spLocks noChangeArrowheads="1"/>
          </p:cNvSpPr>
          <p:nvPr/>
        </p:nvSpPr>
        <p:spPr bwMode="auto">
          <a:xfrm>
            <a:off x="3563938" y="111125"/>
            <a:ext cx="4968875" cy="1585912"/>
          </a:xfrm>
          <a:prstGeom prst="rightArrowCallout">
            <a:avLst>
              <a:gd name="adj1" fmla="val 25000"/>
              <a:gd name="adj2" fmla="val 50000"/>
              <a:gd name="adj3" fmla="val 52219"/>
              <a:gd name="adj4" fmla="val 8146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 sz="2000" b="1" dirty="0">
              <a:latin typeface="Tahoma" charset="0"/>
            </a:endParaRPr>
          </a:p>
          <a:p>
            <a:endParaRPr lang="en-US" sz="2000" b="1" dirty="0">
              <a:latin typeface="Tahoma" charset="0"/>
            </a:endParaRPr>
          </a:p>
          <a:p>
            <a:endParaRPr lang="en-US" sz="2000" b="1" dirty="0">
              <a:latin typeface="Tahoma" charset="0"/>
            </a:endParaRPr>
          </a:p>
          <a:p>
            <a:endParaRPr lang="en-US" b="1" dirty="0">
              <a:latin typeface="Tahoma" charset="0"/>
            </a:endParaRPr>
          </a:p>
          <a:p>
            <a:r>
              <a:rPr lang="en-US" b="1" dirty="0">
                <a:latin typeface="Tahoma" charset="0"/>
              </a:rPr>
              <a:t>ANALISIS DOMAIN</a:t>
            </a:r>
          </a:p>
          <a:p>
            <a:r>
              <a:rPr lang="en-US" b="1" dirty="0" err="1">
                <a:latin typeface="Tahoma" charset="0"/>
              </a:rPr>
              <a:t>Mendaptkn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gambaran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umum</a:t>
            </a:r>
            <a:endParaRPr lang="en-US" b="1" dirty="0">
              <a:latin typeface="Tahoma" charset="0"/>
            </a:endParaRPr>
          </a:p>
          <a:p>
            <a:r>
              <a:rPr lang="en-US" b="1" dirty="0" err="1">
                <a:latin typeface="Tahoma" charset="0"/>
              </a:rPr>
              <a:t>ttg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obyek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yg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diteliti</a:t>
            </a:r>
            <a:r>
              <a:rPr lang="en-US" b="1" dirty="0">
                <a:latin typeface="Tahoma" charset="0"/>
              </a:rPr>
              <a:t>. </a:t>
            </a:r>
            <a:r>
              <a:rPr lang="en-US" b="1" dirty="0" err="1">
                <a:latin typeface="Tahoma" charset="0"/>
              </a:rPr>
              <a:t>Menemukan</a:t>
            </a:r>
            <a:endParaRPr lang="en-US" b="1" dirty="0">
              <a:latin typeface="Tahoma" charset="0"/>
            </a:endParaRPr>
          </a:p>
          <a:p>
            <a:r>
              <a:rPr lang="en-US" b="1" dirty="0" err="1">
                <a:latin typeface="Tahoma" charset="0"/>
              </a:rPr>
              <a:t>bbrp</a:t>
            </a:r>
            <a:r>
              <a:rPr lang="en-US" b="1" dirty="0">
                <a:latin typeface="Tahoma" charset="0"/>
              </a:rPr>
              <a:t> domain dg </a:t>
            </a:r>
            <a:r>
              <a:rPr lang="en-US" b="1" dirty="0" err="1">
                <a:latin typeface="Tahoma" charset="0"/>
              </a:rPr>
              <a:t>grandtour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dan</a:t>
            </a:r>
            <a:endParaRPr lang="en-US" b="1" dirty="0">
              <a:latin typeface="Tahoma" charset="0"/>
            </a:endParaRPr>
          </a:p>
          <a:p>
            <a:r>
              <a:rPr lang="en-US" b="1" dirty="0" err="1">
                <a:latin typeface="Tahoma" charset="0"/>
              </a:rPr>
              <a:t>Minitour</a:t>
            </a:r>
            <a:r>
              <a:rPr lang="en-US" b="1" dirty="0">
                <a:latin typeface="Tahoma" charset="0"/>
              </a:rPr>
              <a:t> observation</a:t>
            </a:r>
          </a:p>
          <a:p>
            <a:r>
              <a:rPr lang="en-US" sz="2000" b="1" dirty="0">
                <a:latin typeface="Tahoma" charset="0"/>
              </a:rPr>
              <a:t> </a:t>
            </a:r>
          </a:p>
          <a:p>
            <a:r>
              <a:rPr lang="en-US" sz="2000" b="1" dirty="0">
                <a:latin typeface="Tahoma" charset="0"/>
              </a:rPr>
              <a:t> </a:t>
            </a:r>
          </a:p>
          <a:p>
            <a:endParaRPr lang="en-US" sz="2000" b="1" dirty="0">
              <a:latin typeface="Tahoma" charset="0"/>
            </a:endParaRPr>
          </a:p>
          <a:p>
            <a:endParaRPr lang="en-US" sz="2000" b="1" dirty="0">
              <a:latin typeface="Tahoma" charset="0"/>
            </a:endParaRPr>
          </a:p>
        </p:txBody>
      </p:sp>
      <p:sp>
        <p:nvSpPr>
          <p:cNvPr id="90116" name="AutoShape 4"/>
          <p:cNvSpPr>
            <a:spLocks noChangeArrowheads="1"/>
          </p:cNvSpPr>
          <p:nvPr/>
        </p:nvSpPr>
        <p:spPr bwMode="auto">
          <a:xfrm>
            <a:off x="3563938" y="1768475"/>
            <a:ext cx="4968875" cy="1585912"/>
          </a:xfrm>
          <a:prstGeom prst="rightArrowCallout">
            <a:avLst>
              <a:gd name="adj1" fmla="val 25000"/>
              <a:gd name="adj2" fmla="val 50000"/>
              <a:gd name="adj3" fmla="val 52219"/>
              <a:gd name="adj4" fmla="val 8146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 sz="2000" b="1" dirty="0">
              <a:latin typeface="Tahoma" charset="0"/>
            </a:endParaRPr>
          </a:p>
          <a:p>
            <a:endParaRPr lang="en-US" sz="2000" b="1" dirty="0">
              <a:latin typeface="Tahoma" charset="0"/>
            </a:endParaRPr>
          </a:p>
          <a:p>
            <a:endParaRPr lang="en-US" sz="2000" b="1" dirty="0">
              <a:latin typeface="Tahoma" charset="0"/>
            </a:endParaRPr>
          </a:p>
          <a:p>
            <a:endParaRPr lang="en-US" b="1" dirty="0">
              <a:latin typeface="Tahoma" charset="0"/>
            </a:endParaRPr>
          </a:p>
          <a:p>
            <a:r>
              <a:rPr lang="en-US" b="1" dirty="0">
                <a:latin typeface="Tahoma" charset="0"/>
              </a:rPr>
              <a:t>ANALISIS TAKSONOMI</a:t>
            </a:r>
          </a:p>
          <a:p>
            <a:r>
              <a:rPr lang="en-US" b="1" dirty="0">
                <a:latin typeface="Tahoma" charset="0"/>
              </a:rPr>
              <a:t>Domain </a:t>
            </a:r>
            <a:r>
              <a:rPr lang="en-US" b="1" dirty="0" err="1">
                <a:latin typeface="Tahoma" charset="0"/>
              </a:rPr>
              <a:t>yg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 smtClean="0">
                <a:latin typeface="Tahoma" charset="0"/>
              </a:rPr>
              <a:t>telah</a:t>
            </a:r>
            <a:r>
              <a:rPr lang="en-US" b="1" dirty="0" smtClean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dipilih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dijabarkan</a:t>
            </a:r>
            <a:endParaRPr lang="en-US" b="1" dirty="0">
              <a:latin typeface="Tahoma" charset="0"/>
            </a:endParaRPr>
          </a:p>
          <a:p>
            <a:r>
              <a:rPr lang="en-US" b="1" dirty="0" err="1">
                <a:latin typeface="Tahoma" charset="0"/>
              </a:rPr>
              <a:t>ke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yg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lbh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rinci</a:t>
            </a:r>
            <a:r>
              <a:rPr lang="en-US" b="1" dirty="0">
                <a:latin typeface="Tahoma" charset="0"/>
              </a:rPr>
              <a:t>, </a:t>
            </a:r>
            <a:r>
              <a:rPr lang="en-US" b="1" dirty="0" err="1">
                <a:latin typeface="Tahoma" charset="0"/>
              </a:rPr>
              <a:t>utk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 smtClean="0">
                <a:latin typeface="Tahoma" charset="0"/>
              </a:rPr>
              <a:t>mengetahui</a:t>
            </a:r>
            <a:r>
              <a:rPr lang="en-US" b="1" dirty="0" smtClean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struktur</a:t>
            </a:r>
            <a:endParaRPr lang="en-US" b="1" dirty="0">
              <a:latin typeface="Tahoma" charset="0"/>
            </a:endParaRPr>
          </a:p>
          <a:p>
            <a:r>
              <a:rPr lang="en-US" b="1" dirty="0">
                <a:latin typeface="Tahoma" charset="0"/>
              </a:rPr>
              <a:t>Internal. </a:t>
            </a:r>
            <a:r>
              <a:rPr lang="en-US" b="1" dirty="0" err="1">
                <a:latin typeface="Tahoma" charset="0"/>
              </a:rPr>
              <a:t>Dilakuan</a:t>
            </a:r>
            <a:r>
              <a:rPr lang="en-US" b="1" dirty="0">
                <a:latin typeface="Tahoma" charset="0"/>
              </a:rPr>
              <a:t> dg </a:t>
            </a:r>
            <a:r>
              <a:rPr lang="en-US" b="1" dirty="0" err="1">
                <a:latin typeface="Tahoma" charset="0"/>
              </a:rPr>
              <a:t>observasi</a:t>
            </a:r>
            <a:r>
              <a:rPr lang="en-US" b="1" dirty="0">
                <a:latin typeface="Tahoma" charset="0"/>
              </a:rPr>
              <a:t> </a:t>
            </a:r>
          </a:p>
          <a:p>
            <a:r>
              <a:rPr lang="en-US" b="1" dirty="0" err="1">
                <a:latin typeface="Tahoma" charset="0"/>
              </a:rPr>
              <a:t>terfokus</a:t>
            </a:r>
            <a:endParaRPr lang="en-US" b="1" dirty="0">
              <a:latin typeface="Tahoma" charset="0"/>
            </a:endParaRPr>
          </a:p>
          <a:p>
            <a:r>
              <a:rPr lang="en-US" sz="2000" b="1" dirty="0">
                <a:latin typeface="Tahoma" charset="0"/>
              </a:rPr>
              <a:t> </a:t>
            </a:r>
          </a:p>
          <a:p>
            <a:r>
              <a:rPr lang="en-US" sz="2000" b="1" dirty="0">
                <a:latin typeface="Tahoma" charset="0"/>
              </a:rPr>
              <a:t> </a:t>
            </a:r>
          </a:p>
          <a:p>
            <a:endParaRPr lang="en-US" sz="2000" b="1" dirty="0">
              <a:latin typeface="Tahoma" charset="0"/>
            </a:endParaRPr>
          </a:p>
          <a:p>
            <a:endParaRPr lang="en-US" sz="2000" b="1" dirty="0">
              <a:latin typeface="Tahoma" charset="0"/>
            </a:endParaRPr>
          </a:p>
        </p:txBody>
      </p:sp>
      <p:sp>
        <p:nvSpPr>
          <p:cNvPr id="90117" name="AutoShape 5"/>
          <p:cNvSpPr>
            <a:spLocks noChangeArrowheads="1"/>
          </p:cNvSpPr>
          <p:nvPr/>
        </p:nvSpPr>
        <p:spPr bwMode="auto">
          <a:xfrm>
            <a:off x="3563938" y="3540125"/>
            <a:ext cx="4968875" cy="1585913"/>
          </a:xfrm>
          <a:prstGeom prst="rightArrowCallout">
            <a:avLst>
              <a:gd name="adj1" fmla="val 25000"/>
              <a:gd name="adj2" fmla="val 50000"/>
              <a:gd name="adj3" fmla="val 52219"/>
              <a:gd name="adj4" fmla="val 8146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 sz="2000" b="1" dirty="0">
              <a:latin typeface="Tahoma" charset="0"/>
            </a:endParaRPr>
          </a:p>
          <a:p>
            <a:endParaRPr lang="en-US" sz="2000" b="1" dirty="0">
              <a:latin typeface="Tahoma" charset="0"/>
            </a:endParaRPr>
          </a:p>
          <a:p>
            <a:endParaRPr lang="en-US" sz="2000" b="1" dirty="0">
              <a:latin typeface="Tahoma" charset="0"/>
            </a:endParaRPr>
          </a:p>
          <a:p>
            <a:endParaRPr lang="en-US" b="1" dirty="0">
              <a:latin typeface="Tahoma" charset="0"/>
            </a:endParaRPr>
          </a:p>
          <a:p>
            <a:r>
              <a:rPr lang="en-US" b="1" dirty="0">
                <a:latin typeface="Tahoma" charset="0"/>
              </a:rPr>
              <a:t>ANALISIS KOMPONENSIAL :</a:t>
            </a:r>
          </a:p>
          <a:p>
            <a:r>
              <a:rPr lang="en-US" b="1" dirty="0" err="1">
                <a:latin typeface="Tahoma" charset="0"/>
              </a:rPr>
              <a:t>Menemukan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ciri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 smtClean="0">
                <a:latin typeface="Tahoma" charset="0"/>
              </a:rPr>
              <a:t>spesifik</a:t>
            </a:r>
            <a:r>
              <a:rPr lang="en-US" b="1" dirty="0" smtClean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pd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setiap</a:t>
            </a:r>
            <a:endParaRPr lang="en-US" b="1" dirty="0">
              <a:latin typeface="Tahoma" charset="0"/>
            </a:endParaRPr>
          </a:p>
          <a:p>
            <a:r>
              <a:rPr lang="en-US" b="1" dirty="0" err="1">
                <a:latin typeface="Tahoma" charset="0"/>
              </a:rPr>
              <a:t>struktur</a:t>
            </a:r>
            <a:r>
              <a:rPr lang="en-US" b="1" dirty="0">
                <a:latin typeface="Tahoma" charset="0"/>
              </a:rPr>
              <a:t> dg </a:t>
            </a:r>
            <a:r>
              <a:rPr lang="en-US" b="1" dirty="0" err="1">
                <a:latin typeface="Tahoma" charset="0"/>
              </a:rPr>
              <a:t>mengkontraskan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 smtClean="0">
                <a:latin typeface="Tahoma" charset="0"/>
              </a:rPr>
              <a:t>antar</a:t>
            </a:r>
            <a:endParaRPr lang="en-US" b="1" dirty="0">
              <a:latin typeface="Tahoma" charset="0"/>
            </a:endParaRPr>
          </a:p>
          <a:p>
            <a:r>
              <a:rPr lang="en-US" b="1" dirty="0" err="1">
                <a:latin typeface="Tahoma" charset="0"/>
              </a:rPr>
              <a:t>elemen</a:t>
            </a:r>
            <a:r>
              <a:rPr lang="en-US" b="1" dirty="0">
                <a:latin typeface="Tahoma" charset="0"/>
              </a:rPr>
              <a:t>. Dg </a:t>
            </a:r>
            <a:r>
              <a:rPr lang="en-US" b="1" dirty="0" err="1">
                <a:latin typeface="Tahoma" charset="0"/>
              </a:rPr>
              <a:t>wwcr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 smtClean="0">
                <a:latin typeface="Tahoma" charset="0"/>
              </a:rPr>
              <a:t>dan</a:t>
            </a:r>
            <a:r>
              <a:rPr lang="en-US" b="1" dirty="0" smtClean="0">
                <a:latin typeface="Tahoma" charset="0"/>
              </a:rPr>
              <a:t> </a:t>
            </a:r>
            <a:r>
              <a:rPr lang="en-US" b="1" dirty="0" err="1" smtClean="0">
                <a:latin typeface="Tahoma" charset="0"/>
              </a:rPr>
              <a:t>observasi</a:t>
            </a:r>
            <a:r>
              <a:rPr lang="en-US" b="1" dirty="0" smtClean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ter</a:t>
            </a:r>
            <a:r>
              <a:rPr lang="en-US" b="1" dirty="0">
                <a:latin typeface="Tahoma" charset="0"/>
              </a:rPr>
              <a:t>-</a:t>
            </a:r>
          </a:p>
          <a:p>
            <a:r>
              <a:rPr lang="en-US" b="1" dirty="0" err="1">
                <a:latin typeface="Tahoma" charset="0"/>
              </a:rPr>
              <a:t>Seleksi</a:t>
            </a:r>
            <a:r>
              <a:rPr lang="en-US" b="1" dirty="0">
                <a:latin typeface="Tahoma" charset="0"/>
              </a:rPr>
              <a:t> (contras question)</a:t>
            </a:r>
          </a:p>
          <a:p>
            <a:r>
              <a:rPr lang="en-US" sz="2000" b="1" dirty="0">
                <a:latin typeface="Tahoma" charset="0"/>
              </a:rPr>
              <a:t> </a:t>
            </a:r>
          </a:p>
          <a:p>
            <a:r>
              <a:rPr lang="en-US" sz="2000" b="1" dirty="0">
                <a:latin typeface="Tahoma" charset="0"/>
              </a:rPr>
              <a:t> </a:t>
            </a:r>
          </a:p>
          <a:p>
            <a:endParaRPr lang="en-US" sz="2000" b="1" dirty="0">
              <a:latin typeface="Tahoma" charset="0"/>
            </a:endParaRPr>
          </a:p>
          <a:p>
            <a:endParaRPr lang="en-US" sz="2000" b="1" dirty="0">
              <a:latin typeface="Tahoma" charset="0"/>
            </a:endParaRPr>
          </a:p>
        </p:txBody>
      </p:sp>
      <p:sp>
        <p:nvSpPr>
          <p:cNvPr id="90118" name="AutoShape 6"/>
          <p:cNvSpPr>
            <a:spLocks noChangeArrowheads="1"/>
          </p:cNvSpPr>
          <p:nvPr/>
        </p:nvSpPr>
        <p:spPr bwMode="auto">
          <a:xfrm>
            <a:off x="3563938" y="5195888"/>
            <a:ext cx="4968875" cy="1585912"/>
          </a:xfrm>
          <a:prstGeom prst="rightArrowCallout">
            <a:avLst>
              <a:gd name="adj1" fmla="val 25000"/>
              <a:gd name="adj2" fmla="val 50000"/>
              <a:gd name="adj3" fmla="val 52219"/>
              <a:gd name="adj4" fmla="val 8146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 sz="2000" b="1" dirty="0">
              <a:latin typeface="Tahoma" charset="0"/>
            </a:endParaRPr>
          </a:p>
          <a:p>
            <a:endParaRPr lang="en-US" sz="2000" b="1" dirty="0">
              <a:latin typeface="Tahoma" charset="0"/>
            </a:endParaRPr>
          </a:p>
          <a:p>
            <a:endParaRPr lang="en-US" sz="2000" b="1" dirty="0">
              <a:latin typeface="Tahoma" charset="0"/>
            </a:endParaRPr>
          </a:p>
          <a:p>
            <a:endParaRPr lang="en-US" b="1" dirty="0">
              <a:latin typeface="Tahoma" charset="0"/>
            </a:endParaRPr>
          </a:p>
          <a:p>
            <a:r>
              <a:rPr lang="en-US" b="1" dirty="0">
                <a:latin typeface="Tahoma" charset="0"/>
              </a:rPr>
              <a:t>ANALISIS TEMA KULTURAL :</a:t>
            </a:r>
          </a:p>
          <a:p>
            <a:r>
              <a:rPr lang="en-US" b="1" dirty="0" err="1">
                <a:latin typeface="Tahoma" charset="0"/>
              </a:rPr>
              <a:t>Menemukan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hubungan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 smtClean="0">
                <a:latin typeface="Tahoma" charset="0"/>
              </a:rPr>
              <a:t>antar</a:t>
            </a:r>
            <a:r>
              <a:rPr lang="en-US" b="1" dirty="0" smtClean="0">
                <a:latin typeface="Tahoma" charset="0"/>
              </a:rPr>
              <a:t>  </a:t>
            </a:r>
            <a:r>
              <a:rPr lang="en-US" b="1" dirty="0">
                <a:latin typeface="Tahoma" charset="0"/>
              </a:rPr>
              <a:t>domain </a:t>
            </a:r>
            <a:r>
              <a:rPr lang="en-US" b="1" dirty="0" err="1">
                <a:latin typeface="Tahoma" charset="0"/>
              </a:rPr>
              <a:t>dan</a:t>
            </a:r>
            <a:endParaRPr lang="en-US" b="1" dirty="0">
              <a:latin typeface="Tahoma" charset="0"/>
            </a:endParaRPr>
          </a:p>
          <a:p>
            <a:r>
              <a:rPr lang="en-US" b="1" dirty="0">
                <a:latin typeface="Tahoma" charset="0"/>
              </a:rPr>
              <a:t>domain  dg </a:t>
            </a:r>
            <a:r>
              <a:rPr lang="en-US" b="1" dirty="0" err="1">
                <a:latin typeface="Tahoma" charset="0"/>
              </a:rPr>
              <a:t>keseluruhan</a:t>
            </a:r>
            <a:r>
              <a:rPr lang="en-US" b="1" dirty="0">
                <a:latin typeface="Tahoma" charset="0"/>
              </a:rPr>
              <a:t>. </a:t>
            </a:r>
            <a:r>
              <a:rPr lang="en-US" b="1" dirty="0" err="1">
                <a:latin typeface="Tahoma" charset="0"/>
              </a:rPr>
              <a:t>Selanjutnya</a:t>
            </a:r>
            <a:r>
              <a:rPr lang="en-US" b="1" dirty="0">
                <a:latin typeface="Tahoma" charset="0"/>
              </a:rPr>
              <a:t> </a:t>
            </a:r>
          </a:p>
          <a:p>
            <a:r>
              <a:rPr lang="en-US" b="1" dirty="0" err="1">
                <a:latin typeface="Tahoma" charset="0"/>
              </a:rPr>
              <a:t>Dinyatakn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dlm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tema</a:t>
            </a:r>
            <a:r>
              <a:rPr lang="en-US" b="1" dirty="0">
                <a:latin typeface="Tahoma" charset="0"/>
              </a:rPr>
              <a:t> /</a:t>
            </a:r>
            <a:r>
              <a:rPr lang="en-US" b="1" dirty="0" err="1">
                <a:latin typeface="Tahoma" charset="0"/>
              </a:rPr>
              <a:t>judul</a:t>
            </a:r>
            <a:r>
              <a:rPr lang="en-US" b="1" dirty="0">
                <a:latin typeface="Tahoma" charset="0"/>
              </a:rPr>
              <a:t> </a:t>
            </a:r>
          </a:p>
          <a:p>
            <a:r>
              <a:rPr lang="en-US" sz="2000" b="1" dirty="0">
                <a:latin typeface="Tahoma" charset="0"/>
              </a:rPr>
              <a:t> </a:t>
            </a:r>
          </a:p>
          <a:p>
            <a:r>
              <a:rPr lang="en-US" sz="2000" b="1" dirty="0">
                <a:latin typeface="Tahoma" charset="0"/>
              </a:rPr>
              <a:t> </a:t>
            </a:r>
          </a:p>
          <a:p>
            <a:endParaRPr lang="en-US" sz="2000" b="1" dirty="0">
              <a:latin typeface="Tahoma" charset="0"/>
            </a:endParaRPr>
          </a:p>
          <a:p>
            <a:endParaRPr lang="en-US" sz="2000" b="1" dirty="0">
              <a:latin typeface="Tahoma" charset="0"/>
            </a:endParaRP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3132138" y="515938"/>
            <a:ext cx="215900" cy="5761037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id-ID">
              <a:latin typeface="Tahoma" charset="0"/>
            </a:endParaRPr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auto">
          <a:xfrm>
            <a:off x="2987675" y="803275"/>
            <a:ext cx="576263" cy="433388"/>
          </a:xfrm>
          <a:prstGeom prst="notchedRightArrow">
            <a:avLst>
              <a:gd name="adj1" fmla="val 50000"/>
              <a:gd name="adj2" fmla="val 33242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id-ID">
              <a:latin typeface="Tahoma" charset="0"/>
            </a:endParaRPr>
          </a:p>
        </p:txBody>
      </p:sp>
      <p:sp>
        <p:nvSpPr>
          <p:cNvPr id="74761" name="AutoShape 9"/>
          <p:cNvSpPr>
            <a:spLocks noChangeArrowheads="1"/>
          </p:cNvSpPr>
          <p:nvPr/>
        </p:nvSpPr>
        <p:spPr bwMode="auto">
          <a:xfrm>
            <a:off x="2987675" y="2387600"/>
            <a:ext cx="576263" cy="433388"/>
          </a:xfrm>
          <a:prstGeom prst="notchedRightArrow">
            <a:avLst>
              <a:gd name="adj1" fmla="val 50000"/>
              <a:gd name="adj2" fmla="val 33242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id-ID">
              <a:latin typeface="Tahoma" charset="0"/>
            </a:endParaRPr>
          </a:p>
        </p:txBody>
      </p:sp>
      <p:sp>
        <p:nvSpPr>
          <p:cNvPr id="74762" name="AutoShape 10"/>
          <p:cNvSpPr>
            <a:spLocks noChangeArrowheads="1"/>
          </p:cNvSpPr>
          <p:nvPr/>
        </p:nvSpPr>
        <p:spPr bwMode="auto">
          <a:xfrm>
            <a:off x="3059113" y="4187825"/>
            <a:ext cx="576262" cy="433388"/>
          </a:xfrm>
          <a:prstGeom prst="notchedRightArrow">
            <a:avLst>
              <a:gd name="adj1" fmla="val 50000"/>
              <a:gd name="adj2" fmla="val 33242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id-ID">
              <a:latin typeface="Tahoma" charset="0"/>
            </a:endParaRPr>
          </a:p>
        </p:txBody>
      </p:sp>
      <p:sp>
        <p:nvSpPr>
          <p:cNvPr id="74763" name="AutoShape 11"/>
          <p:cNvSpPr>
            <a:spLocks noChangeArrowheads="1"/>
          </p:cNvSpPr>
          <p:nvPr/>
        </p:nvSpPr>
        <p:spPr bwMode="auto">
          <a:xfrm>
            <a:off x="2987675" y="5627688"/>
            <a:ext cx="576263" cy="433387"/>
          </a:xfrm>
          <a:prstGeom prst="notchedRightArrow">
            <a:avLst>
              <a:gd name="adj1" fmla="val 50000"/>
              <a:gd name="adj2" fmla="val 33242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id-ID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68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nimBg="1"/>
      <p:bldP spid="90115" grpId="0" animBg="1"/>
      <p:bldP spid="90116" grpId="0" animBg="1"/>
      <p:bldP spid="90117" grpId="0" animBg="1"/>
      <p:bldP spid="901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990600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Format Data </a:t>
            </a:r>
            <a:r>
              <a:rPr lang="en-US" sz="2000" b="1" u="sng" dirty="0" err="1" smtClean="0"/>
              <a:t>Penelitian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Kualitatif</a:t>
            </a:r>
            <a:endParaRPr lang="en-US" sz="2000" b="1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524000"/>
          <a:ext cx="8382000" cy="393192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676400"/>
                <a:gridCol w="2514600"/>
                <a:gridCol w="2057400"/>
                <a:gridCol w="2133600"/>
              </a:tblGrid>
              <a:tr h="58420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               </a:t>
                      </a:r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               Data</a:t>
                      </a:r>
                    </a:p>
                    <a:p>
                      <a:r>
                        <a:rPr lang="en-US" dirty="0" smtClean="0"/>
                        <a:t>Sub</a:t>
                      </a:r>
                    </a:p>
                    <a:p>
                      <a:r>
                        <a:rPr lang="en-US" dirty="0" err="1" smtClean="0"/>
                        <a:t>Fokus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</a:t>
                      </a:r>
                      <a:r>
                        <a:rPr lang="en-US" dirty="0" err="1" smtClean="0"/>
                        <a:t>wawancara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</a:t>
                      </a:r>
                      <a:r>
                        <a:rPr lang="en-US" dirty="0" err="1" smtClean="0"/>
                        <a:t>Observasi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</a:t>
                      </a:r>
                      <a:r>
                        <a:rPr lang="en-US" dirty="0" err="1" smtClean="0"/>
                        <a:t>Dokumentasi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Pertanyaan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Penelitian</a:t>
                      </a:r>
                      <a:endParaRPr lang="en-US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endParaRPr lang="en-US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Dokumen</a:t>
                      </a:r>
                      <a:endParaRPr lang="en-US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</a:p>
                    <a:p>
                      <a:r>
                        <a:rPr lang="en-US" dirty="0" smtClean="0"/>
                        <a:t>2.</a:t>
                      </a:r>
                    </a:p>
                    <a:p>
                      <a:r>
                        <a:rPr lang="en-US" dirty="0" smtClean="0"/>
                        <a:t>3.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</a:p>
                    <a:p>
                      <a:r>
                        <a:rPr lang="en-US" dirty="0" smtClean="0"/>
                        <a:t>2.</a:t>
                      </a:r>
                    </a:p>
                    <a:p>
                      <a:r>
                        <a:rPr lang="en-US" dirty="0" smtClean="0"/>
                        <a:t>3.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</a:p>
                    <a:p>
                      <a:r>
                        <a:rPr lang="en-US" dirty="0" smtClean="0"/>
                        <a:t>2.</a:t>
                      </a:r>
                    </a:p>
                    <a:p>
                      <a:r>
                        <a:rPr lang="en-US" dirty="0" smtClean="0"/>
                        <a:t>3.</a:t>
                      </a:r>
                      <a:endParaRPr lang="en-US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</a:p>
                    <a:p>
                      <a:r>
                        <a:rPr lang="en-US" dirty="0" smtClean="0"/>
                        <a:t>2.</a:t>
                      </a:r>
                    </a:p>
                    <a:p>
                      <a:r>
                        <a:rPr lang="en-US" dirty="0" smtClean="0"/>
                        <a:t>3.</a:t>
                      </a:r>
                      <a:endParaRPr lang="en-US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</a:p>
                    <a:p>
                      <a:r>
                        <a:rPr lang="en-US" dirty="0" smtClean="0"/>
                        <a:t>2.</a:t>
                      </a:r>
                    </a:p>
                    <a:p>
                      <a:r>
                        <a:rPr lang="en-US" dirty="0" smtClean="0"/>
                        <a:t>3.</a:t>
                      </a:r>
                      <a:endParaRPr lang="en-US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</a:p>
                    <a:p>
                      <a:r>
                        <a:rPr lang="en-US" dirty="0" smtClean="0"/>
                        <a:t>2.</a:t>
                      </a:r>
                    </a:p>
                    <a:p>
                      <a:r>
                        <a:rPr lang="en-US" dirty="0" smtClean="0"/>
                        <a:t>3.</a:t>
                      </a:r>
                      <a:endParaRPr lang="en-US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</a:p>
                    <a:p>
                      <a:r>
                        <a:rPr lang="en-US" dirty="0" smtClean="0"/>
                        <a:t>2.</a:t>
                      </a:r>
                    </a:p>
                    <a:p>
                      <a:r>
                        <a:rPr lang="en-US" dirty="0" smtClean="0"/>
                        <a:t>3.</a:t>
                      </a:r>
                      <a:endParaRPr lang="en-US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</a:p>
                    <a:p>
                      <a:r>
                        <a:rPr lang="en-US" dirty="0" smtClean="0"/>
                        <a:t>2.</a:t>
                      </a:r>
                    </a:p>
                    <a:p>
                      <a:r>
                        <a:rPr lang="en-US" dirty="0" smtClean="0"/>
                        <a:t>3.</a:t>
                      </a:r>
                      <a:endParaRPr lang="en-US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</a:p>
                    <a:p>
                      <a:r>
                        <a:rPr lang="en-US" dirty="0" smtClean="0"/>
                        <a:t>2.</a:t>
                      </a:r>
                    </a:p>
                    <a:p>
                      <a:r>
                        <a:rPr lang="en-US" dirty="0" smtClean="0"/>
                        <a:t>3.</a:t>
                      </a:r>
                      <a:endParaRPr lang="en-US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81000" y="1524000"/>
            <a:ext cx="1676400" cy="1219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216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990600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Data </a:t>
            </a:r>
            <a:r>
              <a:rPr lang="en-US" sz="2000" b="1" u="sng" dirty="0" err="1" smtClean="0"/>
              <a:t>Lapangan</a:t>
            </a:r>
            <a:endParaRPr lang="en-US" sz="2000" b="1" u="sng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752600"/>
          <a:ext cx="2819400" cy="3898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Sub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Fokus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Informan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:</a:t>
                      </a:r>
                    </a:p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Tempat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wawancara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Tanggal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wawancara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: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317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1371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</a:t>
            </a:r>
            <a:r>
              <a:rPr lang="en-US" dirty="0" err="1" smtClean="0"/>
              <a:t>Wawancara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157251" y="1752600"/>
          <a:ext cx="2819400" cy="3898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Sub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Fokus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	:</a:t>
                      </a:r>
                    </a:p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Jenis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kegiatan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:</a:t>
                      </a:r>
                    </a:p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Tempat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kegiatan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:</a:t>
                      </a:r>
                    </a:p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Tanggal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kegiatan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: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317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200400" y="1371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</a:t>
            </a:r>
            <a:r>
              <a:rPr lang="en-US" dirty="0" err="1" smtClean="0"/>
              <a:t>Observasi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172200" y="1752600"/>
          <a:ext cx="2819400" cy="3898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Sub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Fokus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:</a:t>
                      </a:r>
                    </a:p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Jenis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dokumen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Pemberi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dokumen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:	</a:t>
                      </a:r>
                    </a:p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Tanggal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penerimaan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dokumen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: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317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324600" y="1371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</a:t>
            </a:r>
            <a:r>
              <a:rPr lang="en-US" dirty="0" err="1" smtClean="0"/>
              <a:t>Dokumentasi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1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494979"/>
              </p:ext>
            </p:extLst>
          </p:nvPr>
        </p:nvGraphicFramePr>
        <p:xfrm>
          <a:off x="152400" y="1066800"/>
          <a:ext cx="8839204" cy="4790440"/>
        </p:xfrm>
        <a:graphic>
          <a:graphicData uri="http://schemas.openxmlformats.org/drawingml/2006/table">
            <a:tbl>
              <a:tblPr bandRow="1">
                <a:tableStyleId>{ED083AE6-46FA-4A59-8FB0-9F97EB10719F}</a:tableStyleId>
              </a:tblPr>
              <a:tblGrid>
                <a:gridCol w="3200400"/>
                <a:gridCol w="838200"/>
                <a:gridCol w="457200"/>
                <a:gridCol w="533400"/>
                <a:gridCol w="533400"/>
                <a:gridCol w="533400"/>
                <a:gridCol w="609600"/>
                <a:gridCol w="533400"/>
                <a:gridCol w="533400"/>
                <a:gridCol w="533400"/>
                <a:gridCol w="533404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sz="1100" dirty="0" smtClean="0"/>
                        <a:t>                    </a:t>
                      </a:r>
                      <a:r>
                        <a:rPr lang="en-US" sz="1800" dirty="0" err="1" smtClean="0"/>
                        <a:t>Informan</a:t>
                      </a:r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Data</a:t>
                      </a:r>
                    </a:p>
                    <a:p>
                      <a:r>
                        <a:rPr lang="id-ID" sz="1800" dirty="0" smtClean="0"/>
                        <a:t>d</a:t>
                      </a:r>
                      <a:r>
                        <a:rPr lang="en-US" sz="1800" dirty="0" smtClean="0"/>
                        <a:t>an</a:t>
                      </a:r>
                    </a:p>
                    <a:p>
                      <a:r>
                        <a:rPr lang="en-US" sz="1800" dirty="0" err="1" smtClean="0"/>
                        <a:t>Analisis</a:t>
                      </a:r>
                      <a:r>
                        <a:rPr lang="en-US" sz="1800" dirty="0" smtClean="0"/>
                        <a:t> data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Utama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Pendamping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Tr</a:t>
                      </a:r>
                      <a:r>
                        <a:rPr lang="id-ID" sz="1400" dirty="0" smtClean="0"/>
                        <a:t>i</a:t>
                      </a:r>
                      <a:r>
                        <a:rPr lang="en-US" sz="1400" dirty="0" err="1" smtClean="0"/>
                        <a:t>angula</a:t>
                      </a:r>
                      <a:r>
                        <a:rPr lang="id-ID" sz="1400" dirty="0" smtClean="0"/>
                        <a:t>si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KS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KM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SKM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WK1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WK2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GR1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GR2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WK3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GR3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TU</a:t>
                      </a:r>
                      <a:endParaRPr lang="en-US" sz="12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Reduksi</a:t>
                      </a:r>
                      <a:r>
                        <a:rPr lang="en-US" sz="1200" b="1" dirty="0" smtClean="0"/>
                        <a:t> </a:t>
                      </a:r>
                      <a:r>
                        <a:rPr lang="en-US" sz="1200" b="1" dirty="0" err="1" smtClean="0"/>
                        <a:t>wawancara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Analisis</a:t>
                      </a:r>
                      <a:r>
                        <a:rPr lang="en-US" sz="1200" b="1" dirty="0" smtClean="0"/>
                        <a:t> </a:t>
                      </a:r>
                      <a:r>
                        <a:rPr lang="en-US" sz="1200" b="1" dirty="0" err="1" smtClean="0"/>
                        <a:t>hasil</a:t>
                      </a:r>
                      <a:r>
                        <a:rPr lang="en-US" sz="1200" b="1" dirty="0" smtClean="0"/>
                        <a:t> </a:t>
                      </a:r>
                      <a:r>
                        <a:rPr lang="en-US" sz="1200" b="1" dirty="0" err="1" smtClean="0"/>
                        <a:t>wawancara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Reduksi</a:t>
                      </a:r>
                      <a:r>
                        <a:rPr lang="en-US" sz="1200" b="1" dirty="0" smtClean="0"/>
                        <a:t> </a:t>
                      </a:r>
                      <a:r>
                        <a:rPr lang="en-US" sz="1200" b="1" dirty="0" err="1" smtClean="0"/>
                        <a:t>dokumentasi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Analisis</a:t>
                      </a:r>
                      <a:r>
                        <a:rPr lang="en-US" sz="1200" b="1" dirty="0" smtClean="0"/>
                        <a:t> </a:t>
                      </a:r>
                      <a:r>
                        <a:rPr lang="en-US" sz="1200" b="1" dirty="0" err="1" smtClean="0"/>
                        <a:t>hasil</a:t>
                      </a:r>
                      <a:r>
                        <a:rPr lang="en-US" sz="1200" b="1" dirty="0" smtClean="0"/>
                        <a:t> </a:t>
                      </a:r>
                      <a:r>
                        <a:rPr lang="en-US" sz="1200" b="1" dirty="0" err="1" smtClean="0"/>
                        <a:t>dokumentasi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Reduksi</a:t>
                      </a:r>
                      <a:r>
                        <a:rPr lang="en-US" sz="1200" b="1" dirty="0" smtClean="0"/>
                        <a:t> </a:t>
                      </a:r>
                      <a:r>
                        <a:rPr lang="en-US" sz="1200" b="1" dirty="0" err="1" smtClean="0"/>
                        <a:t>observasi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Analisis</a:t>
                      </a:r>
                      <a:r>
                        <a:rPr lang="en-US" sz="1200" b="1" dirty="0" smtClean="0"/>
                        <a:t> </a:t>
                      </a:r>
                      <a:r>
                        <a:rPr lang="en-US" sz="1200" b="1" dirty="0" err="1" smtClean="0"/>
                        <a:t>hasil</a:t>
                      </a:r>
                      <a:r>
                        <a:rPr lang="en-US" sz="1200" b="1" dirty="0" smtClean="0"/>
                        <a:t> </a:t>
                      </a:r>
                      <a:r>
                        <a:rPr lang="en-US" sz="1200" b="1" dirty="0" err="1" smtClean="0"/>
                        <a:t>observasi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Analisis</a:t>
                      </a:r>
                      <a:r>
                        <a:rPr lang="en-US" sz="1200" b="1" dirty="0" smtClean="0"/>
                        <a:t> </a:t>
                      </a:r>
                      <a:r>
                        <a:rPr lang="en-US" sz="1200" b="1" dirty="0" err="1" smtClean="0"/>
                        <a:t>dalam</a:t>
                      </a:r>
                      <a:r>
                        <a:rPr lang="en-US" sz="1200" b="1" dirty="0" smtClean="0"/>
                        <a:t> </a:t>
                      </a:r>
                      <a:r>
                        <a:rPr lang="en-US" sz="1200" b="1" dirty="0" err="1" smtClean="0"/>
                        <a:t>situs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Analisis</a:t>
                      </a:r>
                      <a:r>
                        <a:rPr lang="en-US" sz="1200" b="1" dirty="0" smtClean="0"/>
                        <a:t> </a:t>
                      </a:r>
                      <a:r>
                        <a:rPr lang="en-US" sz="1200" b="1" dirty="0" err="1" smtClean="0"/>
                        <a:t>antar</a:t>
                      </a:r>
                      <a:r>
                        <a:rPr lang="en-US" sz="1200" b="1" dirty="0" smtClean="0"/>
                        <a:t> </a:t>
                      </a:r>
                      <a:r>
                        <a:rPr lang="en-US" sz="1200" b="1" dirty="0" err="1" smtClean="0"/>
                        <a:t>situs</a:t>
                      </a:r>
                      <a:endParaRPr lang="en-US" sz="1200" b="1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52400" y="1066800"/>
            <a:ext cx="3200400" cy="16002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091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38200"/>
            <a:ext cx="7924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sz="3200" b="1" i="0" dirty="0" err="1" smtClean="0">
                <a:ea typeface="宋体" charset="-122"/>
              </a:rPr>
              <a:t>Penelitian</a:t>
            </a:r>
            <a:r>
              <a:rPr lang="en-US" altLang="zh-CN" sz="3200" b="1" i="0" dirty="0" smtClean="0">
                <a:ea typeface="宋体" charset="-122"/>
              </a:rPr>
              <a:t> </a:t>
            </a:r>
            <a:r>
              <a:rPr lang="en-US" altLang="zh-CN" sz="3200" b="1" i="0" dirty="0" err="1" smtClean="0">
                <a:ea typeface="宋体" charset="-122"/>
              </a:rPr>
              <a:t>Kualitatif</a:t>
            </a:r>
            <a:endParaRPr lang="en-US" sz="3200" b="1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2301" name="Rectangle 13"/>
          <p:cNvSpPr>
            <a:spLocks noGrp="1" noChangeArrowheads="1"/>
          </p:cNvSpPr>
          <p:nvPr>
            <p:ph idx="1"/>
          </p:nvPr>
        </p:nvSpPr>
        <p:spPr bwMode="auto">
          <a:xfrm>
            <a:off x="685800" y="1524000"/>
            <a:ext cx="7696200" cy="533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zh-CN" sz="1600" dirty="0" err="1" smtClean="0">
                <a:ea typeface="宋体" charset="-122"/>
              </a:rPr>
              <a:t>Adalah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penelit</a:t>
            </a:r>
            <a:r>
              <a:rPr lang="id-ID" altLang="zh-CN" sz="1600" dirty="0" smtClean="0">
                <a:ea typeface="宋体" charset="-122"/>
              </a:rPr>
              <a:t>ia</a:t>
            </a:r>
            <a:r>
              <a:rPr lang="en-US" altLang="zh-CN" sz="1600" dirty="0" smtClean="0">
                <a:ea typeface="宋体" charset="-122"/>
              </a:rPr>
              <a:t>n yang </a:t>
            </a:r>
            <a:r>
              <a:rPr lang="en-US" altLang="zh-CN" sz="1600" dirty="0" err="1" smtClean="0">
                <a:ea typeface="宋体" charset="-122"/>
              </a:rPr>
              <a:t>bertujuan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untuk</a:t>
            </a:r>
            <a:r>
              <a:rPr lang="id-ID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mendeskripsikan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dan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menganalisis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id-ID" altLang="zh-CN" sz="1600" dirty="0" err="1">
                <a:ea typeface="宋体" charset="-122"/>
              </a:rPr>
              <a:t>f</a:t>
            </a:r>
            <a:r>
              <a:rPr lang="en-US" altLang="zh-CN" sz="1600" dirty="0" err="1" smtClean="0">
                <a:ea typeface="宋体" charset="-122"/>
              </a:rPr>
              <a:t>enomena</a:t>
            </a:r>
            <a:r>
              <a:rPr lang="en-US" altLang="zh-CN" sz="1600" dirty="0" smtClean="0">
                <a:ea typeface="宋体" charset="-122"/>
              </a:rPr>
              <a:t>, p</a:t>
            </a:r>
            <a:r>
              <a:rPr lang="id-ID" altLang="zh-CN" sz="1600" dirty="0" smtClean="0">
                <a:ea typeface="宋体" charset="-122"/>
              </a:rPr>
              <a:t>e</a:t>
            </a:r>
            <a:r>
              <a:rPr lang="en-US" altLang="zh-CN" sz="1600" dirty="0" err="1" smtClean="0">
                <a:ea typeface="宋体" charset="-122"/>
              </a:rPr>
              <a:t>ristiwa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atau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aktifitas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sosial</a:t>
            </a:r>
            <a:r>
              <a:rPr lang="en-US" altLang="zh-CN" sz="1600" dirty="0" smtClean="0">
                <a:ea typeface="宋体" charset="-122"/>
              </a:rPr>
              <a:t> yang </a:t>
            </a:r>
            <a:r>
              <a:rPr lang="en-US" altLang="zh-CN" sz="1600" dirty="0" err="1" smtClean="0">
                <a:ea typeface="宋体" charset="-122"/>
              </a:rPr>
              <a:t>berlangsung</a:t>
            </a:r>
            <a:r>
              <a:rPr lang="en-US" altLang="zh-CN" sz="1600" dirty="0" smtClean="0">
                <a:ea typeface="宋体" charset="-122"/>
              </a:rPr>
              <a:t> di </a:t>
            </a:r>
            <a:r>
              <a:rPr lang="en-US" altLang="zh-CN" sz="1600" dirty="0" err="1" smtClean="0">
                <a:ea typeface="宋体" charset="-122"/>
              </a:rPr>
              <a:t>masyarakat</a:t>
            </a:r>
            <a:r>
              <a:rPr lang="en-US" altLang="zh-CN" sz="1600" dirty="0" smtClean="0">
                <a:ea typeface="宋体" charset="-122"/>
              </a:rPr>
              <a:t>.</a:t>
            </a:r>
          </a:p>
          <a:p>
            <a:r>
              <a:rPr lang="en-US" altLang="zh-CN" sz="1600" dirty="0" err="1" smtClean="0">
                <a:ea typeface="宋体" charset="-122"/>
              </a:rPr>
              <a:t>Bersifat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induktif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dimana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peneliti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membiarkan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permasalahan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muncul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dari</a:t>
            </a:r>
            <a:r>
              <a:rPr lang="en-US" altLang="zh-CN" sz="1600" dirty="0" smtClean="0">
                <a:ea typeface="宋体" charset="-122"/>
              </a:rPr>
              <a:t> data </a:t>
            </a:r>
            <a:r>
              <a:rPr lang="en-US" altLang="zh-CN" sz="1600" dirty="0" err="1" smtClean="0">
                <a:ea typeface="宋体" charset="-122"/>
              </a:rPr>
              <a:t>lapangan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atau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dibiarkan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terbuka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untuk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diinterpretasi</a:t>
            </a:r>
            <a:r>
              <a:rPr lang="en-US" altLang="zh-CN" sz="1600" dirty="0" smtClean="0">
                <a:ea typeface="宋体" charset="-122"/>
              </a:rPr>
              <a:t>.</a:t>
            </a:r>
          </a:p>
          <a:p>
            <a:endParaRPr lang="en-US" altLang="zh-CN" sz="1600" dirty="0" smtClean="0">
              <a:ea typeface="宋体" charset="-122"/>
            </a:endParaRPr>
          </a:p>
          <a:p>
            <a:pPr algn="ctr">
              <a:buNone/>
            </a:pPr>
            <a:r>
              <a:rPr lang="en-US" altLang="zh-CN" sz="1600" dirty="0" err="1" smtClean="0">
                <a:ea typeface="宋体" charset="-122"/>
              </a:rPr>
              <a:t>Metode</a:t>
            </a:r>
            <a:r>
              <a:rPr lang="en-US" altLang="zh-CN" sz="1600" dirty="0" smtClean="0">
                <a:ea typeface="宋体" charset="-122"/>
              </a:rPr>
              <a:t> – </a:t>
            </a:r>
            <a:r>
              <a:rPr lang="en-US" altLang="zh-CN" sz="1600" dirty="0" err="1" smtClean="0">
                <a:ea typeface="宋体" charset="-122"/>
              </a:rPr>
              <a:t>metode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dalam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penelitian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kualitatif</a:t>
            </a:r>
            <a:endParaRPr lang="en-US" altLang="zh-CN" sz="1600" dirty="0" smtClean="0">
              <a:ea typeface="宋体" charset="-122"/>
            </a:endParaRPr>
          </a:p>
          <a:p>
            <a:endParaRPr lang="en-US" altLang="zh-CN" sz="1600" dirty="0" smtClean="0">
              <a:ea typeface="宋体" charset="-122"/>
            </a:endParaRPr>
          </a:p>
          <a:p>
            <a:endParaRPr lang="en-US" altLang="zh-CN" sz="1600" dirty="0" smtClean="0">
              <a:ea typeface="宋体" charset="-122"/>
            </a:endParaRPr>
          </a:p>
          <a:p>
            <a:pPr lvl="1">
              <a:buNone/>
            </a:pPr>
            <a:r>
              <a:rPr lang="en-US" altLang="zh-CN" sz="1600" dirty="0" err="1" smtClean="0">
                <a:ea typeface="宋体" charset="-122"/>
              </a:rPr>
              <a:t>Metode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Kualitatif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interaktif</a:t>
            </a:r>
            <a:r>
              <a:rPr lang="en-US" altLang="zh-CN" sz="1600" dirty="0" smtClean="0">
                <a:ea typeface="宋体" charset="-122"/>
              </a:rPr>
              <a:t> :		                                      </a:t>
            </a:r>
            <a:r>
              <a:rPr lang="en-US" altLang="zh-CN" sz="1600" dirty="0" err="1" smtClean="0">
                <a:ea typeface="宋体" charset="-122"/>
              </a:rPr>
              <a:t>Metode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Kualitatif</a:t>
            </a:r>
            <a:r>
              <a:rPr lang="en-US" altLang="zh-CN" sz="1600" dirty="0" smtClean="0">
                <a:ea typeface="宋体" charset="-122"/>
              </a:rPr>
              <a:t> non </a:t>
            </a:r>
            <a:r>
              <a:rPr lang="en-US" altLang="zh-CN" sz="1600" dirty="0" err="1" smtClean="0">
                <a:ea typeface="宋体" charset="-122"/>
              </a:rPr>
              <a:t>interaktif</a:t>
            </a:r>
            <a:r>
              <a:rPr lang="en-US" altLang="zh-CN" sz="1600" dirty="0" smtClean="0">
                <a:ea typeface="宋体" charset="-122"/>
              </a:rPr>
              <a:t> :</a:t>
            </a:r>
          </a:p>
          <a:p>
            <a:pPr lvl="1">
              <a:buAutoNum type="arabicPeriod"/>
            </a:pPr>
            <a:r>
              <a:rPr lang="en-US" altLang="zh-CN" sz="1600" dirty="0" smtClean="0">
                <a:ea typeface="宋体" charset="-122"/>
              </a:rPr>
              <a:t>Study </a:t>
            </a:r>
            <a:r>
              <a:rPr lang="en-US" altLang="zh-CN" sz="1600" dirty="0" err="1" smtClean="0">
                <a:ea typeface="宋体" charset="-122"/>
              </a:rPr>
              <a:t>Etnografi</a:t>
            </a:r>
            <a:r>
              <a:rPr lang="en-US" altLang="zh-CN" sz="1600" dirty="0" smtClean="0">
                <a:ea typeface="宋体" charset="-122"/>
              </a:rPr>
              <a:t>                                                                                  1.    </a:t>
            </a:r>
            <a:r>
              <a:rPr lang="en-US" altLang="zh-CN" sz="1600" dirty="0" err="1" smtClean="0">
                <a:ea typeface="宋体" charset="-122"/>
              </a:rPr>
              <a:t>Analisis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Konsep</a:t>
            </a:r>
            <a:endParaRPr lang="en-US" altLang="zh-CN" sz="1600" dirty="0" smtClean="0">
              <a:ea typeface="宋体" charset="-122"/>
            </a:endParaRPr>
          </a:p>
          <a:p>
            <a:pPr lvl="1">
              <a:buAutoNum type="arabicPeriod"/>
            </a:pPr>
            <a:r>
              <a:rPr lang="en-US" altLang="zh-CN" sz="1600" dirty="0" err="1" smtClean="0">
                <a:ea typeface="宋体" charset="-122"/>
              </a:rPr>
              <a:t>Studi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Historis</a:t>
            </a:r>
            <a:r>
              <a:rPr lang="en-US" altLang="zh-CN" sz="1600" dirty="0" smtClean="0">
                <a:ea typeface="宋体" charset="-122"/>
              </a:rPr>
              <a:t>                                                                                     2.    </a:t>
            </a:r>
            <a:r>
              <a:rPr lang="en-US" altLang="zh-CN" sz="1600" dirty="0" err="1" smtClean="0">
                <a:ea typeface="宋体" charset="-122"/>
              </a:rPr>
              <a:t>Analisis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Historis</a:t>
            </a:r>
            <a:r>
              <a:rPr lang="en-US" altLang="zh-CN" sz="1600" dirty="0" smtClean="0">
                <a:ea typeface="宋体" charset="-122"/>
              </a:rPr>
              <a:t>      </a:t>
            </a:r>
          </a:p>
          <a:p>
            <a:pPr lvl="1">
              <a:buAutoNum type="arabicPeriod"/>
            </a:pPr>
            <a:r>
              <a:rPr lang="en-US" altLang="zh-CN" sz="1600" dirty="0" err="1" smtClean="0">
                <a:ea typeface="宋体" charset="-122"/>
              </a:rPr>
              <a:t>Studi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fenomologis</a:t>
            </a:r>
            <a:r>
              <a:rPr lang="en-US" altLang="zh-CN" sz="1600" dirty="0" smtClean="0">
                <a:ea typeface="宋体" charset="-122"/>
              </a:rPr>
              <a:t>                                                                              3.    </a:t>
            </a:r>
            <a:r>
              <a:rPr lang="en-US" altLang="zh-CN" sz="1600" dirty="0" err="1" smtClean="0">
                <a:ea typeface="宋体" charset="-122"/>
              </a:rPr>
              <a:t>Analisis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Kebijakan</a:t>
            </a:r>
            <a:endParaRPr lang="en-US" altLang="zh-CN" sz="1600" dirty="0" smtClean="0">
              <a:ea typeface="宋体" charset="-122"/>
            </a:endParaRPr>
          </a:p>
          <a:p>
            <a:pPr lvl="1">
              <a:buAutoNum type="arabicPeriod"/>
            </a:pPr>
            <a:r>
              <a:rPr lang="en-US" altLang="zh-CN" sz="1600" dirty="0" err="1" smtClean="0">
                <a:ea typeface="宋体" charset="-122"/>
              </a:rPr>
              <a:t>Studi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kritis</a:t>
            </a:r>
            <a:endParaRPr lang="en-US" altLang="zh-CN" sz="1600" dirty="0" smtClean="0">
              <a:ea typeface="宋体" charset="-122"/>
            </a:endParaRPr>
          </a:p>
          <a:p>
            <a:pPr lvl="1">
              <a:buAutoNum type="arabicPeriod"/>
            </a:pPr>
            <a:r>
              <a:rPr lang="en-US" altLang="zh-CN" sz="1600" dirty="0" err="1" smtClean="0">
                <a:ea typeface="宋体" charset="-122"/>
              </a:rPr>
              <a:t>Studi</a:t>
            </a:r>
            <a:r>
              <a:rPr lang="en-US" altLang="zh-CN" sz="1600" dirty="0" smtClean="0">
                <a:ea typeface="宋体" charset="-122"/>
              </a:rPr>
              <a:t> </a:t>
            </a:r>
            <a:r>
              <a:rPr lang="en-US" altLang="zh-CN" sz="1600" dirty="0" err="1" smtClean="0">
                <a:ea typeface="宋体" charset="-122"/>
              </a:rPr>
              <a:t>kasus</a:t>
            </a:r>
            <a:endParaRPr lang="en-US" altLang="zh-CN" sz="1600" dirty="0" smtClean="0">
              <a:ea typeface="宋体" charset="-122"/>
            </a:endParaRPr>
          </a:p>
          <a:p>
            <a:pPr lvl="1"/>
            <a:endParaRPr lang="en-US" altLang="zh-CN" sz="1600" dirty="0" smtClean="0">
              <a:ea typeface="宋体" charset="-122"/>
            </a:endParaRPr>
          </a:p>
          <a:p>
            <a:pPr lvl="1">
              <a:buNone/>
            </a:pPr>
            <a:endParaRPr lang="en-US" altLang="zh-CN" sz="1600" dirty="0" smtClean="0">
              <a:ea typeface="宋体" charset="-122"/>
            </a:endParaRPr>
          </a:p>
          <a:p>
            <a:pPr>
              <a:buNone/>
            </a:pPr>
            <a:endParaRPr lang="zh-CN" altLang="en-US" sz="1600" dirty="0" smtClean="0">
              <a:ea typeface="宋体" charset="-122"/>
            </a:endParaRPr>
          </a:p>
          <a:p>
            <a:pPr>
              <a:buFontTx/>
              <a:buNone/>
            </a:pPr>
            <a:endParaRPr lang="en-US" sz="1600" b="1" dirty="0">
              <a:latin typeface="Impact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28800" y="3200400"/>
            <a:ext cx="5410200" cy="609600"/>
            <a:chOff x="1828800" y="3200400"/>
            <a:chExt cx="5410200" cy="609600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0" y="3201194"/>
              <a:ext cx="2820195" cy="608806"/>
              <a:chOff x="1828800" y="3658394"/>
              <a:chExt cx="2820195" cy="608806"/>
            </a:xfrm>
          </p:grpSpPr>
          <p:cxnSp>
            <p:nvCxnSpPr>
              <p:cNvPr id="5" name="Straight Connector 4"/>
              <p:cNvCxnSpPr/>
              <p:nvPr/>
            </p:nvCxnSpPr>
            <p:spPr>
              <a:xfrm rot="5400000">
                <a:off x="4495800" y="3810000"/>
                <a:ext cx="3048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rot="10800000">
                <a:off x="1828801" y="3962400"/>
                <a:ext cx="2820194" cy="79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rot="5400000">
                <a:off x="1677591" y="4114403"/>
                <a:ext cx="30400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 flipH="1">
              <a:off x="4648200" y="3200400"/>
              <a:ext cx="2590800" cy="608806"/>
              <a:chOff x="1828800" y="3658394"/>
              <a:chExt cx="2820195" cy="608806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rot="5400000">
                <a:off x="4495800" y="3810000"/>
                <a:ext cx="3048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0800000">
                <a:off x="1828801" y="3962400"/>
                <a:ext cx="2820194" cy="79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rot="5400000">
                <a:off x="1677591" y="4114403"/>
                <a:ext cx="30400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396804492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110" y="990600"/>
            <a:ext cx="8501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MASALAH SEBELUM DAN SESUD</a:t>
            </a:r>
            <a:r>
              <a:rPr lang="id-ID" sz="2400" b="1" dirty="0" smtClean="0"/>
              <a:t>A</a:t>
            </a:r>
            <a:r>
              <a:rPr lang="en-US" sz="2400" b="1" dirty="0" smtClean="0"/>
              <a:t>H MASUK OBYEK PENELITIAN</a:t>
            </a:r>
            <a:endParaRPr lang="en-US" sz="2400" b="1" dirty="0"/>
          </a:p>
        </p:txBody>
      </p:sp>
      <p:sp>
        <p:nvSpPr>
          <p:cNvPr id="5" name="Isosceles Triangle 4"/>
          <p:cNvSpPr/>
          <p:nvPr/>
        </p:nvSpPr>
        <p:spPr>
          <a:xfrm>
            <a:off x="2611524" y="2590798"/>
            <a:ext cx="3977668" cy="3429024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PENELITI MASUK OBYEK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Explosion 2 8"/>
          <p:cNvSpPr/>
          <p:nvPr/>
        </p:nvSpPr>
        <p:spPr>
          <a:xfrm>
            <a:off x="1071538" y="3000372"/>
            <a:ext cx="1785950" cy="928694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Explosion 2 9"/>
          <p:cNvSpPr/>
          <p:nvPr/>
        </p:nvSpPr>
        <p:spPr>
          <a:xfrm>
            <a:off x="6286512" y="2928934"/>
            <a:ext cx="1785950" cy="928694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786050" y="3429000"/>
            <a:ext cx="1620000" cy="1588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786314" y="3429000"/>
            <a:ext cx="1368000" cy="1588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xplosion 2 13"/>
          <p:cNvSpPr/>
          <p:nvPr/>
        </p:nvSpPr>
        <p:spPr>
          <a:xfrm>
            <a:off x="928662" y="4000504"/>
            <a:ext cx="1785950" cy="928694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643174" y="4429132"/>
            <a:ext cx="1285884" cy="1588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24-Point Star 15"/>
          <p:cNvSpPr/>
          <p:nvPr/>
        </p:nvSpPr>
        <p:spPr>
          <a:xfrm>
            <a:off x="6357950" y="4000504"/>
            <a:ext cx="1428760" cy="857256"/>
          </a:xfrm>
          <a:prstGeom prst="star24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214942" y="4429132"/>
            <a:ext cx="1285884" cy="1588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xplosion 2 17"/>
          <p:cNvSpPr/>
          <p:nvPr/>
        </p:nvSpPr>
        <p:spPr>
          <a:xfrm>
            <a:off x="785786" y="5072074"/>
            <a:ext cx="1785950" cy="928694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00298" y="5500702"/>
            <a:ext cx="1285884" cy="1588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6758024" y="5214950"/>
            <a:ext cx="1028686" cy="78581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429256" y="5572140"/>
            <a:ext cx="1285884" cy="1588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58148" y="3429000"/>
            <a:ext cx="1571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TETAP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715272" y="4286256"/>
            <a:ext cx="2143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BERKEMBANG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858148" y="5500702"/>
            <a:ext cx="1571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BERUBAH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642910" y="1785926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MSLH SEBLM MASUK OBYEK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298425" y="1808366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MSLH SET</a:t>
            </a:r>
            <a:r>
              <a:rPr lang="id-ID" b="1" dirty="0"/>
              <a:t>E</a:t>
            </a:r>
            <a:r>
              <a:rPr lang="en-US" b="1" dirty="0" smtClean="0"/>
              <a:t>L</a:t>
            </a:r>
            <a:r>
              <a:rPr lang="id-ID" b="1" dirty="0" smtClean="0"/>
              <a:t>A</a:t>
            </a:r>
            <a:r>
              <a:rPr lang="en-US" b="1" dirty="0" smtClean="0"/>
              <a:t>H </a:t>
            </a:r>
            <a:endParaRPr lang="id-ID" b="1" dirty="0" smtClean="0"/>
          </a:p>
          <a:p>
            <a:r>
              <a:rPr lang="en-US" b="1" dirty="0" smtClean="0"/>
              <a:t>MASUK OBYEK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3234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AutoShape 2"/>
          <p:cNvSpPr>
            <a:spLocks noChangeArrowheads="1"/>
          </p:cNvSpPr>
          <p:nvPr/>
        </p:nvSpPr>
        <p:spPr bwMode="auto">
          <a:xfrm>
            <a:off x="320677" y="2571744"/>
            <a:ext cx="3241675" cy="1500198"/>
          </a:xfrm>
          <a:prstGeom prst="rightArrowCallout">
            <a:avLst>
              <a:gd name="adj1" fmla="val 67352"/>
              <a:gd name="adj2" fmla="val 50000"/>
              <a:gd name="adj3" fmla="val 32612"/>
              <a:gd name="adj4" fmla="val 8108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8000" tIns="10800" rIns="18000" bIns="10800" anchor="ctr"/>
          <a:lstStyle/>
          <a:p>
            <a:pPr>
              <a:spcBef>
                <a:spcPct val="20000"/>
              </a:spcBef>
            </a:pPr>
            <a:r>
              <a:rPr lang="id-ID" sz="20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Arial" charset="0"/>
              </a:rPr>
              <a:t>Menemukan</a:t>
            </a:r>
            <a:r>
              <a:rPr lang="en-US" sz="2000" dirty="0" smtClean="0">
                <a:solidFill>
                  <a:srgbClr val="FFFFFF"/>
                </a:solidFill>
                <a:latin typeface="Arial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id-ID" sz="20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Arial" charset="0"/>
              </a:rPr>
              <a:t>Fokus</a:t>
            </a:r>
            <a:r>
              <a:rPr lang="en-US" sz="20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Arial" charset="0"/>
              </a:rPr>
              <a:t>Penelitian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4714876" y="285728"/>
            <a:ext cx="3241675" cy="1428760"/>
          </a:xfrm>
          <a:prstGeom prst="rightArrowCallout">
            <a:avLst>
              <a:gd name="adj1" fmla="val 67352"/>
              <a:gd name="adj2" fmla="val 50000"/>
              <a:gd name="adj3" fmla="val 32612"/>
              <a:gd name="adj4" fmla="val 8108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8000" tIns="10800" rIns="18000" bIns="10800" anchor="ctr"/>
          <a:lstStyle/>
          <a:p>
            <a:pPr marL="114300">
              <a:spcBef>
                <a:spcPct val="20000"/>
              </a:spcBef>
            </a:pPr>
            <a:r>
              <a:rPr lang="en-US" sz="2000" dirty="0" err="1" smtClean="0">
                <a:solidFill>
                  <a:srgbClr val="FFFFFF"/>
                </a:solidFill>
                <a:latin typeface="Arial" charset="0"/>
              </a:rPr>
              <a:t>Disarankan</a:t>
            </a:r>
            <a:r>
              <a:rPr lang="en-US" sz="20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Arial" charset="0"/>
              </a:rPr>
              <a:t>Oleh</a:t>
            </a:r>
            <a:r>
              <a:rPr lang="en-US" sz="20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Arial" charset="0"/>
              </a:rPr>
              <a:t>Informan</a:t>
            </a:r>
            <a:endParaRPr lang="en-US" sz="2000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4714876" y="1857364"/>
            <a:ext cx="3714776" cy="1428760"/>
          </a:xfrm>
          <a:prstGeom prst="rightArrowCallout">
            <a:avLst>
              <a:gd name="adj1" fmla="val 67352"/>
              <a:gd name="adj2" fmla="val 50000"/>
              <a:gd name="adj3" fmla="val 32612"/>
              <a:gd name="adj4" fmla="val 86010"/>
            </a:avLst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8000" tIns="10800" rIns="18000" bIns="10800" anchor="ctr"/>
          <a:lstStyle/>
          <a:p>
            <a:pPr marL="114300">
              <a:spcBef>
                <a:spcPct val="20000"/>
              </a:spcBef>
            </a:pPr>
            <a:r>
              <a:rPr lang="en-US" sz="2000" dirty="0" err="1" smtClean="0">
                <a:solidFill>
                  <a:srgbClr val="FFFFFF"/>
                </a:solidFill>
                <a:latin typeface="Arial" charset="0"/>
              </a:rPr>
              <a:t>Berdasarkan</a:t>
            </a:r>
            <a:r>
              <a:rPr lang="en-US" sz="20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Arial" charset="0"/>
              </a:rPr>
              <a:t>domain </a:t>
            </a:r>
            <a:r>
              <a:rPr lang="en-US" sz="2000" dirty="0" err="1" smtClean="0">
                <a:solidFill>
                  <a:srgbClr val="FFFFFF"/>
                </a:solidFill>
                <a:latin typeface="Arial" charset="0"/>
              </a:rPr>
              <a:t>tertentu</a:t>
            </a:r>
            <a:endParaRPr lang="en-US" sz="2000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4714876" y="3429000"/>
            <a:ext cx="3714776" cy="1428760"/>
          </a:xfrm>
          <a:prstGeom prst="rightArrowCallout">
            <a:avLst>
              <a:gd name="adj1" fmla="val 67352"/>
              <a:gd name="adj2" fmla="val 50000"/>
              <a:gd name="adj3" fmla="val 32612"/>
              <a:gd name="adj4" fmla="val 83959"/>
            </a:avLst>
          </a:prstGeom>
          <a:solidFill>
            <a:schemeClr val="accent5">
              <a:lumMod val="1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8000" tIns="10800" rIns="18000" bIns="10800" anchor="ctr"/>
          <a:lstStyle/>
          <a:p>
            <a:pPr marL="114300">
              <a:spcBef>
                <a:spcPct val="20000"/>
              </a:spcBef>
            </a:pPr>
            <a:r>
              <a:rPr lang="en-US" sz="2000" dirty="0" err="1" smtClean="0">
                <a:solidFill>
                  <a:srgbClr val="FFFFFF"/>
                </a:solidFill>
                <a:latin typeface="Arial" charset="0"/>
              </a:rPr>
              <a:t>Berdasarkan</a:t>
            </a:r>
            <a:r>
              <a:rPr lang="en-US" sz="20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Arial" charset="0"/>
              </a:rPr>
              <a:t>nilai</a:t>
            </a:r>
            <a:r>
              <a:rPr lang="en-US" sz="20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Arial" charset="0"/>
              </a:rPr>
              <a:t>kebaruan</a:t>
            </a:r>
            <a:endParaRPr lang="en-US" sz="2000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4714876" y="5000636"/>
            <a:ext cx="3241675" cy="1428760"/>
          </a:xfrm>
          <a:prstGeom prst="rightArrowCallout">
            <a:avLst>
              <a:gd name="adj1" fmla="val 67352"/>
              <a:gd name="adj2" fmla="val 50000"/>
              <a:gd name="adj3" fmla="val 32612"/>
              <a:gd name="adj4" fmla="val 81087"/>
            </a:avLst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18000" tIns="10800" rIns="18000" bIns="10800" anchor="ctr"/>
          <a:lstStyle/>
          <a:p>
            <a:pPr marL="114300">
              <a:spcBef>
                <a:spcPct val="20000"/>
              </a:spcBef>
            </a:pPr>
            <a:r>
              <a:rPr lang="en-US" sz="2000" dirty="0" err="1" smtClean="0">
                <a:solidFill>
                  <a:srgbClr val="FFFFFF"/>
                </a:solidFill>
                <a:latin typeface="Arial" charset="0"/>
              </a:rPr>
              <a:t>Masalah</a:t>
            </a:r>
            <a:r>
              <a:rPr lang="en-US" sz="20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Arial" charset="0"/>
              </a:rPr>
              <a:t>yg</a:t>
            </a:r>
            <a:r>
              <a:rPr lang="en-US" sz="20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Arial" charset="0"/>
              </a:rPr>
              <a:t>terkait</a:t>
            </a:r>
            <a:r>
              <a:rPr lang="en-US" sz="20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d-ID" sz="2000" dirty="0" smtClean="0">
                <a:solidFill>
                  <a:srgbClr val="FFFFFF"/>
                </a:solidFill>
                <a:latin typeface="Arial" charset="0"/>
              </a:rPr>
              <a:t>dngn</a:t>
            </a:r>
            <a:endParaRPr lang="en-US" sz="2000" dirty="0" smtClean="0">
              <a:solidFill>
                <a:srgbClr val="FFFFFF"/>
              </a:solidFill>
              <a:latin typeface="Arial" charset="0"/>
            </a:endParaRPr>
          </a:p>
          <a:p>
            <a:pPr marL="114300">
              <a:spcBef>
                <a:spcPct val="20000"/>
              </a:spcBef>
            </a:pPr>
            <a:r>
              <a:rPr lang="en-US" sz="2000" dirty="0" err="1" smtClean="0">
                <a:solidFill>
                  <a:srgbClr val="FFFFFF"/>
                </a:solidFill>
                <a:latin typeface="Arial" charset="0"/>
              </a:rPr>
              <a:t>teori</a:t>
            </a:r>
            <a:r>
              <a:rPr lang="en-US" sz="20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Arial" charset="0"/>
              </a:rPr>
              <a:t>yang </a:t>
            </a:r>
            <a:r>
              <a:rPr lang="en-US" sz="2000" dirty="0" err="1" smtClean="0">
                <a:solidFill>
                  <a:srgbClr val="FFFFFF"/>
                </a:solidFill>
                <a:latin typeface="Arial" charset="0"/>
              </a:rPr>
              <a:t>ada</a:t>
            </a:r>
            <a:endParaRPr lang="en-US" sz="2000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" name="Isosceles Triangle 18"/>
          <p:cNvSpPr/>
          <p:nvPr/>
        </p:nvSpPr>
        <p:spPr bwMode="auto">
          <a:xfrm rot="16200000">
            <a:off x="1107256" y="2964653"/>
            <a:ext cx="6072230" cy="714380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33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animBg="1"/>
      <p:bldP spid="13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1" name="Rectangle 1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381000" y="990600"/>
            <a:ext cx="8229600" cy="5029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zh-CN" sz="2000" dirty="0" err="1" smtClean="0">
                <a:ea typeface="宋体" charset="-122"/>
              </a:rPr>
              <a:t>Dalam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penelitian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kualitatif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penelitian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bertindak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sebagai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intrumen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penelitian</a:t>
            </a:r>
            <a:r>
              <a:rPr lang="en-US" altLang="zh-CN" sz="2000" dirty="0" smtClean="0">
                <a:ea typeface="宋体" charset="-122"/>
              </a:rPr>
              <a:t>.</a:t>
            </a:r>
          </a:p>
          <a:p>
            <a:r>
              <a:rPr lang="en-US" altLang="zh-CN" sz="2000" dirty="0" smtClean="0">
                <a:ea typeface="宋体" charset="-122"/>
              </a:rPr>
              <a:t>Data </a:t>
            </a:r>
            <a:r>
              <a:rPr lang="en-US" altLang="zh-CN" sz="2000" dirty="0" err="1" smtClean="0">
                <a:ea typeface="宋体" charset="-122"/>
              </a:rPr>
              <a:t>berupa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hasil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wawancara</a:t>
            </a:r>
            <a:r>
              <a:rPr lang="en-US" altLang="zh-CN" sz="2000" dirty="0" smtClean="0">
                <a:ea typeface="宋体" charset="-122"/>
              </a:rPr>
              <a:t>, </a:t>
            </a:r>
            <a:r>
              <a:rPr lang="en-US" altLang="zh-CN" sz="2000" dirty="0" err="1" smtClean="0">
                <a:ea typeface="宋体" charset="-122"/>
              </a:rPr>
              <a:t>observasi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dan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studi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dokumentasi</a:t>
            </a:r>
            <a:r>
              <a:rPr lang="en-US" altLang="zh-CN" sz="2000" dirty="0" smtClean="0">
                <a:ea typeface="宋体" charset="-122"/>
              </a:rPr>
              <a:t>.</a:t>
            </a:r>
          </a:p>
          <a:p>
            <a:r>
              <a:rPr lang="en-US" altLang="zh-CN" sz="2000" dirty="0" smtClean="0">
                <a:ea typeface="宋体" charset="-122"/>
              </a:rPr>
              <a:t>Data yang </a:t>
            </a:r>
            <a:r>
              <a:rPr lang="en-US" altLang="zh-CN" sz="2000" dirty="0" err="1" smtClean="0">
                <a:ea typeface="宋体" charset="-122"/>
              </a:rPr>
              <a:t>di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peroleh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perlu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di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uji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keabsahan</a:t>
            </a:r>
            <a:r>
              <a:rPr lang="en-US" altLang="zh-CN" sz="2000" dirty="0" smtClean="0">
                <a:ea typeface="宋体" charset="-122"/>
              </a:rPr>
              <a:t> data </a:t>
            </a:r>
            <a:r>
              <a:rPr lang="en-US" altLang="zh-CN" sz="2000" dirty="0" err="1" smtClean="0">
                <a:ea typeface="宋体" charset="-122"/>
              </a:rPr>
              <a:t>dengan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cara</a:t>
            </a:r>
            <a:r>
              <a:rPr lang="en-US" altLang="zh-CN" sz="2000" dirty="0" smtClean="0">
                <a:ea typeface="宋体" charset="-122"/>
              </a:rPr>
              <a:t> :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Member  check</a:t>
            </a:r>
          </a:p>
          <a:p>
            <a:pPr lvl="1"/>
            <a:r>
              <a:rPr lang="en-US" altLang="zh-CN" sz="2000" dirty="0" err="1" smtClean="0">
                <a:ea typeface="宋体" charset="-122"/>
              </a:rPr>
              <a:t>Triangulasi</a:t>
            </a:r>
            <a:endParaRPr lang="en-US" altLang="zh-CN" sz="2000" dirty="0" smtClean="0">
              <a:ea typeface="宋体" charset="-122"/>
            </a:endParaRPr>
          </a:p>
          <a:p>
            <a:pPr lvl="1"/>
            <a:r>
              <a:rPr lang="en-US" altLang="zh-CN" sz="2000" dirty="0" err="1" smtClean="0">
                <a:ea typeface="宋体" charset="-122"/>
              </a:rPr>
              <a:t>Memperpanjang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pengamatan</a:t>
            </a:r>
            <a:endParaRPr lang="en-US" altLang="zh-CN" sz="2000" dirty="0" smtClean="0">
              <a:ea typeface="宋体" charset="-122"/>
            </a:endParaRPr>
          </a:p>
          <a:p>
            <a:pPr lvl="1"/>
            <a:r>
              <a:rPr lang="en-US" altLang="zh-CN" sz="2000" dirty="0" err="1" smtClean="0">
                <a:ea typeface="宋体" charset="-122"/>
              </a:rPr>
              <a:t>Meningkatkan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ketekunan</a:t>
            </a:r>
            <a:endParaRPr lang="en-US" altLang="zh-CN" sz="2000" dirty="0" smtClean="0">
              <a:ea typeface="宋体" charset="-122"/>
            </a:endParaRPr>
          </a:p>
          <a:p>
            <a:pPr lvl="1"/>
            <a:r>
              <a:rPr lang="en-US" altLang="zh-CN" sz="2000" dirty="0" err="1" smtClean="0">
                <a:ea typeface="宋体" charset="-122"/>
              </a:rPr>
              <a:t>Analisa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kasus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negatif</a:t>
            </a:r>
            <a:endParaRPr lang="en-US" altLang="zh-CN" sz="2000" dirty="0" smtClean="0">
              <a:ea typeface="宋体" charset="-122"/>
            </a:endParaRPr>
          </a:p>
          <a:p>
            <a:r>
              <a:rPr lang="en-US" altLang="zh-CN" sz="2000" dirty="0" err="1" smtClean="0">
                <a:ea typeface="宋体" charset="-122"/>
              </a:rPr>
              <a:t>Teknik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pengumpulan</a:t>
            </a:r>
            <a:r>
              <a:rPr lang="en-US" altLang="zh-CN" sz="2000" dirty="0" smtClean="0">
                <a:ea typeface="宋体" charset="-122"/>
              </a:rPr>
              <a:t> data :</a:t>
            </a:r>
          </a:p>
          <a:p>
            <a:pPr lvl="1"/>
            <a:r>
              <a:rPr lang="en-US" altLang="zh-CN" sz="2000" dirty="0" err="1" smtClean="0">
                <a:ea typeface="宋体" charset="-122"/>
              </a:rPr>
              <a:t>Teknik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purposif</a:t>
            </a:r>
            <a:endParaRPr lang="en-US" altLang="zh-CN" sz="2000" dirty="0" smtClean="0">
              <a:ea typeface="宋体" charset="-122"/>
            </a:endParaRPr>
          </a:p>
          <a:p>
            <a:pPr lvl="1"/>
            <a:r>
              <a:rPr lang="en-US" altLang="zh-CN" sz="2000" dirty="0" smtClean="0">
                <a:ea typeface="宋体" charset="-122"/>
              </a:rPr>
              <a:t>Snow ball</a:t>
            </a:r>
          </a:p>
          <a:p>
            <a:r>
              <a:rPr lang="en-US" altLang="zh-CN" sz="2000" dirty="0" err="1" smtClean="0">
                <a:ea typeface="宋体" charset="-122"/>
              </a:rPr>
              <a:t>Teknik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analisa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pada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penelitian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kualitatif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ada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dua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macam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cara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yaitu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teknik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id-ID" altLang="zh-CN" sz="2000" dirty="0">
                <a:ea typeface="宋体" charset="-122"/>
              </a:rPr>
              <a:t>M</a:t>
            </a:r>
            <a:r>
              <a:rPr lang="en-US" altLang="zh-CN" sz="2000" dirty="0" err="1" smtClean="0">
                <a:ea typeface="宋体" charset="-122"/>
              </a:rPr>
              <a:t>iles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dan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id-ID" altLang="zh-CN" sz="2000" dirty="0" err="1">
                <a:ea typeface="宋体" charset="-122"/>
              </a:rPr>
              <a:t>H</a:t>
            </a:r>
            <a:r>
              <a:rPr lang="en-US" altLang="zh-CN" sz="2000" dirty="0" err="1" smtClean="0">
                <a:ea typeface="宋体" charset="-122"/>
              </a:rPr>
              <a:t>uberman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dan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err="1" smtClean="0">
                <a:ea typeface="宋体" charset="-122"/>
              </a:rPr>
              <a:t>teknik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id-ID" altLang="zh-CN" sz="2000" dirty="0" err="1">
                <a:ea typeface="宋体" charset="-122"/>
              </a:rPr>
              <a:t>S</a:t>
            </a:r>
            <a:r>
              <a:rPr lang="en-US" altLang="zh-CN" sz="2000" dirty="0" err="1" smtClean="0">
                <a:ea typeface="宋体" charset="-122"/>
              </a:rPr>
              <a:t>pradly</a:t>
            </a:r>
            <a:r>
              <a:rPr lang="en-US" altLang="zh-CN" sz="2000" dirty="0" smtClean="0">
                <a:ea typeface="宋体" charset="-122"/>
              </a:rPr>
              <a:t>.</a:t>
            </a:r>
          </a:p>
          <a:p>
            <a:endParaRPr lang="en-US" altLang="zh-CN" sz="2000" dirty="0" smtClean="0">
              <a:ea typeface="宋体" charset="-122"/>
            </a:endParaRPr>
          </a:p>
          <a:p>
            <a:endParaRPr lang="en-US" altLang="zh-CN" sz="2000" dirty="0" smtClean="0">
              <a:ea typeface="宋体" charset="-122"/>
            </a:endParaRPr>
          </a:p>
          <a:p>
            <a:endParaRPr lang="en-US" altLang="zh-CN" sz="2000" dirty="0" smtClean="0">
              <a:ea typeface="宋体" charset="-122"/>
            </a:endParaRPr>
          </a:p>
          <a:p>
            <a:pPr lvl="1"/>
            <a:endParaRPr lang="en-US" altLang="zh-CN" sz="2000" dirty="0" smtClean="0">
              <a:ea typeface="宋体" charset="-122"/>
            </a:endParaRPr>
          </a:p>
          <a:p>
            <a:pPr lvl="1"/>
            <a:endParaRPr lang="en-US" altLang="zh-CN" sz="2000" dirty="0" smtClean="0">
              <a:ea typeface="宋体" charset="-122"/>
            </a:endParaRPr>
          </a:p>
          <a:p>
            <a:pPr lvl="1">
              <a:buNone/>
            </a:pPr>
            <a:endParaRPr lang="en-US" altLang="zh-CN" sz="2000" dirty="0" smtClean="0">
              <a:ea typeface="宋体" charset="-122"/>
            </a:endParaRPr>
          </a:p>
          <a:p>
            <a:pPr>
              <a:buNone/>
            </a:pPr>
            <a:endParaRPr lang="zh-CN" altLang="en-US" sz="2000" dirty="0" smtClean="0">
              <a:ea typeface="宋体" charset="-122"/>
            </a:endParaRPr>
          </a:p>
          <a:p>
            <a:pPr>
              <a:buFontTx/>
              <a:buNone/>
            </a:pPr>
            <a:endParaRPr lang="en-US" sz="2000" b="1" dirty="0"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906482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304800" y="1371600"/>
            <a:ext cx="8458200" cy="510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analisa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pemilihan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kualitatif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Miles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Huberman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Spradley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-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Analisa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Miles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Huberman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  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Reduksi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            Display data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  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Analisa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situs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  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Analisa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itus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-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Analisa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Spradley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  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Analisa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domain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  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Analisa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takson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omi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  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Analisa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komponensial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  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Analisa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kultural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524000" y="2571750"/>
            <a:ext cx="590550" cy="1238250"/>
            <a:chOff x="1524000" y="2362200"/>
            <a:chExt cx="381000" cy="914400"/>
          </a:xfrm>
        </p:grpSpPr>
        <p:cxnSp>
          <p:nvCxnSpPr>
            <p:cNvPr id="8" name="Straight Connector 7"/>
            <p:cNvCxnSpPr/>
            <p:nvPr/>
          </p:nvCxnSpPr>
          <p:spPr>
            <a:xfrm rot="5400000">
              <a:off x="1067594" y="2819400"/>
              <a:ext cx="913606" cy="79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524000" y="2362200"/>
              <a:ext cx="381000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524000" y="2665412"/>
              <a:ext cx="381000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524000" y="2970212"/>
              <a:ext cx="381000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524000" y="3275012"/>
              <a:ext cx="381000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525231" y="4712262"/>
            <a:ext cx="590550" cy="1295400"/>
            <a:chOff x="1524000" y="2362200"/>
            <a:chExt cx="381000" cy="914400"/>
          </a:xfrm>
        </p:grpSpPr>
        <p:cxnSp>
          <p:nvCxnSpPr>
            <p:cNvPr id="20" name="Straight Connector 19"/>
            <p:cNvCxnSpPr/>
            <p:nvPr/>
          </p:nvCxnSpPr>
          <p:spPr>
            <a:xfrm rot="5400000">
              <a:off x="1067594" y="2819400"/>
              <a:ext cx="913606" cy="79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524000" y="2362200"/>
              <a:ext cx="381000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524000" y="2665412"/>
              <a:ext cx="381000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524000" y="2970212"/>
              <a:ext cx="381000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524000" y="3275012"/>
              <a:ext cx="381000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441246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Rectangle 1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381000"/>
            <a:ext cx="3962400" cy="533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sz="1800" b="1" i="0" u="sng" dirty="0" err="1" smtClean="0">
                <a:ea typeface="宋体" charset="-122"/>
              </a:rPr>
              <a:t>Tahap</a:t>
            </a:r>
            <a:r>
              <a:rPr lang="en-US" altLang="zh-CN" sz="1800" b="1" i="0" u="sng" dirty="0" smtClean="0">
                <a:ea typeface="宋体" charset="-122"/>
              </a:rPr>
              <a:t> - </a:t>
            </a:r>
            <a:r>
              <a:rPr lang="en-US" altLang="zh-CN" sz="1800" b="1" i="0" u="sng" dirty="0" err="1" smtClean="0">
                <a:ea typeface="宋体" charset="-122"/>
              </a:rPr>
              <a:t>tahap</a:t>
            </a:r>
            <a:r>
              <a:rPr lang="en-US" altLang="zh-CN" sz="1800" b="1" i="0" u="sng" dirty="0" smtClean="0">
                <a:ea typeface="宋体" charset="-122"/>
              </a:rPr>
              <a:t> </a:t>
            </a:r>
            <a:r>
              <a:rPr lang="en-US" altLang="zh-CN" sz="1800" b="1" i="0" u="sng" dirty="0" err="1" smtClean="0">
                <a:ea typeface="宋体" charset="-122"/>
              </a:rPr>
              <a:t>Penelitian</a:t>
            </a:r>
            <a:r>
              <a:rPr lang="en-US" altLang="zh-CN" sz="1800" b="1" i="0" u="sng" dirty="0" smtClean="0">
                <a:ea typeface="宋体" charset="-122"/>
              </a:rPr>
              <a:t> </a:t>
            </a:r>
            <a:r>
              <a:rPr lang="en-US" altLang="zh-CN" sz="1800" b="1" i="0" u="sng" dirty="0" err="1" smtClean="0">
                <a:ea typeface="宋体" charset="-122"/>
              </a:rPr>
              <a:t>Kualitatif</a:t>
            </a:r>
            <a:endParaRPr lang="en-US" sz="1800" b="1" u="sng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2499" y="919621"/>
            <a:ext cx="2476501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Telaah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 </a:t>
            </a: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Kepustakaan</a:t>
            </a:r>
            <a:endParaRPr lang="en-US" sz="1400" dirty="0">
              <a:latin typeface="Adobe Caslon Pro Bold" pitchFamily="18" charset="0"/>
              <a:ea typeface="Adobe Fan Heiti Std B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1746646"/>
            <a:ext cx="2286000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Fokus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 </a:t>
            </a: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Masalah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 </a:t>
            </a: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Penelitian</a:t>
            </a:r>
            <a:endParaRPr lang="en-US" sz="1400" dirty="0">
              <a:latin typeface="Adobe Caslon Pro Bold" pitchFamily="18" charset="0"/>
              <a:ea typeface="Adobe Fan Heiti Std B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2206823"/>
            <a:ext cx="2286000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Pengumpulan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 Data</a:t>
            </a:r>
          </a:p>
          <a:p>
            <a:pPr algn="ctr"/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(</a:t>
            </a: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Wawancara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 </a:t>
            </a: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Mendalam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)</a:t>
            </a:r>
          </a:p>
          <a:p>
            <a:pPr algn="ctr"/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(</a:t>
            </a: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Observasi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 </a:t>
            </a: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Lapangan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)</a:t>
            </a:r>
          </a:p>
          <a:p>
            <a:pPr algn="ctr"/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(</a:t>
            </a: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Studi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 </a:t>
            </a: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Dokumentasi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)</a:t>
            </a:r>
            <a:endParaRPr lang="en-US" sz="1400" dirty="0">
              <a:latin typeface="Adobe Caslon Pro Bold" pitchFamily="18" charset="0"/>
              <a:ea typeface="Adobe Fan Heiti Std B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14700" y="3353633"/>
            <a:ext cx="2514600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Pengolahan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 Data </a:t>
            </a: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Pra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 </a:t>
            </a: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Analisis</a:t>
            </a:r>
            <a:endParaRPr lang="en-US" sz="1400" dirty="0" smtClean="0">
              <a:latin typeface="Adobe Caslon Pro Bold" pitchFamily="18" charset="0"/>
              <a:ea typeface="Adobe Fan Heiti Std B" pitchFamily="34" charset="-128"/>
            </a:endParaRPr>
          </a:p>
          <a:p>
            <a:pPr marL="457200" indent="-171450">
              <a:buAutoNum type="alphaLcPeriod"/>
            </a:pP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Koding</a:t>
            </a:r>
            <a:endParaRPr lang="en-US" sz="1400" dirty="0" smtClean="0">
              <a:latin typeface="Adobe Caslon Pro Bold" pitchFamily="18" charset="0"/>
              <a:ea typeface="Adobe Fan Heiti Std B" pitchFamily="34" charset="-128"/>
            </a:endParaRPr>
          </a:p>
          <a:p>
            <a:pPr marL="457200" indent="-171450">
              <a:buAutoNum type="alphaLcPeriod"/>
            </a:pP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Klasifikasi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 Data</a:t>
            </a:r>
          </a:p>
          <a:p>
            <a:pPr marL="457200" indent="-171450">
              <a:buAutoNum type="alphaLcPeriod"/>
            </a:pP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Reduksi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 Data</a:t>
            </a:r>
            <a:endParaRPr lang="en-US" sz="1400" dirty="0">
              <a:latin typeface="Adobe Caslon Pro Bold" pitchFamily="18" charset="0"/>
              <a:ea typeface="Adobe Fan Heiti Std B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14700" y="4470439"/>
            <a:ext cx="2514600" cy="7386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/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Analisis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 Data</a:t>
            </a:r>
          </a:p>
          <a:p>
            <a:pPr marL="457200" indent="-171450">
              <a:buAutoNum type="alphaLcPeriod"/>
            </a:pP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Analisis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 </a:t>
            </a: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Dalam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 </a:t>
            </a: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Situs</a:t>
            </a:r>
            <a:endParaRPr lang="en-US" sz="1400" dirty="0" smtClean="0">
              <a:latin typeface="Adobe Caslon Pro Bold" pitchFamily="18" charset="0"/>
              <a:ea typeface="Adobe Fan Heiti Std B" pitchFamily="34" charset="-128"/>
            </a:endParaRPr>
          </a:p>
          <a:p>
            <a:pPr marL="457200" indent="-171450">
              <a:buAutoNum type="alphaLcPeriod"/>
            </a:pP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Analisis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 </a:t>
            </a: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Antar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 </a:t>
            </a: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Situs</a:t>
            </a:r>
            <a:endParaRPr lang="en-US" sz="1400" dirty="0">
              <a:latin typeface="Adobe Caslon Pro Bold" pitchFamily="18" charset="0"/>
              <a:ea typeface="Adobe Fan Heiti Std B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26130" y="5388173"/>
            <a:ext cx="2514600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Pembahasan</a:t>
            </a:r>
            <a:endParaRPr lang="en-US" sz="1400" dirty="0" smtClean="0">
              <a:latin typeface="Adobe Caslon Pro Bold" pitchFamily="18" charset="0"/>
              <a:ea typeface="Adobe Fan Heiti Std B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14700" y="5864423"/>
            <a:ext cx="2514600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Kesimpulan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 </a:t>
            </a: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dan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 Saran</a:t>
            </a:r>
          </a:p>
        </p:txBody>
      </p:sp>
      <p:sp>
        <p:nvSpPr>
          <p:cNvPr id="4" name="Left Bracket 3"/>
          <p:cNvSpPr/>
          <p:nvPr/>
        </p:nvSpPr>
        <p:spPr>
          <a:xfrm rot="16200000">
            <a:off x="4408836" y="-694633"/>
            <a:ext cx="326328" cy="4191002"/>
          </a:xfrm>
          <a:prstGeom prst="leftBracket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4" idx="1"/>
            <a:endCxn id="7" idx="0"/>
          </p:cNvCxnSpPr>
          <p:nvPr/>
        </p:nvCxnSpPr>
        <p:spPr>
          <a:xfrm>
            <a:off x="4572000" y="1564032"/>
            <a:ext cx="0" cy="1826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572000" y="2054423"/>
            <a:ext cx="0" cy="1826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72000" y="3160930"/>
            <a:ext cx="0" cy="1826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572000" y="4307740"/>
            <a:ext cx="0" cy="1826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572000" y="5206900"/>
            <a:ext cx="0" cy="1826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72000" y="5716099"/>
            <a:ext cx="0" cy="1826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52499" y="2422266"/>
            <a:ext cx="22860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Keabsahan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/</a:t>
            </a: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Uji</a:t>
            </a:r>
            <a:endParaRPr lang="en-US" sz="1400" dirty="0" smtClean="0">
              <a:latin typeface="Adobe Caslon Pro Bold" pitchFamily="18" charset="0"/>
              <a:ea typeface="Adobe Fan Heiti Std B" pitchFamily="34" charset="-128"/>
            </a:endParaRPr>
          </a:p>
          <a:p>
            <a:pPr algn="ctr"/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Kredibilatas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 Data</a:t>
            </a:r>
            <a:endParaRPr lang="en-US" sz="1400" dirty="0">
              <a:latin typeface="Adobe Caslon Pro Bold" pitchFamily="18" charset="0"/>
              <a:ea typeface="Adobe Fan Heiti Std B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13120" y="2422000"/>
            <a:ext cx="254508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Keabsahan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/</a:t>
            </a: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Uji</a:t>
            </a:r>
            <a:endParaRPr lang="en-US" sz="1400" dirty="0" smtClean="0">
              <a:latin typeface="Adobe Caslon Pro Bold" pitchFamily="18" charset="0"/>
              <a:ea typeface="Adobe Fan Heiti Std B" pitchFamily="34" charset="-128"/>
            </a:endParaRPr>
          </a:p>
          <a:p>
            <a:pPr algn="ctr"/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Kredibilatas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 Data</a:t>
            </a:r>
            <a:endParaRPr lang="en-US" sz="1400" dirty="0">
              <a:latin typeface="Adobe Caslon Pro Bold" pitchFamily="18" charset="0"/>
              <a:ea typeface="Adobe Fan Heiti Std B" pitchFamily="34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15000" y="819230"/>
            <a:ext cx="27432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Pengamatan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 </a:t>
            </a: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Lapangan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 </a:t>
            </a:r>
          </a:p>
          <a:p>
            <a:pPr algn="ctr"/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(</a:t>
            </a: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Studi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 </a:t>
            </a:r>
            <a:r>
              <a:rPr lang="en-US" sz="1400" dirty="0" err="1" smtClean="0">
                <a:latin typeface="Adobe Caslon Pro Bold" pitchFamily="18" charset="0"/>
                <a:ea typeface="Adobe Fan Heiti Std B" pitchFamily="34" charset="-128"/>
              </a:rPr>
              <a:t>Pendahuluan</a:t>
            </a:r>
            <a:r>
              <a:rPr lang="en-US" sz="1400" dirty="0" smtClean="0">
                <a:latin typeface="Adobe Caslon Pro Bold" pitchFamily="18" charset="0"/>
                <a:ea typeface="Adobe Fan Heiti Std B" pitchFamily="34" charset="-128"/>
              </a:rPr>
              <a:t>)</a:t>
            </a:r>
            <a:endParaRPr lang="en-US" sz="1400" dirty="0">
              <a:latin typeface="Adobe Caslon Pro Bold" pitchFamily="18" charset="0"/>
              <a:ea typeface="Adobe Fan Heiti Std B" pitchFamily="34" charset="-128"/>
            </a:endParaRPr>
          </a:p>
        </p:txBody>
      </p:sp>
      <p:cxnSp>
        <p:nvCxnSpPr>
          <p:cNvPr id="17" name="Straight Arrow Connector 16"/>
          <p:cNvCxnSpPr>
            <a:stCxn id="23" idx="3"/>
          </p:cNvCxnSpPr>
          <p:nvPr/>
        </p:nvCxnSpPr>
        <p:spPr>
          <a:xfrm>
            <a:off x="3238499" y="2683876"/>
            <a:ext cx="19050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4" idx="1"/>
          </p:cNvCxnSpPr>
          <p:nvPr/>
        </p:nvCxnSpPr>
        <p:spPr>
          <a:xfrm flipH="1">
            <a:off x="5715000" y="2683610"/>
            <a:ext cx="1981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3" idx="2"/>
          </p:cNvCxnSpPr>
          <p:nvPr/>
        </p:nvCxnSpPr>
        <p:spPr>
          <a:xfrm>
            <a:off x="2095499" y="2945486"/>
            <a:ext cx="0" cy="25965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1" idx="1"/>
          </p:cNvCxnSpPr>
          <p:nvPr/>
        </p:nvCxnSpPr>
        <p:spPr>
          <a:xfrm>
            <a:off x="2095499" y="5542061"/>
            <a:ext cx="1230631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47699" y="1080840"/>
            <a:ext cx="0" cy="493747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2" idx="1"/>
          </p:cNvCxnSpPr>
          <p:nvPr/>
        </p:nvCxnSpPr>
        <p:spPr>
          <a:xfrm>
            <a:off x="647699" y="6018311"/>
            <a:ext cx="2667001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3" idx="1"/>
          </p:cNvCxnSpPr>
          <p:nvPr/>
        </p:nvCxnSpPr>
        <p:spPr>
          <a:xfrm flipV="1">
            <a:off x="647699" y="1073510"/>
            <a:ext cx="304800" cy="733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877338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4868" y="452447"/>
            <a:ext cx="6061075" cy="472518"/>
          </a:xfr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Ctr="0">
            <a:normAutofit fontScale="90000"/>
          </a:bodyPr>
          <a:lstStyle/>
          <a:p>
            <a:r>
              <a:rPr lang="en-US" sz="2400" b="1" dirty="0" smtClean="0"/>
              <a:t>TAHAPAN </a:t>
            </a:r>
            <a:r>
              <a:rPr lang="en-US" sz="2400" b="1" dirty="0"/>
              <a:t>DALAM PENELITIAN </a:t>
            </a:r>
            <a:r>
              <a:rPr lang="en-US" sz="2400" b="1" dirty="0" smtClean="0"/>
              <a:t>KUALITATIF</a:t>
            </a:r>
            <a:endParaRPr lang="en-US" sz="2400" b="1" dirty="0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546100" y="2824178"/>
            <a:ext cx="2735263" cy="2798763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50000">
                <a:srgbClr val="FFFFFF"/>
              </a:gs>
              <a:gs pos="100000">
                <a:srgbClr val="00009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1200" b="1">
                <a:solidFill>
                  <a:srgbClr val="000099"/>
                </a:solidFill>
              </a:rPr>
              <a:t>X c v f t 7 5 34 &amp; ^ % N G B D c z “ &lt; 1 + _ &amp;  h g T sb 4 2 ) I II a sv  % $ # “ &gt; , “ j B a 2 @ &amp; ^ % 0 + - k jn ) H D G A S S h F # * ^ : &lt; H F a s 4 9 2 3 7 s D &amp; % I H D R a w ) ( * &amp; b 2 3 III IV a r e t b % ^ 6 2 9 0 7 T g s W a d h v D &gt;, : } { 0 ( 2 % * &amp; s D A S a h III IX a n % # q O K % # 2 9 5 v sd ah R + - ah &gt; B zc ^ $ * : a $ a s 2 )  f ) (</a:t>
            </a:r>
            <a:endParaRPr lang="en-US" b="1">
              <a:solidFill>
                <a:srgbClr val="000099"/>
              </a:solidFill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281363" y="3182953"/>
            <a:ext cx="2586037" cy="2052638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50000">
                <a:srgbClr val="FFFFFF"/>
              </a:gs>
              <a:gs pos="100000">
                <a:srgbClr val="00009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ts val="600"/>
              </a:spcBef>
            </a:pPr>
            <a:r>
              <a:rPr lang="en-US" sz="1400" b="1">
                <a:solidFill>
                  <a:srgbClr val="000099"/>
                </a:solidFill>
              </a:rPr>
              <a:t>753442492376290702295</a:t>
            </a:r>
          </a:p>
          <a:p>
            <a:r>
              <a:rPr lang="en-US" sz="1400" b="1">
                <a:solidFill>
                  <a:srgbClr val="000099"/>
                </a:solidFill>
              </a:rPr>
              <a:t>XNGBDTBHDGSSHFDIHDRDDASOKRB</a:t>
            </a:r>
          </a:p>
          <a:p>
            <a:r>
              <a:rPr lang="en-US" sz="1400" b="1">
                <a:solidFill>
                  <a:srgbClr val="000099"/>
                </a:solidFill>
              </a:rPr>
              <a:t>Cvfthgajahass ahanvsdq ah zc </a:t>
            </a:r>
          </a:p>
          <a:p>
            <a:r>
              <a:rPr lang="en-US" sz="1400" b="1">
                <a:solidFill>
                  <a:srgbClr val="000099"/>
                </a:solidFill>
              </a:rPr>
              <a:t>^% “ &lt;+&amp;^ $#&gt;,”#% ( ) &amp; % &gt;:{ } % + &gt; $</a:t>
            </a:r>
          </a:p>
          <a:p>
            <a:r>
              <a:rPr lang="en-US" sz="1400" b="1">
                <a:solidFill>
                  <a:srgbClr val="000099"/>
                </a:solidFill>
              </a:rPr>
              <a:t>I II III IX </a:t>
            </a:r>
            <a:endParaRPr lang="en-US" b="1">
              <a:solidFill>
                <a:srgbClr val="000099"/>
              </a:solidFill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5867400" y="3556016"/>
            <a:ext cx="2887663" cy="1306512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50000">
                <a:srgbClr val="FFFFFF"/>
              </a:gs>
              <a:gs pos="100000">
                <a:srgbClr val="000099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1400" b="1">
                <a:solidFill>
                  <a:srgbClr val="000099"/>
                </a:solidFill>
              </a:rPr>
              <a:t>0 1 2 3 4 5 6 7 8 9 </a:t>
            </a:r>
          </a:p>
          <a:p>
            <a:r>
              <a:rPr lang="en-US" sz="1400" b="1">
                <a:solidFill>
                  <a:srgbClr val="000099"/>
                </a:solidFill>
              </a:rPr>
              <a:t>A B C D E F G H I J K L M N O P Q R S T U V  W X Y Z</a:t>
            </a:r>
          </a:p>
          <a:p>
            <a:r>
              <a:rPr lang="en-US" sz="1400" b="1">
                <a:solidFill>
                  <a:srgbClr val="000099"/>
                </a:solidFill>
              </a:rPr>
              <a:t>A b c d e f g h I j k l m n o p </a:t>
            </a:r>
            <a:endParaRPr lang="en-US" b="1">
              <a:solidFill>
                <a:srgbClr val="000099"/>
              </a:solidFill>
            </a:endParaRP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546100" y="1477963"/>
            <a:ext cx="2805113" cy="1050925"/>
          </a:xfrm>
          <a:prstGeom prst="rect">
            <a:avLst/>
          </a:prstGeom>
          <a:gradFill rotWithShape="1">
            <a:gsLst>
              <a:gs pos="0">
                <a:srgbClr val="FFFF66">
                  <a:gamma/>
                  <a:shade val="46275"/>
                  <a:invGamma/>
                </a:srgbClr>
              </a:gs>
              <a:gs pos="50000">
                <a:srgbClr val="FFFF66"/>
              </a:gs>
              <a:gs pos="100000">
                <a:srgbClr val="FFFF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1600" b="1">
                <a:solidFill>
                  <a:srgbClr val="602000"/>
                </a:solidFill>
              </a:rPr>
              <a:t>Memasuki Situasi  Sosial : tempat, aktor, dan aktivitas. </a:t>
            </a:r>
            <a:r>
              <a:rPr lang="en-US" sz="1600" b="1" i="1">
                <a:solidFill>
                  <a:srgbClr val="602000"/>
                </a:solidFill>
              </a:rPr>
              <a:t>Tahap deskripsi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3351213" y="1582738"/>
            <a:ext cx="2649537" cy="841375"/>
          </a:xfrm>
          <a:prstGeom prst="rect">
            <a:avLst/>
          </a:prstGeom>
          <a:gradFill rotWithShape="1">
            <a:gsLst>
              <a:gs pos="0">
                <a:srgbClr val="FFFF66">
                  <a:gamma/>
                  <a:shade val="46275"/>
                  <a:invGamma/>
                </a:srgbClr>
              </a:gs>
              <a:gs pos="50000">
                <a:srgbClr val="FFFF66"/>
              </a:gs>
              <a:gs pos="100000">
                <a:srgbClr val="FFFF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ts val="600"/>
              </a:spcBef>
            </a:pPr>
            <a:r>
              <a:rPr lang="en-US" sz="1600" b="1">
                <a:solidFill>
                  <a:srgbClr val="602000"/>
                </a:solidFill>
              </a:rPr>
              <a:t>Tahap Data Reduksi. Menentukan fokus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6000750" y="1687513"/>
            <a:ext cx="2651125" cy="631825"/>
          </a:xfrm>
          <a:prstGeom prst="rect">
            <a:avLst/>
          </a:prstGeom>
          <a:gradFill rotWithShape="1">
            <a:gsLst>
              <a:gs pos="0">
                <a:srgbClr val="FFFF66">
                  <a:gamma/>
                  <a:shade val="46275"/>
                  <a:invGamma/>
                </a:srgbClr>
              </a:gs>
              <a:gs pos="50000">
                <a:srgbClr val="FFFF66"/>
              </a:gs>
              <a:gs pos="100000">
                <a:srgbClr val="FFFF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ts val="600"/>
              </a:spcBef>
            </a:pPr>
            <a:r>
              <a:rPr lang="en-US" sz="1600" b="1">
                <a:solidFill>
                  <a:srgbClr val="602000"/>
                </a:solidFill>
              </a:rPr>
              <a:t>Tahap Seleksi : mengurai fokus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598488" y="1112838"/>
            <a:ext cx="411162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1600" b="1">
                <a:solidFill>
                  <a:srgbClr val="602000"/>
                </a:solidFill>
              </a:rPr>
              <a:t>1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3386138" y="1204913"/>
            <a:ext cx="41275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1600" b="1">
                <a:solidFill>
                  <a:srgbClr val="602000"/>
                </a:solidFill>
              </a:rPr>
              <a:t>2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6999288" y="1295400"/>
            <a:ext cx="41275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1600" b="1">
                <a:solidFill>
                  <a:srgbClr val="602000"/>
                </a:solidFill>
              </a:rPr>
              <a:t>3</a:t>
            </a:r>
          </a:p>
        </p:txBody>
      </p:sp>
      <p:graphicFrame>
        <p:nvGraphicFramePr>
          <p:cNvPr id="56332" name="Group 12"/>
          <p:cNvGraphicFramePr>
            <a:graphicFrameLocks noGrp="1"/>
          </p:cNvGraphicFramePr>
          <p:nvPr/>
        </p:nvGraphicFramePr>
        <p:xfrm>
          <a:off x="6084888" y="5211778"/>
          <a:ext cx="574675" cy="503238"/>
        </p:xfrm>
        <a:graphic>
          <a:graphicData uri="http://schemas.openxmlformats.org/drawingml/2006/table">
            <a:tbl>
              <a:tblPr/>
              <a:tblGrid>
                <a:gridCol w="574675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338" name="Group 18"/>
          <p:cNvGraphicFramePr>
            <a:graphicFrameLocks noGrp="1"/>
          </p:cNvGraphicFramePr>
          <p:nvPr/>
        </p:nvGraphicFramePr>
        <p:xfrm>
          <a:off x="7308850" y="5211778"/>
          <a:ext cx="574675" cy="457200"/>
        </p:xfrm>
        <a:graphic>
          <a:graphicData uri="http://schemas.openxmlformats.org/drawingml/2006/table">
            <a:tbl>
              <a:tblPr/>
              <a:tblGrid>
                <a:gridCol w="57467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344" name="Group 24"/>
          <p:cNvGraphicFramePr>
            <a:graphicFrameLocks noGrp="1"/>
          </p:cNvGraphicFramePr>
          <p:nvPr/>
        </p:nvGraphicFramePr>
        <p:xfrm>
          <a:off x="7740650" y="5876925"/>
          <a:ext cx="574675" cy="503238"/>
        </p:xfrm>
        <a:graphic>
          <a:graphicData uri="http://schemas.openxmlformats.org/drawingml/2006/table">
            <a:tbl>
              <a:tblPr/>
              <a:tblGrid>
                <a:gridCol w="574675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X3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350" name="Group 30"/>
          <p:cNvGraphicFramePr>
            <a:graphicFrameLocks noGrp="1"/>
          </p:cNvGraphicFramePr>
          <p:nvPr/>
        </p:nvGraphicFramePr>
        <p:xfrm>
          <a:off x="6877050" y="5949950"/>
          <a:ext cx="574675" cy="503238"/>
        </p:xfrm>
        <a:graphic>
          <a:graphicData uri="http://schemas.openxmlformats.org/drawingml/2006/table">
            <a:tbl>
              <a:tblPr/>
              <a:tblGrid>
                <a:gridCol w="574675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X4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356" name="Group 36"/>
          <p:cNvGraphicFramePr>
            <a:graphicFrameLocks noGrp="1"/>
          </p:cNvGraphicFramePr>
          <p:nvPr/>
        </p:nvGraphicFramePr>
        <p:xfrm>
          <a:off x="5508625" y="5949950"/>
          <a:ext cx="574675" cy="503238"/>
        </p:xfrm>
        <a:graphic>
          <a:graphicData uri="http://schemas.openxmlformats.org/drawingml/2006/table">
            <a:tbl>
              <a:tblPr/>
              <a:tblGrid>
                <a:gridCol w="574675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X5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6362" name="Line 42"/>
          <p:cNvSpPr>
            <a:spLocks noChangeShapeType="1"/>
          </p:cNvSpPr>
          <p:nvPr/>
        </p:nvSpPr>
        <p:spPr bwMode="auto">
          <a:xfrm>
            <a:off x="6659563" y="5499116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/>
            <a:tailEnd type="stealth" w="med" len="med"/>
          </a:ln>
          <a:effectLst/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6363" name="Line 43"/>
          <p:cNvSpPr>
            <a:spLocks noChangeShapeType="1"/>
          </p:cNvSpPr>
          <p:nvPr/>
        </p:nvSpPr>
        <p:spPr bwMode="auto">
          <a:xfrm>
            <a:off x="7740650" y="5445125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/>
            <a:tailEnd type="stealth" w="med" len="med"/>
          </a:ln>
          <a:effectLst/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6364" name="Line 44"/>
          <p:cNvSpPr>
            <a:spLocks noChangeShapeType="1"/>
          </p:cNvSpPr>
          <p:nvPr/>
        </p:nvSpPr>
        <p:spPr bwMode="auto">
          <a:xfrm flipH="1">
            <a:off x="7451725" y="6165850"/>
            <a:ext cx="28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/>
            <a:tailEnd type="stealth" w="med" len="med"/>
          </a:ln>
          <a:effectLst/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6365" name="Line 45"/>
          <p:cNvSpPr>
            <a:spLocks noChangeShapeType="1"/>
          </p:cNvSpPr>
          <p:nvPr/>
        </p:nvSpPr>
        <p:spPr bwMode="auto">
          <a:xfrm flipH="1">
            <a:off x="6084888" y="6165850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/>
            <a:tailEnd type="stealth" w="med" len="med"/>
          </a:ln>
          <a:effectLst/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6366" name="Line 46"/>
          <p:cNvSpPr>
            <a:spLocks noChangeShapeType="1"/>
          </p:cNvSpPr>
          <p:nvPr/>
        </p:nvSpPr>
        <p:spPr bwMode="auto">
          <a:xfrm flipV="1">
            <a:off x="5651500" y="5300663"/>
            <a:ext cx="433388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/>
            <a:tailEnd type="stealth" w="med" len="med"/>
          </a:ln>
          <a:effectLst/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6367" name="AutoShape 47"/>
          <p:cNvSpPr>
            <a:spLocks noChangeArrowheads="1"/>
          </p:cNvSpPr>
          <p:nvPr/>
        </p:nvSpPr>
        <p:spPr bwMode="auto">
          <a:xfrm>
            <a:off x="6804025" y="4706953"/>
            <a:ext cx="576263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eaVert"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6000760" y="2571744"/>
            <a:ext cx="2651125" cy="631825"/>
          </a:xfrm>
          <a:prstGeom prst="rect">
            <a:avLst/>
          </a:prstGeom>
          <a:gradFill rotWithShape="1">
            <a:gsLst>
              <a:gs pos="0">
                <a:srgbClr val="FFFF66">
                  <a:gamma/>
                  <a:shade val="46275"/>
                  <a:invGamma/>
                </a:srgbClr>
              </a:gs>
              <a:gs pos="50000">
                <a:srgbClr val="FFFF66"/>
              </a:gs>
              <a:gs pos="100000">
                <a:srgbClr val="FFFF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ts val="600"/>
              </a:spcBef>
            </a:pPr>
            <a:r>
              <a:rPr lang="en-US" sz="1600" b="1" dirty="0" err="1" smtClean="0">
                <a:solidFill>
                  <a:srgbClr val="602000"/>
                </a:solidFill>
              </a:rPr>
              <a:t>Mengkosntruksi</a:t>
            </a:r>
            <a:r>
              <a:rPr lang="en-US" sz="1600" b="1" dirty="0" smtClean="0">
                <a:solidFill>
                  <a:srgbClr val="602000"/>
                </a:solidFill>
              </a:rPr>
              <a:t> </a:t>
            </a:r>
            <a:r>
              <a:rPr lang="en-US" sz="1600" b="1" dirty="0" err="1" smtClean="0">
                <a:solidFill>
                  <a:srgbClr val="602000"/>
                </a:solidFill>
              </a:rPr>
              <a:t>Makna</a:t>
            </a:r>
            <a:r>
              <a:rPr lang="en-US" sz="1600" b="1" dirty="0" smtClean="0">
                <a:solidFill>
                  <a:srgbClr val="602000"/>
                </a:solidFill>
              </a:rPr>
              <a:t>, </a:t>
            </a:r>
            <a:r>
              <a:rPr lang="en-US" sz="1600" b="1" dirty="0" err="1" smtClean="0">
                <a:solidFill>
                  <a:srgbClr val="602000"/>
                </a:solidFill>
              </a:rPr>
              <a:t>menemukan</a:t>
            </a:r>
            <a:r>
              <a:rPr lang="en-US" sz="1600" b="1" dirty="0" smtClean="0">
                <a:solidFill>
                  <a:srgbClr val="602000"/>
                </a:solidFill>
              </a:rPr>
              <a:t> </a:t>
            </a:r>
            <a:r>
              <a:rPr lang="en-US" sz="1600" b="1" dirty="0" err="1" smtClean="0">
                <a:solidFill>
                  <a:srgbClr val="602000"/>
                </a:solidFill>
              </a:rPr>
              <a:t>hipotesis</a:t>
            </a:r>
            <a:endParaRPr lang="en-US" sz="1600" b="1" dirty="0">
              <a:solidFill>
                <a:srgbClr val="602000"/>
              </a:solidFill>
            </a:endParaRPr>
          </a:p>
        </p:txBody>
      </p:sp>
      <p:sp>
        <p:nvSpPr>
          <p:cNvPr id="25" name="AutoShape 47"/>
          <p:cNvSpPr>
            <a:spLocks noChangeArrowheads="1"/>
          </p:cNvSpPr>
          <p:nvPr/>
        </p:nvSpPr>
        <p:spPr bwMode="auto">
          <a:xfrm>
            <a:off x="7000892" y="2214554"/>
            <a:ext cx="576263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eaVert"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31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632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63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63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632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632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63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80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80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80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632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6" dur="80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7" dur="80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80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1" dur="80"/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2" dur="80"/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80"/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6" dur="80"/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7" dur="80"/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80"/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5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5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5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8" dur="5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5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00"/>
                                        <p:tgtEl>
                                          <p:spTgt spid="5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00"/>
                                        <p:tgtEl>
                                          <p:spTgt spid="5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8" dur="500"/>
                                        <p:tgtEl>
                                          <p:spTgt spid="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5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0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1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2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allAtOnce" animBg="1"/>
      <p:bldP spid="56324" grpId="0" build="allAtOnce" animBg="1"/>
      <p:bldP spid="56325" grpId="0" build="allAtOnce" animBg="1"/>
      <p:bldP spid="56326" grpId="0" animBg="1"/>
      <p:bldP spid="56327" grpId="0" animBg="1"/>
      <p:bldP spid="56328" grpId="0" build="allAtOnce" animBg="1"/>
      <p:bldP spid="56329" grpId="0" animBg="1"/>
      <p:bldP spid="56330" grpId="0" animBg="1"/>
      <p:bldP spid="56331" grpId="0" animBg="1"/>
      <p:bldP spid="56362" grpId="0" animBg="1"/>
      <p:bldP spid="56363" grpId="0" animBg="1"/>
      <p:bldP spid="56364" grpId="0" animBg="1"/>
      <p:bldP spid="56365" grpId="0" animBg="1"/>
      <p:bldP spid="56366" grpId="0" animBg="1"/>
      <p:bldP spid="56367" grpId="0" animBg="1"/>
      <p:bldP spid="23" grpId="0" build="allAtOnce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795" y="617537"/>
            <a:ext cx="8229600" cy="1143000"/>
          </a:xfrm>
        </p:spPr>
        <p:txBody>
          <a:bodyPr lIns="92075" tIns="46038" rIns="92075" bIns="46038" anchorCtr="0">
            <a:normAutofit/>
          </a:bodyPr>
          <a:lstStyle/>
          <a:p>
            <a:pPr eaLnBrk="1" hangingPunct="1">
              <a:defRPr/>
            </a:pPr>
            <a:r>
              <a:rPr lang="en-US" sz="2400" b="1" dirty="0" smtClean="0"/>
              <a:t>METODE KUALITATIF</a:t>
            </a:r>
            <a:r>
              <a:rPr lang="id-ID" sz="2400" b="1" dirty="0" smtClean="0"/>
              <a:t> : MENGURAI FENOMENA</a:t>
            </a:r>
            <a:endParaRPr lang="en-US" sz="2400" b="1" dirty="0" smtClean="0"/>
          </a:p>
        </p:txBody>
      </p:sp>
      <p:sp>
        <p:nvSpPr>
          <p:cNvPr id="337934" name="Freeform 14"/>
          <p:cNvSpPr>
            <a:spLocks/>
          </p:cNvSpPr>
          <p:nvPr/>
        </p:nvSpPr>
        <p:spPr bwMode="auto">
          <a:xfrm>
            <a:off x="914400" y="1493837"/>
            <a:ext cx="2152650" cy="3916363"/>
          </a:xfrm>
          <a:custGeom>
            <a:avLst/>
            <a:gdLst>
              <a:gd name="T0" fmla="*/ 2147483647 w 1356"/>
              <a:gd name="T1" fmla="*/ 2147483647 h 2467"/>
              <a:gd name="T2" fmla="*/ 2147483647 w 1356"/>
              <a:gd name="T3" fmla="*/ 2147483647 h 2467"/>
              <a:gd name="T4" fmla="*/ 2147483647 w 1356"/>
              <a:gd name="T5" fmla="*/ 2147483647 h 2467"/>
              <a:gd name="T6" fmla="*/ 2147483647 w 1356"/>
              <a:gd name="T7" fmla="*/ 2147483647 h 2467"/>
              <a:gd name="T8" fmla="*/ 2147483647 w 1356"/>
              <a:gd name="T9" fmla="*/ 2147483647 h 2467"/>
              <a:gd name="T10" fmla="*/ 2147483647 w 1356"/>
              <a:gd name="T11" fmla="*/ 2147483647 h 2467"/>
              <a:gd name="T12" fmla="*/ 2147483647 w 1356"/>
              <a:gd name="T13" fmla="*/ 2147483647 h 2467"/>
              <a:gd name="T14" fmla="*/ 2147483647 w 1356"/>
              <a:gd name="T15" fmla="*/ 2147483647 h 2467"/>
              <a:gd name="T16" fmla="*/ 2147483647 w 1356"/>
              <a:gd name="T17" fmla="*/ 2147483647 h 2467"/>
              <a:gd name="T18" fmla="*/ 2147483647 w 1356"/>
              <a:gd name="T19" fmla="*/ 2147483647 h 2467"/>
              <a:gd name="T20" fmla="*/ 2147483647 w 1356"/>
              <a:gd name="T21" fmla="*/ 2147483647 h 2467"/>
              <a:gd name="T22" fmla="*/ 2147483647 w 1356"/>
              <a:gd name="T23" fmla="*/ 2147483647 h 2467"/>
              <a:gd name="T24" fmla="*/ 2147483647 w 1356"/>
              <a:gd name="T25" fmla="*/ 2147483647 h 2467"/>
              <a:gd name="T26" fmla="*/ 2147483647 w 1356"/>
              <a:gd name="T27" fmla="*/ 2147483647 h 2467"/>
              <a:gd name="T28" fmla="*/ 2147483647 w 1356"/>
              <a:gd name="T29" fmla="*/ 2147483647 h 2467"/>
              <a:gd name="T30" fmla="*/ 2147483647 w 1356"/>
              <a:gd name="T31" fmla="*/ 2147483647 h 2467"/>
              <a:gd name="T32" fmla="*/ 2147483647 w 1356"/>
              <a:gd name="T33" fmla="*/ 2147483647 h 2467"/>
              <a:gd name="T34" fmla="*/ 2147483647 w 1356"/>
              <a:gd name="T35" fmla="*/ 2147483647 h 2467"/>
              <a:gd name="T36" fmla="*/ 2147483647 w 1356"/>
              <a:gd name="T37" fmla="*/ 2147483647 h 2467"/>
              <a:gd name="T38" fmla="*/ 2147483647 w 1356"/>
              <a:gd name="T39" fmla="*/ 2147483647 h 2467"/>
              <a:gd name="T40" fmla="*/ 2147483647 w 1356"/>
              <a:gd name="T41" fmla="*/ 2147483647 h 2467"/>
              <a:gd name="T42" fmla="*/ 2147483647 w 1356"/>
              <a:gd name="T43" fmla="*/ 2147483647 h 2467"/>
              <a:gd name="T44" fmla="*/ 2147483647 w 1356"/>
              <a:gd name="T45" fmla="*/ 2147483647 h 2467"/>
              <a:gd name="T46" fmla="*/ 2147483647 w 1356"/>
              <a:gd name="T47" fmla="*/ 2147483647 h 2467"/>
              <a:gd name="T48" fmla="*/ 2147483647 w 1356"/>
              <a:gd name="T49" fmla="*/ 2147483647 h 2467"/>
              <a:gd name="T50" fmla="*/ 2147483647 w 1356"/>
              <a:gd name="T51" fmla="*/ 2147483647 h 2467"/>
              <a:gd name="T52" fmla="*/ 2147483647 w 1356"/>
              <a:gd name="T53" fmla="*/ 2147483647 h 2467"/>
              <a:gd name="T54" fmla="*/ 2147483647 w 1356"/>
              <a:gd name="T55" fmla="*/ 2147483647 h 2467"/>
              <a:gd name="T56" fmla="*/ 2147483647 w 1356"/>
              <a:gd name="T57" fmla="*/ 2147483647 h 2467"/>
              <a:gd name="T58" fmla="*/ 2147483647 w 1356"/>
              <a:gd name="T59" fmla="*/ 2147483647 h 2467"/>
              <a:gd name="T60" fmla="*/ 2147483647 w 1356"/>
              <a:gd name="T61" fmla="*/ 2147483647 h 2467"/>
              <a:gd name="T62" fmla="*/ 2147483647 w 1356"/>
              <a:gd name="T63" fmla="*/ 2147483647 h 2467"/>
              <a:gd name="T64" fmla="*/ 2147483647 w 1356"/>
              <a:gd name="T65" fmla="*/ 2147483647 h 2467"/>
              <a:gd name="T66" fmla="*/ 2147483647 w 1356"/>
              <a:gd name="T67" fmla="*/ 2147483647 h 2467"/>
              <a:gd name="T68" fmla="*/ 2147483647 w 1356"/>
              <a:gd name="T69" fmla="*/ 2147483647 h 2467"/>
              <a:gd name="T70" fmla="*/ 2147483647 w 1356"/>
              <a:gd name="T71" fmla="*/ 2147483647 h 2467"/>
              <a:gd name="T72" fmla="*/ 2147483647 w 1356"/>
              <a:gd name="T73" fmla="*/ 2147483647 h 2467"/>
              <a:gd name="T74" fmla="*/ 2147483647 w 1356"/>
              <a:gd name="T75" fmla="*/ 2147483647 h 2467"/>
              <a:gd name="T76" fmla="*/ 2147483647 w 1356"/>
              <a:gd name="T77" fmla="*/ 2147483647 h 2467"/>
              <a:gd name="T78" fmla="*/ 2147483647 w 1356"/>
              <a:gd name="T79" fmla="*/ 2147483647 h 2467"/>
              <a:gd name="T80" fmla="*/ 2147483647 w 1356"/>
              <a:gd name="T81" fmla="*/ 2147483647 h 2467"/>
              <a:gd name="T82" fmla="*/ 2147483647 w 1356"/>
              <a:gd name="T83" fmla="*/ 2147483647 h 2467"/>
              <a:gd name="T84" fmla="*/ 2147483647 w 1356"/>
              <a:gd name="T85" fmla="*/ 2147483647 h 2467"/>
              <a:gd name="T86" fmla="*/ 2147483647 w 1356"/>
              <a:gd name="T87" fmla="*/ 2147483647 h 2467"/>
              <a:gd name="T88" fmla="*/ 2147483647 w 1356"/>
              <a:gd name="T89" fmla="*/ 2147483647 h 2467"/>
              <a:gd name="T90" fmla="*/ 2147483647 w 1356"/>
              <a:gd name="T91" fmla="*/ 2147483647 h 2467"/>
              <a:gd name="T92" fmla="*/ 2147483647 w 1356"/>
              <a:gd name="T93" fmla="*/ 2147483647 h 2467"/>
              <a:gd name="T94" fmla="*/ 2147483647 w 1356"/>
              <a:gd name="T95" fmla="*/ 2147483647 h 2467"/>
              <a:gd name="T96" fmla="*/ 2147483647 w 1356"/>
              <a:gd name="T97" fmla="*/ 2147483647 h 2467"/>
              <a:gd name="T98" fmla="*/ 2147483647 w 1356"/>
              <a:gd name="T99" fmla="*/ 2147483647 h 2467"/>
              <a:gd name="T100" fmla="*/ 2147483647 w 1356"/>
              <a:gd name="T101" fmla="*/ 2147483647 h 2467"/>
              <a:gd name="T102" fmla="*/ 2147483647 w 1356"/>
              <a:gd name="T103" fmla="*/ 2147483647 h 2467"/>
              <a:gd name="T104" fmla="*/ 2147483647 w 1356"/>
              <a:gd name="T105" fmla="*/ 2147483647 h 2467"/>
              <a:gd name="T106" fmla="*/ 2147483647 w 1356"/>
              <a:gd name="T107" fmla="*/ 2147483647 h 2467"/>
              <a:gd name="T108" fmla="*/ 2147483647 w 1356"/>
              <a:gd name="T109" fmla="*/ 2147483647 h 246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356"/>
              <a:gd name="T166" fmla="*/ 0 h 2467"/>
              <a:gd name="T167" fmla="*/ 1356 w 1356"/>
              <a:gd name="T168" fmla="*/ 2467 h 246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356" h="2467">
                <a:moveTo>
                  <a:pt x="0" y="2262"/>
                </a:moveTo>
                <a:cubicBezTo>
                  <a:pt x="91" y="2292"/>
                  <a:pt x="47" y="2281"/>
                  <a:pt x="132" y="2298"/>
                </a:cubicBezTo>
                <a:cubicBezTo>
                  <a:pt x="228" y="2294"/>
                  <a:pt x="325" y="2300"/>
                  <a:pt x="420" y="2286"/>
                </a:cubicBezTo>
                <a:cubicBezTo>
                  <a:pt x="434" y="2284"/>
                  <a:pt x="397" y="2268"/>
                  <a:pt x="384" y="2262"/>
                </a:cubicBezTo>
                <a:cubicBezTo>
                  <a:pt x="373" y="2256"/>
                  <a:pt x="360" y="2255"/>
                  <a:pt x="348" y="2250"/>
                </a:cubicBezTo>
                <a:cubicBezTo>
                  <a:pt x="303" y="2231"/>
                  <a:pt x="262" y="2217"/>
                  <a:pt x="216" y="2202"/>
                </a:cubicBezTo>
                <a:cubicBezTo>
                  <a:pt x="180" y="2206"/>
                  <a:pt x="139" y="2195"/>
                  <a:pt x="108" y="2214"/>
                </a:cubicBezTo>
                <a:cubicBezTo>
                  <a:pt x="94" y="2223"/>
                  <a:pt x="115" y="2246"/>
                  <a:pt x="120" y="2262"/>
                </a:cubicBezTo>
                <a:cubicBezTo>
                  <a:pt x="127" y="2282"/>
                  <a:pt x="137" y="2302"/>
                  <a:pt x="144" y="2322"/>
                </a:cubicBezTo>
                <a:cubicBezTo>
                  <a:pt x="153" y="2346"/>
                  <a:pt x="168" y="2394"/>
                  <a:pt x="168" y="2394"/>
                </a:cubicBezTo>
                <a:cubicBezTo>
                  <a:pt x="200" y="2388"/>
                  <a:pt x="241" y="2393"/>
                  <a:pt x="264" y="2370"/>
                </a:cubicBezTo>
                <a:cubicBezTo>
                  <a:pt x="328" y="2306"/>
                  <a:pt x="216" y="2354"/>
                  <a:pt x="312" y="2322"/>
                </a:cubicBezTo>
                <a:cubicBezTo>
                  <a:pt x="316" y="2302"/>
                  <a:pt x="319" y="2282"/>
                  <a:pt x="324" y="2262"/>
                </a:cubicBezTo>
                <a:cubicBezTo>
                  <a:pt x="327" y="2250"/>
                  <a:pt x="345" y="2235"/>
                  <a:pt x="336" y="2226"/>
                </a:cubicBezTo>
                <a:cubicBezTo>
                  <a:pt x="322" y="2212"/>
                  <a:pt x="296" y="2218"/>
                  <a:pt x="276" y="2214"/>
                </a:cubicBezTo>
                <a:cubicBezTo>
                  <a:pt x="170" y="2249"/>
                  <a:pt x="185" y="2218"/>
                  <a:pt x="228" y="2370"/>
                </a:cubicBezTo>
                <a:cubicBezTo>
                  <a:pt x="232" y="2384"/>
                  <a:pt x="244" y="2394"/>
                  <a:pt x="252" y="2406"/>
                </a:cubicBezTo>
                <a:cubicBezTo>
                  <a:pt x="276" y="2402"/>
                  <a:pt x="302" y="2405"/>
                  <a:pt x="324" y="2394"/>
                </a:cubicBezTo>
                <a:cubicBezTo>
                  <a:pt x="352" y="2380"/>
                  <a:pt x="346" y="2343"/>
                  <a:pt x="360" y="2322"/>
                </a:cubicBezTo>
                <a:cubicBezTo>
                  <a:pt x="457" y="2176"/>
                  <a:pt x="337" y="2404"/>
                  <a:pt x="420" y="2238"/>
                </a:cubicBezTo>
                <a:cubicBezTo>
                  <a:pt x="514" y="2262"/>
                  <a:pt x="570" y="2259"/>
                  <a:pt x="672" y="2250"/>
                </a:cubicBezTo>
                <a:cubicBezTo>
                  <a:pt x="679" y="2240"/>
                  <a:pt x="729" y="2183"/>
                  <a:pt x="684" y="2166"/>
                </a:cubicBezTo>
                <a:cubicBezTo>
                  <a:pt x="658" y="2156"/>
                  <a:pt x="628" y="2174"/>
                  <a:pt x="600" y="2178"/>
                </a:cubicBezTo>
                <a:cubicBezTo>
                  <a:pt x="588" y="2186"/>
                  <a:pt x="574" y="2192"/>
                  <a:pt x="564" y="2202"/>
                </a:cubicBezTo>
                <a:cubicBezTo>
                  <a:pt x="453" y="2313"/>
                  <a:pt x="660" y="2438"/>
                  <a:pt x="744" y="2466"/>
                </a:cubicBezTo>
                <a:cubicBezTo>
                  <a:pt x="764" y="2462"/>
                  <a:pt x="789" y="2467"/>
                  <a:pt x="804" y="2454"/>
                </a:cubicBezTo>
                <a:cubicBezTo>
                  <a:pt x="820" y="2440"/>
                  <a:pt x="818" y="2413"/>
                  <a:pt x="828" y="2394"/>
                </a:cubicBezTo>
                <a:cubicBezTo>
                  <a:pt x="838" y="2373"/>
                  <a:pt x="852" y="2354"/>
                  <a:pt x="864" y="2334"/>
                </a:cubicBezTo>
                <a:cubicBezTo>
                  <a:pt x="860" y="2266"/>
                  <a:pt x="865" y="2197"/>
                  <a:pt x="852" y="2130"/>
                </a:cubicBezTo>
                <a:cubicBezTo>
                  <a:pt x="844" y="2088"/>
                  <a:pt x="706" y="2039"/>
                  <a:pt x="672" y="2022"/>
                </a:cubicBezTo>
                <a:cubicBezTo>
                  <a:pt x="588" y="2030"/>
                  <a:pt x="502" y="2028"/>
                  <a:pt x="420" y="2046"/>
                </a:cubicBezTo>
                <a:cubicBezTo>
                  <a:pt x="381" y="2054"/>
                  <a:pt x="398" y="2131"/>
                  <a:pt x="408" y="2142"/>
                </a:cubicBezTo>
                <a:cubicBezTo>
                  <a:pt x="422" y="2158"/>
                  <a:pt x="448" y="2158"/>
                  <a:pt x="468" y="2166"/>
                </a:cubicBezTo>
                <a:cubicBezTo>
                  <a:pt x="495" y="2163"/>
                  <a:pt x="608" y="2155"/>
                  <a:pt x="636" y="2130"/>
                </a:cubicBezTo>
                <a:cubicBezTo>
                  <a:pt x="652" y="2116"/>
                  <a:pt x="652" y="2090"/>
                  <a:pt x="660" y="2070"/>
                </a:cubicBezTo>
                <a:cubicBezTo>
                  <a:pt x="655" y="2016"/>
                  <a:pt x="688" y="1926"/>
                  <a:pt x="612" y="1926"/>
                </a:cubicBezTo>
                <a:cubicBezTo>
                  <a:pt x="540" y="1926"/>
                  <a:pt x="408" y="1998"/>
                  <a:pt x="408" y="1998"/>
                </a:cubicBezTo>
                <a:cubicBezTo>
                  <a:pt x="334" y="2109"/>
                  <a:pt x="345" y="2047"/>
                  <a:pt x="360" y="2214"/>
                </a:cubicBezTo>
                <a:cubicBezTo>
                  <a:pt x="363" y="2213"/>
                  <a:pt x="444" y="2200"/>
                  <a:pt x="456" y="2190"/>
                </a:cubicBezTo>
                <a:cubicBezTo>
                  <a:pt x="492" y="2162"/>
                  <a:pt x="502" y="2099"/>
                  <a:pt x="516" y="2058"/>
                </a:cubicBezTo>
                <a:cubicBezTo>
                  <a:pt x="512" y="2026"/>
                  <a:pt x="516" y="1992"/>
                  <a:pt x="504" y="1962"/>
                </a:cubicBezTo>
                <a:cubicBezTo>
                  <a:pt x="499" y="1949"/>
                  <a:pt x="482" y="1936"/>
                  <a:pt x="468" y="1938"/>
                </a:cubicBezTo>
                <a:cubicBezTo>
                  <a:pt x="425" y="1945"/>
                  <a:pt x="348" y="1986"/>
                  <a:pt x="348" y="1986"/>
                </a:cubicBezTo>
                <a:cubicBezTo>
                  <a:pt x="340" y="1998"/>
                  <a:pt x="334" y="2012"/>
                  <a:pt x="324" y="2022"/>
                </a:cubicBezTo>
                <a:cubicBezTo>
                  <a:pt x="314" y="2032"/>
                  <a:pt x="291" y="2032"/>
                  <a:pt x="288" y="2046"/>
                </a:cubicBezTo>
                <a:cubicBezTo>
                  <a:pt x="285" y="2060"/>
                  <a:pt x="304" y="2070"/>
                  <a:pt x="312" y="2082"/>
                </a:cubicBezTo>
                <a:cubicBezTo>
                  <a:pt x="324" y="2078"/>
                  <a:pt x="340" y="2080"/>
                  <a:pt x="348" y="2070"/>
                </a:cubicBezTo>
                <a:cubicBezTo>
                  <a:pt x="420" y="1984"/>
                  <a:pt x="326" y="2025"/>
                  <a:pt x="408" y="1998"/>
                </a:cubicBezTo>
                <a:cubicBezTo>
                  <a:pt x="404" y="1950"/>
                  <a:pt x="432" y="1887"/>
                  <a:pt x="396" y="1854"/>
                </a:cubicBezTo>
                <a:cubicBezTo>
                  <a:pt x="344" y="1806"/>
                  <a:pt x="247" y="1876"/>
                  <a:pt x="204" y="1902"/>
                </a:cubicBezTo>
                <a:cubicBezTo>
                  <a:pt x="192" y="1950"/>
                  <a:pt x="175" y="1995"/>
                  <a:pt x="204" y="2046"/>
                </a:cubicBezTo>
                <a:cubicBezTo>
                  <a:pt x="210" y="2057"/>
                  <a:pt x="228" y="2038"/>
                  <a:pt x="240" y="2034"/>
                </a:cubicBezTo>
                <a:cubicBezTo>
                  <a:pt x="290" y="1984"/>
                  <a:pt x="278" y="1952"/>
                  <a:pt x="336" y="1914"/>
                </a:cubicBezTo>
                <a:cubicBezTo>
                  <a:pt x="332" y="1886"/>
                  <a:pt x="349" y="1844"/>
                  <a:pt x="324" y="1830"/>
                </a:cubicBezTo>
                <a:cubicBezTo>
                  <a:pt x="279" y="1806"/>
                  <a:pt x="190" y="1848"/>
                  <a:pt x="144" y="1866"/>
                </a:cubicBezTo>
                <a:cubicBezTo>
                  <a:pt x="153" y="1980"/>
                  <a:pt x="168" y="2071"/>
                  <a:pt x="204" y="2178"/>
                </a:cubicBezTo>
                <a:cubicBezTo>
                  <a:pt x="285" y="2161"/>
                  <a:pt x="373" y="2160"/>
                  <a:pt x="444" y="2118"/>
                </a:cubicBezTo>
                <a:cubicBezTo>
                  <a:pt x="529" y="2067"/>
                  <a:pt x="557" y="2009"/>
                  <a:pt x="636" y="1962"/>
                </a:cubicBezTo>
                <a:cubicBezTo>
                  <a:pt x="640" y="1950"/>
                  <a:pt x="654" y="1937"/>
                  <a:pt x="648" y="1926"/>
                </a:cubicBezTo>
                <a:cubicBezTo>
                  <a:pt x="642" y="1915"/>
                  <a:pt x="625" y="1914"/>
                  <a:pt x="612" y="1914"/>
                </a:cubicBezTo>
                <a:cubicBezTo>
                  <a:pt x="576" y="1914"/>
                  <a:pt x="540" y="1922"/>
                  <a:pt x="504" y="1926"/>
                </a:cubicBezTo>
                <a:cubicBezTo>
                  <a:pt x="406" y="1959"/>
                  <a:pt x="338" y="2001"/>
                  <a:pt x="240" y="2034"/>
                </a:cubicBezTo>
                <a:cubicBezTo>
                  <a:pt x="203" y="2107"/>
                  <a:pt x="185" y="2173"/>
                  <a:pt x="264" y="2226"/>
                </a:cubicBezTo>
                <a:cubicBezTo>
                  <a:pt x="344" y="2222"/>
                  <a:pt x="424" y="2223"/>
                  <a:pt x="504" y="2214"/>
                </a:cubicBezTo>
                <a:cubicBezTo>
                  <a:pt x="600" y="2204"/>
                  <a:pt x="674" y="2151"/>
                  <a:pt x="756" y="2106"/>
                </a:cubicBezTo>
                <a:cubicBezTo>
                  <a:pt x="818" y="2072"/>
                  <a:pt x="853" y="2042"/>
                  <a:pt x="876" y="1974"/>
                </a:cubicBezTo>
                <a:cubicBezTo>
                  <a:pt x="817" y="1915"/>
                  <a:pt x="857" y="1933"/>
                  <a:pt x="816" y="1998"/>
                </a:cubicBezTo>
                <a:cubicBezTo>
                  <a:pt x="807" y="2012"/>
                  <a:pt x="792" y="2022"/>
                  <a:pt x="780" y="2034"/>
                </a:cubicBezTo>
                <a:cubicBezTo>
                  <a:pt x="784" y="2066"/>
                  <a:pt x="771" y="2106"/>
                  <a:pt x="792" y="2130"/>
                </a:cubicBezTo>
                <a:cubicBezTo>
                  <a:pt x="805" y="2145"/>
                  <a:pt x="833" y="2126"/>
                  <a:pt x="852" y="2118"/>
                </a:cubicBezTo>
                <a:cubicBezTo>
                  <a:pt x="960" y="2073"/>
                  <a:pt x="968" y="2040"/>
                  <a:pt x="1092" y="2022"/>
                </a:cubicBezTo>
                <a:cubicBezTo>
                  <a:pt x="1210" y="1904"/>
                  <a:pt x="1158" y="1942"/>
                  <a:pt x="1236" y="1890"/>
                </a:cubicBezTo>
                <a:cubicBezTo>
                  <a:pt x="1228" y="1862"/>
                  <a:pt x="1236" y="1822"/>
                  <a:pt x="1212" y="1806"/>
                </a:cubicBezTo>
                <a:cubicBezTo>
                  <a:pt x="1177" y="1782"/>
                  <a:pt x="1069" y="1842"/>
                  <a:pt x="1032" y="1854"/>
                </a:cubicBezTo>
                <a:cubicBezTo>
                  <a:pt x="1012" y="1914"/>
                  <a:pt x="992" y="1890"/>
                  <a:pt x="972" y="1950"/>
                </a:cubicBezTo>
                <a:cubicBezTo>
                  <a:pt x="976" y="1962"/>
                  <a:pt x="975" y="1995"/>
                  <a:pt x="984" y="1986"/>
                </a:cubicBezTo>
                <a:cubicBezTo>
                  <a:pt x="998" y="1972"/>
                  <a:pt x="996" y="1946"/>
                  <a:pt x="996" y="1926"/>
                </a:cubicBezTo>
                <a:cubicBezTo>
                  <a:pt x="996" y="1833"/>
                  <a:pt x="1007" y="1770"/>
                  <a:pt x="936" y="1722"/>
                </a:cubicBezTo>
                <a:cubicBezTo>
                  <a:pt x="927" y="1723"/>
                  <a:pt x="796" y="1714"/>
                  <a:pt x="768" y="1758"/>
                </a:cubicBezTo>
                <a:cubicBezTo>
                  <a:pt x="755" y="1779"/>
                  <a:pt x="751" y="1806"/>
                  <a:pt x="744" y="1830"/>
                </a:cubicBezTo>
                <a:cubicBezTo>
                  <a:pt x="739" y="1846"/>
                  <a:pt x="720" y="1866"/>
                  <a:pt x="732" y="1878"/>
                </a:cubicBezTo>
                <a:cubicBezTo>
                  <a:pt x="742" y="1888"/>
                  <a:pt x="756" y="1862"/>
                  <a:pt x="768" y="1854"/>
                </a:cubicBezTo>
                <a:cubicBezTo>
                  <a:pt x="782" y="1820"/>
                  <a:pt x="835" y="1715"/>
                  <a:pt x="780" y="1686"/>
                </a:cubicBezTo>
                <a:cubicBezTo>
                  <a:pt x="730" y="1660"/>
                  <a:pt x="668" y="1694"/>
                  <a:pt x="612" y="1698"/>
                </a:cubicBezTo>
                <a:cubicBezTo>
                  <a:pt x="575" y="1754"/>
                  <a:pt x="530" y="1805"/>
                  <a:pt x="600" y="1890"/>
                </a:cubicBezTo>
                <a:cubicBezTo>
                  <a:pt x="621" y="1916"/>
                  <a:pt x="664" y="1874"/>
                  <a:pt x="696" y="1866"/>
                </a:cubicBezTo>
                <a:cubicBezTo>
                  <a:pt x="700" y="1854"/>
                  <a:pt x="708" y="1843"/>
                  <a:pt x="708" y="1830"/>
                </a:cubicBezTo>
                <a:cubicBezTo>
                  <a:pt x="708" y="1633"/>
                  <a:pt x="714" y="1697"/>
                  <a:pt x="504" y="1710"/>
                </a:cubicBezTo>
                <a:cubicBezTo>
                  <a:pt x="395" y="1746"/>
                  <a:pt x="444" y="1918"/>
                  <a:pt x="528" y="1974"/>
                </a:cubicBezTo>
                <a:cubicBezTo>
                  <a:pt x="591" y="1924"/>
                  <a:pt x="679" y="1890"/>
                  <a:pt x="732" y="1830"/>
                </a:cubicBezTo>
                <a:cubicBezTo>
                  <a:pt x="751" y="1808"/>
                  <a:pt x="760" y="1778"/>
                  <a:pt x="780" y="1758"/>
                </a:cubicBezTo>
                <a:cubicBezTo>
                  <a:pt x="803" y="1735"/>
                  <a:pt x="827" y="1716"/>
                  <a:pt x="840" y="1686"/>
                </a:cubicBezTo>
                <a:cubicBezTo>
                  <a:pt x="850" y="1663"/>
                  <a:pt x="864" y="1614"/>
                  <a:pt x="864" y="1614"/>
                </a:cubicBezTo>
                <a:cubicBezTo>
                  <a:pt x="695" y="1512"/>
                  <a:pt x="457" y="1502"/>
                  <a:pt x="288" y="1614"/>
                </a:cubicBezTo>
                <a:cubicBezTo>
                  <a:pt x="261" y="1695"/>
                  <a:pt x="248" y="1705"/>
                  <a:pt x="300" y="1782"/>
                </a:cubicBezTo>
                <a:cubicBezTo>
                  <a:pt x="388" y="1774"/>
                  <a:pt x="477" y="1774"/>
                  <a:pt x="564" y="1758"/>
                </a:cubicBezTo>
                <a:cubicBezTo>
                  <a:pt x="590" y="1753"/>
                  <a:pt x="611" y="1733"/>
                  <a:pt x="636" y="1722"/>
                </a:cubicBezTo>
                <a:cubicBezTo>
                  <a:pt x="711" y="1690"/>
                  <a:pt x="771" y="1668"/>
                  <a:pt x="840" y="1626"/>
                </a:cubicBezTo>
                <a:cubicBezTo>
                  <a:pt x="866" y="1564"/>
                  <a:pt x="896" y="1531"/>
                  <a:pt x="876" y="1470"/>
                </a:cubicBezTo>
                <a:cubicBezTo>
                  <a:pt x="756" y="1497"/>
                  <a:pt x="694" y="1499"/>
                  <a:pt x="744" y="1650"/>
                </a:cubicBezTo>
                <a:cubicBezTo>
                  <a:pt x="749" y="1664"/>
                  <a:pt x="768" y="1666"/>
                  <a:pt x="780" y="1674"/>
                </a:cubicBezTo>
                <a:cubicBezTo>
                  <a:pt x="856" y="1664"/>
                  <a:pt x="912" y="1644"/>
                  <a:pt x="984" y="1626"/>
                </a:cubicBezTo>
                <a:cubicBezTo>
                  <a:pt x="988" y="1606"/>
                  <a:pt x="987" y="1584"/>
                  <a:pt x="996" y="1566"/>
                </a:cubicBezTo>
                <a:cubicBezTo>
                  <a:pt x="1004" y="1551"/>
                  <a:pt x="1022" y="1544"/>
                  <a:pt x="1032" y="1530"/>
                </a:cubicBezTo>
                <a:cubicBezTo>
                  <a:pt x="1051" y="1504"/>
                  <a:pt x="1058" y="1475"/>
                  <a:pt x="1068" y="1446"/>
                </a:cubicBezTo>
                <a:cubicBezTo>
                  <a:pt x="1064" y="1434"/>
                  <a:pt x="1067" y="1417"/>
                  <a:pt x="1056" y="1410"/>
                </a:cubicBezTo>
                <a:cubicBezTo>
                  <a:pt x="1017" y="1384"/>
                  <a:pt x="897" y="1408"/>
                  <a:pt x="876" y="1410"/>
                </a:cubicBezTo>
                <a:cubicBezTo>
                  <a:pt x="842" y="1461"/>
                  <a:pt x="822" y="1492"/>
                  <a:pt x="840" y="1554"/>
                </a:cubicBezTo>
                <a:cubicBezTo>
                  <a:pt x="843" y="1566"/>
                  <a:pt x="842" y="1582"/>
                  <a:pt x="852" y="1590"/>
                </a:cubicBezTo>
                <a:cubicBezTo>
                  <a:pt x="865" y="1600"/>
                  <a:pt x="884" y="1598"/>
                  <a:pt x="900" y="1602"/>
                </a:cubicBezTo>
                <a:cubicBezTo>
                  <a:pt x="924" y="1590"/>
                  <a:pt x="951" y="1582"/>
                  <a:pt x="972" y="1566"/>
                </a:cubicBezTo>
                <a:cubicBezTo>
                  <a:pt x="1059" y="1501"/>
                  <a:pt x="933" y="1551"/>
                  <a:pt x="1032" y="1518"/>
                </a:cubicBezTo>
                <a:cubicBezTo>
                  <a:pt x="1041" y="1481"/>
                  <a:pt x="1068" y="1448"/>
                  <a:pt x="1068" y="1410"/>
                </a:cubicBezTo>
                <a:cubicBezTo>
                  <a:pt x="1068" y="1340"/>
                  <a:pt x="929" y="1320"/>
                  <a:pt x="900" y="1314"/>
                </a:cubicBezTo>
                <a:cubicBezTo>
                  <a:pt x="872" y="1318"/>
                  <a:pt x="842" y="1315"/>
                  <a:pt x="816" y="1326"/>
                </a:cubicBezTo>
                <a:cubicBezTo>
                  <a:pt x="803" y="1332"/>
                  <a:pt x="778" y="1362"/>
                  <a:pt x="792" y="1362"/>
                </a:cubicBezTo>
                <a:cubicBezTo>
                  <a:pt x="831" y="1362"/>
                  <a:pt x="863" y="1326"/>
                  <a:pt x="900" y="1314"/>
                </a:cubicBezTo>
                <a:cubicBezTo>
                  <a:pt x="934" y="1247"/>
                  <a:pt x="939" y="1195"/>
                  <a:pt x="924" y="1122"/>
                </a:cubicBezTo>
                <a:cubicBezTo>
                  <a:pt x="766" y="1130"/>
                  <a:pt x="636" y="1079"/>
                  <a:pt x="576" y="1230"/>
                </a:cubicBezTo>
                <a:cubicBezTo>
                  <a:pt x="583" y="1317"/>
                  <a:pt x="552" y="1422"/>
                  <a:pt x="660" y="1386"/>
                </a:cubicBezTo>
                <a:cubicBezTo>
                  <a:pt x="675" y="1340"/>
                  <a:pt x="688" y="1313"/>
                  <a:pt x="672" y="1266"/>
                </a:cubicBezTo>
                <a:cubicBezTo>
                  <a:pt x="604" y="1281"/>
                  <a:pt x="526" y="1275"/>
                  <a:pt x="468" y="1314"/>
                </a:cubicBezTo>
                <a:cubicBezTo>
                  <a:pt x="454" y="1323"/>
                  <a:pt x="446" y="1341"/>
                  <a:pt x="432" y="1350"/>
                </a:cubicBezTo>
                <a:cubicBezTo>
                  <a:pt x="410" y="1365"/>
                  <a:pt x="384" y="1374"/>
                  <a:pt x="360" y="1386"/>
                </a:cubicBezTo>
                <a:cubicBezTo>
                  <a:pt x="338" y="1430"/>
                  <a:pt x="322" y="1474"/>
                  <a:pt x="300" y="1518"/>
                </a:cubicBezTo>
                <a:cubicBezTo>
                  <a:pt x="304" y="1538"/>
                  <a:pt x="307" y="1558"/>
                  <a:pt x="312" y="1578"/>
                </a:cubicBezTo>
                <a:cubicBezTo>
                  <a:pt x="315" y="1590"/>
                  <a:pt x="311" y="1612"/>
                  <a:pt x="324" y="1614"/>
                </a:cubicBezTo>
                <a:cubicBezTo>
                  <a:pt x="349" y="1618"/>
                  <a:pt x="372" y="1598"/>
                  <a:pt x="396" y="1590"/>
                </a:cubicBezTo>
                <a:cubicBezTo>
                  <a:pt x="404" y="1578"/>
                  <a:pt x="412" y="1566"/>
                  <a:pt x="420" y="1554"/>
                </a:cubicBezTo>
                <a:cubicBezTo>
                  <a:pt x="432" y="1534"/>
                  <a:pt x="433" y="1494"/>
                  <a:pt x="456" y="1494"/>
                </a:cubicBezTo>
                <a:cubicBezTo>
                  <a:pt x="478" y="1494"/>
                  <a:pt x="463" y="1541"/>
                  <a:pt x="480" y="1554"/>
                </a:cubicBezTo>
                <a:cubicBezTo>
                  <a:pt x="499" y="1569"/>
                  <a:pt x="528" y="1562"/>
                  <a:pt x="552" y="1566"/>
                </a:cubicBezTo>
                <a:cubicBezTo>
                  <a:pt x="1166" y="1534"/>
                  <a:pt x="850" y="1570"/>
                  <a:pt x="1152" y="1494"/>
                </a:cubicBezTo>
                <a:cubicBezTo>
                  <a:pt x="1164" y="1482"/>
                  <a:pt x="1180" y="1473"/>
                  <a:pt x="1188" y="1458"/>
                </a:cubicBezTo>
                <a:cubicBezTo>
                  <a:pt x="1200" y="1436"/>
                  <a:pt x="1212" y="1386"/>
                  <a:pt x="1212" y="1386"/>
                </a:cubicBezTo>
                <a:cubicBezTo>
                  <a:pt x="1191" y="1216"/>
                  <a:pt x="1221" y="1290"/>
                  <a:pt x="1176" y="1326"/>
                </a:cubicBezTo>
                <a:cubicBezTo>
                  <a:pt x="1166" y="1334"/>
                  <a:pt x="1152" y="1334"/>
                  <a:pt x="1140" y="1338"/>
                </a:cubicBezTo>
                <a:cubicBezTo>
                  <a:pt x="1119" y="1359"/>
                  <a:pt x="1080" y="1394"/>
                  <a:pt x="1068" y="1422"/>
                </a:cubicBezTo>
                <a:cubicBezTo>
                  <a:pt x="1060" y="1441"/>
                  <a:pt x="1040" y="1470"/>
                  <a:pt x="1056" y="1482"/>
                </a:cubicBezTo>
                <a:cubicBezTo>
                  <a:pt x="1073" y="1495"/>
                  <a:pt x="1096" y="1466"/>
                  <a:pt x="1116" y="1458"/>
                </a:cubicBezTo>
                <a:cubicBezTo>
                  <a:pt x="1158" y="1406"/>
                  <a:pt x="1196" y="1378"/>
                  <a:pt x="1212" y="1314"/>
                </a:cubicBezTo>
                <a:cubicBezTo>
                  <a:pt x="1208" y="1294"/>
                  <a:pt x="1219" y="1260"/>
                  <a:pt x="1200" y="1254"/>
                </a:cubicBezTo>
                <a:cubicBezTo>
                  <a:pt x="1093" y="1218"/>
                  <a:pt x="1019" y="1308"/>
                  <a:pt x="936" y="1350"/>
                </a:cubicBezTo>
                <a:cubicBezTo>
                  <a:pt x="976" y="1243"/>
                  <a:pt x="972" y="1288"/>
                  <a:pt x="972" y="1218"/>
                </a:cubicBezTo>
                <a:cubicBezTo>
                  <a:pt x="677" y="1108"/>
                  <a:pt x="641" y="988"/>
                  <a:pt x="564" y="1218"/>
                </a:cubicBezTo>
                <a:cubicBezTo>
                  <a:pt x="568" y="1300"/>
                  <a:pt x="533" y="1521"/>
                  <a:pt x="636" y="1590"/>
                </a:cubicBezTo>
                <a:cubicBezTo>
                  <a:pt x="680" y="1578"/>
                  <a:pt x="724" y="1565"/>
                  <a:pt x="768" y="1554"/>
                </a:cubicBezTo>
                <a:cubicBezTo>
                  <a:pt x="788" y="1549"/>
                  <a:pt x="810" y="1552"/>
                  <a:pt x="828" y="1542"/>
                </a:cubicBezTo>
                <a:cubicBezTo>
                  <a:pt x="980" y="1455"/>
                  <a:pt x="732" y="1546"/>
                  <a:pt x="888" y="1494"/>
                </a:cubicBezTo>
                <a:cubicBezTo>
                  <a:pt x="912" y="1470"/>
                  <a:pt x="949" y="1454"/>
                  <a:pt x="960" y="1422"/>
                </a:cubicBezTo>
                <a:cubicBezTo>
                  <a:pt x="964" y="1410"/>
                  <a:pt x="963" y="1395"/>
                  <a:pt x="972" y="1386"/>
                </a:cubicBezTo>
                <a:cubicBezTo>
                  <a:pt x="981" y="1377"/>
                  <a:pt x="996" y="1378"/>
                  <a:pt x="1008" y="1374"/>
                </a:cubicBezTo>
                <a:cubicBezTo>
                  <a:pt x="1036" y="1318"/>
                  <a:pt x="1023" y="1297"/>
                  <a:pt x="1080" y="1278"/>
                </a:cubicBezTo>
                <a:cubicBezTo>
                  <a:pt x="1090" y="1229"/>
                  <a:pt x="1104" y="1183"/>
                  <a:pt x="1116" y="1134"/>
                </a:cubicBezTo>
                <a:cubicBezTo>
                  <a:pt x="1069" y="1087"/>
                  <a:pt x="1030" y="1077"/>
                  <a:pt x="996" y="1026"/>
                </a:cubicBezTo>
                <a:cubicBezTo>
                  <a:pt x="897" y="1059"/>
                  <a:pt x="862" y="1139"/>
                  <a:pt x="828" y="1230"/>
                </a:cubicBezTo>
                <a:cubicBezTo>
                  <a:pt x="820" y="1250"/>
                  <a:pt x="813" y="1270"/>
                  <a:pt x="804" y="1290"/>
                </a:cubicBezTo>
                <a:cubicBezTo>
                  <a:pt x="797" y="1306"/>
                  <a:pt x="764" y="1346"/>
                  <a:pt x="780" y="1338"/>
                </a:cubicBezTo>
                <a:cubicBezTo>
                  <a:pt x="803" y="1327"/>
                  <a:pt x="811" y="1297"/>
                  <a:pt x="828" y="1278"/>
                </a:cubicBezTo>
                <a:cubicBezTo>
                  <a:pt x="873" y="1226"/>
                  <a:pt x="914" y="1176"/>
                  <a:pt x="936" y="1110"/>
                </a:cubicBezTo>
                <a:cubicBezTo>
                  <a:pt x="932" y="1090"/>
                  <a:pt x="938" y="1064"/>
                  <a:pt x="924" y="1050"/>
                </a:cubicBezTo>
                <a:cubicBezTo>
                  <a:pt x="877" y="1003"/>
                  <a:pt x="807" y="1078"/>
                  <a:pt x="768" y="1098"/>
                </a:cubicBezTo>
                <a:cubicBezTo>
                  <a:pt x="772" y="1154"/>
                  <a:pt x="762" y="1213"/>
                  <a:pt x="780" y="1266"/>
                </a:cubicBezTo>
                <a:cubicBezTo>
                  <a:pt x="785" y="1282"/>
                  <a:pt x="812" y="1278"/>
                  <a:pt x="828" y="1278"/>
                </a:cubicBezTo>
                <a:cubicBezTo>
                  <a:pt x="884" y="1278"/>
                  <a:pt x="950" y="1237"/>
                  <a:pt x="996" y="1206"/>
                </a:cubicBezTo>
                <a:cubicBezTo>
                  <a:pt x="1023" y="1161"/>
                  <a:pt x="1039" y="1117"/>
                  <a:pt x="1068" y="1074"/>
                </a:cubicBezTo>
                <a:cubicBezTo>
                  <a:pt x="1061" y="1029"/>
                  <a:pt x="1071" y="867"/>
                  <a:pt x="972" y="858"/>
                </a:cubicBezTo>
                <a:cubicBezTo>
                  <a:pt x="911" y="852"/>
                  <a:pt x="852" y="882"/>
                  <a:pt x="792" y="894"/>
                </a:cubicBezTo>
                <a:cubicBezTo>
                  <a:pt x="772" y="906"/>
                  <a:pt x="754" y="921"/>
                  <a:pt x="732" y="930"/>
                </a:cubicBezTo>
                <a:cubicBezTo>
                  <a:pt x="713" y="938"/>
                  <a:pt x="689" y="931"/>
                  <a:pt x="672" y="942"/>
                </a:cubicBezTo>
                <a:cubicBezTo>
                  <a:pt x="643" y="960"/>
                  <a:pt x="600" y="1014"/>
                  <a:pt x="600" y="1014"/>
                </a:cubicBezTo>
                <a:cubicBezTo>
                  <a:pt x="561" y="1131"/>
                  <a:pt x="553" y="1032"/>
                  <a:pt x="588" y="1206"/>
                </a:cubicBezTo>
                <a:cubicBezTo>
                  <a:pt x="672" y="1200"/>
                  <a:pt x="761" y="1212"/>
                  <a:pt x="840" y="1182"/>
                </a:cubicBezTo>
                <a:cubicBezTo>
                  <a:pt x="1110" y="1081"/>
                  <a:pt x="867" y="1145"/>
                  <a:pt x="1008" y="1110"/>
                </a:cubicBezTo>
                <a:cubicBezTo>
                  <a:pt x="1045" y="1073"/>
                  <a:pt x="1084" y="1043"/>
                  <a:pt x="1128" y="1014"/>
                </a:cubicBezTo>
                <a:cubicBezTo>
                  <a:pt x="1146" y="959"/>
                  <a:pt x="1161" y="931"/>
                  <a:pt x="1128" y="858"/>
                </a:cubicBezTo>
                <a:cubicBezTo>
                  <a:pt x="1121" y="843"/>
                  <a:pt x="1096" y="850"/>
                  <a:pt x="1080" y="846"/>
                </a:cubicBezTo>
                <a:cubicBezTo>
                  <a:pt x="948" y="854"/>
                  <a:pt x="815" y="855"/>
                  <a:pt x="684" y="870"/>
                </a:cubicBezTo>
                <a:cubicBezTo>
                  <a:pt x="670" y="872"/>
                  <a:pt x="649" y="880"/>
                  <a:pt x="648" y="894"/>
                </a:cubicBezTo>
                <a:cubicBezTo>
                  <a:pt x="646" y="941"/>
                  <a:pt x="631" y="1152"/>
                  <a:pt x="720" y="1182"/>
                </a:cubicBezTo>
                <a:cubicBezTo>
                  <a:pt x="876" y="1143"/>
                  <a:pt x="817" y="1162"/>
                  <a:pt x="900" y="1134"/>
                </a:cubicBezTo>
                <a:cubicBezTo>
                  <a:pt x="916" y="1114"/>
                  <a:pt x="930" y="1092"/>
                  <a:pt x="948" y="1074"/>
                </a:cubicBezTo>
                <a:cubicBezTo>
                  <a:pt x="958" y="1064"/>
                  <a:pt x="975" y="1061"/>
                  <a:pt x="984" y="1050"/>
                </a:cubicBezTo>
                <a:cubicBezTo>
                  <a:pt x="992" y="1040"/>
                  <a:pt x="989" y="1025"/>
                  <a:pt x="996" y="1014"/>
                </a:cubicBezTo>
                <a:cubicBezTo>
                  <a:pt x="1022" y="975"/>
                  <a:pt x="1030" y="979"/>
                  <a:pt x="1068" y="966"/>
                </a:cubicBezTo>
                <a:cubicBezTo>
                  <a:pt x="1064" y="926"/>
                  <a:pt x="1071" y="883"/>
                  <a:pt x="1056" y="846"/>
                </a:cubicBezTo>
                <a:cubicBezTo>
                  <a:pt x="1049" y="829"/>
                  <a:pt x="1025" y="829"/>
                  <a:pt x="1008" y="822"/>
                </a:cubicBezTo>
                <a:cubicBezTo>
                  <a:pt x="921" y="786"/>
                  <a:pt x="886" y="778"/>
                  <a:pt x="792" y="750"/>
                </a:cubicBezTo>
                <a:cubicBezTo>
                  <a:pt x="618" y="777"/>
                  <a:pt x="603" y="781"/>
                  <a:pt x="480" y="822"/>
                </a:cubicBezTo>
                <a:cubicBezTo>
                  <a:pt x="460" y="842"/>
                  <a:pt x="436" y="859"/>
                  <a:pt x="420" y="882"/>
                </a:cubicBezTo>
                <a:cubicBezTo>
                  <a:pt x="408" y="900"/>
                  <a:pt x="406" y="923"/>
                  <a:pt x="396" y="942"/>
                </a:cubicBezTo>
                <a:cubicBezTo>
                  <a:pt x="390" y="955"/>
                  <a:pt x="386" y="978"/>
                  <a:pt x="372" y="978"/>
                </a:cubicBezTo>
                <a:cubicBezTo>
                  <a:pt x="359" y="978"/>
                  <a:pt x="380" y="954"/>
                  <a:pt x="384" y="942"/>
                </a:cubicBezTo>
                <a:cubicBezTo>
                  <a:pt x="380" y="902"/>
                  <a:pt x="393" y="856"/>
                  <a:pt x="372" y="822"/>
                </a:cubicBezTo>
                <a:cubicBezTo>
                  <a:pt x="363" y="807"/>
                  <a:pt x="340" y="837"/>
                  <a:pt x="324" y="846"/>
                </a:cubicBezTo>
                <a:cubicBezTo>
                  <a:pt x="304" y="857"/>
                  <a:pt x="284" y="870"/>
                  <a:pt x="264" y="882"/>
                </a:cubicBezTo>
                <a:cubicBezTo>
                  <a:pt x="272" y="1004"/>
                  <a:pt x="263" y="1097"/>
                  <a:pt x="348" y="1182"/>
                </a:cubicBezTo>
                <a:cubicBezTo>
                  <a:pt x="405" y="1153"/>
                  <a:pt x="430" y="1125"/>
                  <a:pt x="468" y="1074"/>
                </a:cubicBezTo>
                <a:cubicBezTo>
                  <a:pt x="472" y="1063"/>
                  <a:pt x="495" y="997"/>
                  <a:pt x="492" y="990"/>
                </a:cubicBezTo>
                <a:cubicBezTo>
                  <a:pt x="487" y="978"/>
                  <a:pt x="468" y="982"/>
                  <a:pt x="456" y="978"/>
                </a:cubicBezTo>
                <a:cubicBezTo>
                  <a:pt x="415" y="1005"/>
                  <a:pt x="384" y="1014"/>
                  <a:pt x="336" y="1026"/>
                </a:cubicBezTo>
                <a:cubicBezTo>
                  <a:pt x="294" y="1068"/>
                  <a:pt x="290" y="1089"/>
                  <a:pt x="276" y="1146"/>
                </a:cubicBezTo>
                <a:cubicBezTo>
                  <a:pt x="280" y="1174"/>
                  <a:pt x="263" y="1217"/>
                  <a:pt x="288" y="1230"/>
                </a:cubicBezTo>
                <a:cubicBezTo>
                  <a:pt x="321" y="1246"/>
                  <a:pt x="361" y="1217"/>
                  <a:pt x="396" y="1206"/>
                </a:cubicBezTo>
                <a:cubicBezTo>
                  <a:pt x="503" y="1173"/>
                  <a:pt x="605" y="1118"/>
                  <a:pt x="708" y="1074"/>
                </a:cubicBezTo>
                <a:cubicBezTo>
                  <a:pt x="755" y="1027"/>
                  <a:pt x="805" y="989"/>
                  <a:pt x="852" y="942"/>
                </a:cubicBezTo>
                <a:cubicBezTo>
                  <a:pt x="856" y="930"/>
                  <a:pt x="875" y="899"/>
                  <a:pt x="864" y="906"/>
                </a:cubicBezTo>
                <a:cubicBezTo>
                  <a:pt x="843" y="920"/>
                  <a:pt x="828" y="944"/>
                  <a:pt x="816" y="966"/>
                </a:cubicBezTo>
                <a:cubicBezTo>
                  <a:pt x="804" y="988"/>
                  <a:pt x="792" y="1038"/>
                  <a:pt x="792" y="1038"/>
                </a:cubicBezTo>
                <a:cubicBezTo>
                  <a:pt x="796" y="1054"/>
                  <a:pt x="788" y="1081"/>
                  <a:pt x="804" y="1086"/>
                </a:cubicBezTo>
                <a:cubicBezTo>
                  <a:pt x="824" y="1093"/>
                  <a:pt x="845" y="1073"/>
                  <a:pt x="864" y="1062"/>
                </a:cubicBezTo>
                <a:cubicBezTo>
                  <a:pt x="902" y="1041"/>
                  <a:pt x="934" y="1011"/>
                  <a:pt x="972" y="990"/>
                </a:cubicBezTo>
                <a:cubicBezTo>
                  <a:pt x="1064" y="937"/>
                  <a:pt x="1146" y="881"/>
                  <a:pt x="1212" y="798"/>
                </a:cubicBezTo>
                <a:cubicBezTo>
                  <a:pt x="1223" y="701"/>
                  <a:pt x="1252" y="595"/>
                  <a:pt x="1140" y="558"/>
                </a:cubicBezTo>
                <a:cubicBezTo>
                  <a:pt x="1078" y="475"/>
                  <a:pt x="1012" y="465"/>
                  <a:pt x="936" y="414"/>
                </a:cubicBezTo>
                <a:cubicBezTo>
                  <a:pt x="912" y="416"/>
                  <a:pt x="540" y="354"/>
                  <a:pt x="492" y="498"/>
                </a:cubicBezTo>
                <a:cubicBezTo>
                  <a:pt x="593" y="599"/>
                  <a:pt x="1015" y="586"/>
                  <a:pt x="816" y="486"/>
                </a:cubicBezTo>
                <a:cubicBezTo>
                  <a:pt x="693" y="568"/>
                  <a:pt x="556" y="551"/>
                  <a:pt x="480" y="702"/>
                </a:cubicBezTo>
                <a:cubicBezTo>
                  <a:pt x="468" y="763"/>
                  <a:pt x="472" y="799"/>
                  <a:pt x="492" y="858"/>
                </a:cubicBezTo>
                <a:cubicBezTo>
                  <a:pt x="556" y="854"/>
                  <a:pt x="621" y="859"/>
                  <a:pt x="684" y="846"/>
                </a:cubicBezTo>
                <a:cubicBezTo>
                  <a:pt x="724" y="838"/>
                  <a:pt x="758" y="773"/>
                  <a:pt x="792" y="750"/>
                </a:cubicBezTo>
                <a:cubicBezTo>
                  <a:pt x="773" y="806"/>
                  <a:pt x="767" y="826"/>
                  <a:pt x="828" y="846"/>
                </a:cubicBezTo>
                <a:cubicBezTo>
                  <a:pt x="867" y="836"/>
                  <a:pt x="966" y="813"/>
                  <a:pt x="984" y="798"/>
                </a:cubicBezTo>
                <a:cubicBezTo>
                  <a:pt x="1004" y="782"/>
                  <a:pt x="987" y="740"/>
                  <a:pt x="1008" y="726"/>
                </a:cubicBezTo>
                <a:cubicBezTo>
                  <a:pt x="1020" y="718"/>
                  <a:pt x="1032" y="710"/>
                  <a:pt x="1044" y="702"/>
                </a:cubicBezTo>
                <a:cubicBezTo>
                  <a:pt x="1032" y="534"/>
                  <a:pt x="1071" y="515"/>
                  <a:pt x="924" y="486"/>
                </a:cubicBezTo>
                <a:cubicBezTo>
                  <a:pt x="736" y="497"/>
                  <a:pt x="721" y="473"/>
                  <a:pt x="612" y="582"/>
                </a:cubicBezTo>
                <a:cubicBezTo>
                  <a:pt x="616" y="662"/>
                  <a:pt x="585" y="752"/>
                  <a:pt x="624" y="822"/>
                </a:cubicBezTo>
                <a:cubicBezTo>
                  <a:pt x="631" y="835"/>
                  <a:pt x="833" y="755"/>
                  <a:pt x="852" y="750"/>
                </a:cubicBezTo>
                <a:cubicBezTo>
                  <a:pt x="918" y="619"/>
                  <a:pt x="898" y="672"/>
                  <a:pt x="924" y="594"/>
                </a:cubicBezTo>
                <a:cubicBezTo>
                  <a:pt x="871" y="558"/>
                  <a:pt x="898" y="559"/>
                  <a:pt x="864" y="618"/>
                </a:cubicBezTo>
                <a:cubicBezTo>
                  <a:pt x="857" y="631"/>
                  <a:pt x="846" y="641"/>
                  <a:pt x="840" y="654"/>
                </a:cubicBezTo>
                <a:cubicBezTo>
                  <a:pt x="834" y="665"/>
                  <a:pt x="815" y="688"/>
                  <a:pt x="828" y="690"/>
                </a:cubicBezTo>
                <a:cubicBezTo>
                  <a:pt x="892" y="698"/>
                  <a:pt x="956" y="682"/>
                  <a:pt x="1020" y="678"/>
                </a:cubicBezTo>
                <a:cubicBezTo>
                  <a:pt x="1086" y="579"/>
                  <a:pt x="1000" y="692"/>
                  <a:pt x="1080" y="630"/>
                </a:cubicBezTo>
                <a:cubicBezTo>
                  <a:pt x="1201" y="536"/>
                  <a:pt x="1105" y="574"/>
                  <a:pt x="1188" y="546"/>
                </a:cubicBezTo>
                <a:cubicBezTo>
                  <a:pt x="1184" y="498"/>
                  <a:pt x="1198" y="445"/>
                  <a:pt x="1176" y="402"/>
                </a:cubicBezTo>
                <a:cubicBezTo>
                  <a:pt x="1165" y="379"/>
                  <a:pt x="1104" y="378"/>
                  <a:pt x="1104" y="378"/>
                </a:cubicBezTo>
                <a:cubicBezTo>
                  <a:pt x="1012" y="382"/>
                  <a:pt x="919" y="377"/>
                  <a:pt x="828" y="390"/>
                </a:cubicBezTo>
                <a:cubicBezTo>
                  <a:pt x="746" y="402"/>
                  <a:pt x="691" y="521"/>
                  <a:pt x="660" y="582"/>
                </a:cubicBezTo>
                <a:cubicBezTo>
                  <a:pt x="639" y="688"/>
                  <a:pt x="622" y="708"/>
                  <a:pt x="636" y="822"/>
                </a:cubicBezTo>
                <a:cubicBezTo>
                  <a:pt x="772" y="754"/>
                  <a:pt x="577" y="846"/>
                  <a:pt x="756" y="786"/>
                </a:cubicBezTo>
                <a:cubicBezTo>
                  <a:pt x="801" y="771"/>
                  <a:pt x="844" y="722"/>
                  <a:pt x="876" y="690"/>
                </a:cubicBezTo>
                <a:cubicBezTo>
                  <a:pt x="880" y="670"/>
                  <a:pt x="881" y="649"/>
                  <a:pt x="888" y="630"/>
                </a:cubicBezTo>
                <a:cubicBezTo>
                  <a:pt x="893" y="616"/>
                  <a:pt x="912" y="608"/>
                  <a:pt x="912" y="594"/>
                </a:cubicBezTo>
                <a:cubicBezTo>
                  <a:pt x="912" y="439"/>
                  <a:pt x="762" y="447"/>
                  <a:pt x="648" y="438"/>
                </a:cubicBezTo>
                <a:cubicBezTo>
                  <a:pt x="371" y="453"/>
                  <a:pt x="387" y="396"/>
                  <a:pt x="408" y="642"/>
                </a:cubicBezTo>
                <a:cubicBezTo>
                  <a:pt x="569" y="617"/>
                  <a:pt x="748" y="576"/>
                  <a:pt x="852" y="438"/>
                </a:cubicBezTo>
                <a:cubicBezTo>
                  <a:pt x="856" y="410"/>
                  <a:pt x="866" y="382"/>
                  <a:pt x="864" y="354"/>
                </a:cubicBezTo>
                <a:cubicBezTo>
                  <a:pt x="862" y="333"/>
                  <a:pt x="849" y="314"/>
                  <a:pt x="840" y="294"/>
                </a:cubicBezTo>
                <a:cubicBezTo>
                  <a:pt x="794" y="193"/>
                  <a:pt x="749" y="182"/>
                  <a:pt x="660" y="138"/>
                </a:cubicBezTo>
                <a:cubicBezTo>
                  <a:pt x="612" y="142"/>
                  <a:pt x="563" y="141"/>
                  <a:pt x="516" y="150"/>
                </a:cubicBezTo>
                <a:cubicBezTo>
                  <a:pt x="459" y="161"/>
                  <a:pt x="410" y="275"/>
                  <a:pt x="384" y="318"/>
                </a:cubicBezTo>
                <a:cubicBezTo>
                  <a:pt x="380" y="342"/>
                  <a:pt x="380" y="367"/>
                  <a:pt x="372" y="390"/>
                </a:cubicBezTo>
                <a:cubicBezTo>
                  <a:pt x="367" y="404"/>
                  <a:pt x="348" y="412"/>
                  <a:pt x="348" y="426"/>
                </a:cubicBezTo>
                <a:cubicBezTo>
                  <a:pt x="348" y="440"/>
                  <a:pt x="364" y="450"/>
                  <a:pt x="372" y="462"/>
                </a:cubicBezTo>
                <a:cubicBezTo>
                  <a:pt x="432" y="458"/>
                  <a:pt x="493" y="460"/>
                  <a:pt x="552" y="450"/>
                </a:cubicBezTo>
                <a:cubicBezTo>
                  <a:pt x="647" y="434"/>
                  <a:pt x="701" y="372"/>
                  <a:pt x="792" y="354"/>
                </a:cubicBezTo>
                <a:cubicBezTo>
                  <a:pt x="890" y="305"/>
                  <a:pt x="920" y="283"/>
                  <a:pt x="876" y="150"/>
                </a:cubicBezTo>
                <a:cubicBezTo>
                  <a:pt x="872" y="138"/>
                  <a:pt x="852" y="142"/>
                  <a:pt x="840" y="138"/>
                </a:cubicBezTo>
                <a:cubicBezTo>
                  <a:pt x="720" y="162"/>
                  <a:pt x="613" y="179"/>
                  <a:pt x="504" y="234"/>
                </a:cubicBezTo>
                <a:cubicBezTo>
                  <a:pt x="496" y="250"/>
                  <a:pt x="487" y="265"/>
                  <a:pt x="480" y="282"/>
                </a:cubicBezTo>
                <a:cubicBezTo>
                  <a:pt x="471" y="305"/>
                  <a:pt x="456" y="354"/>
                  <a:pt x="456" y="354"/>
                </a:cubicBezTo>
                <a:cubicBezTo>
                  <a:pt x="460" y="366"/>
                  <a:pt x="457" y="384"/>
                  <a:pt x="468" y="390"/>
                </a:cubicBezTo>
                <a:cubicBezTo>
                  <a:pt x="479" y="396"/>
                  <a:pt x="493" y="384"/>
                  <a:pt x="504" y="378"/>
                </a:cubicBezTo>
                <a:cubicBezTo>
                  <a:pt x="525" y="368"/>
                  <a:pt x="544" y="354"/>
                  <a:pt x="564" y="342"/>
                </a:cubicBezTo>
                <a:cubicBezTo>
                  <a:pt x="560" y="314"/>
                  <a:pt x="579" y="265"/>
                  <a:pt x="552" y="258"/>
                </a:cubicBezTo>
                <a:cubicBezTo>
                  <a:pt x="378" y="210"/>
                  <a:pt x="344" y="244"/>
                  <a:pt x="240" y="306"/>
                </a:cubicBezTo>
                <a:cubicBezTo>
                  <a:pt x="232" y="318"/>
                  <a:pt x="226" y="332"/>
                  <a:pt x="216" y="342"/>
                </a:cubicBezTo>
                <a:cubicBezTo>
                  <a:pt x="202" y="356"/>
                  <a:pt x="171" y="358"/>
                  <a:pt x="168" y="378"/>
                </a:cubicBezTo>
                <a:cubicBezTo>
                  <a:pt x="147" y="505"/>
                  <a:pt x="173" y="621"/>
                  <a:pt x="276" y="690"/>
                </a:cubicBezTo>
                <a:cubicBezTo>
                  <a:pt x="323" y="761"/>
                  <a:pt x="277" y="712"/>
                  <a:pt x="408" y="738"/>
                </a:cubicBezTo>
                <a:cubicBezTo>
                  <a:pt x="433" y="743"/>
                  <a:pt x="455" y="759"/>
                  <a:pt x="480" y="762"/>
                </a:cubicBezTo>
                <a:cubicBezTo>
                  <a:pt x="544" y="770"/>
                  <a:pt x="608" y="778"/>
                  <a:pt x="672" y="786"/>
                </a:cubicBezTo>
                <a:cubicBezTo>
                  <a:pt x="752" y="774"/>
                  <a:pt x="849" y="794"/>
                  <a:pt x="876" y="714"/>
                </a:cubicBezTo>
                <a:cubicBezTo>
                  <a:pt x="867" y="662"/>
                  <a:pt x="872" y="605"/>
                  <a:pt x="816" y="582"/>
                </a:cubicBezTo>
                <a:cubicBezTo>
                  <a:pt x="789" y="571"/>
                  <a:pt x="760" y="566"/>
                  <a:pt x="732" y="558"/>
                </a:cubicBezTo>
                <a:cubicBezTo>
                  <a:pt x="688" y="562"/>
                  <a:pt x="642" y="558"/>
                  <a:pt x="600" y="570"/>
                </a:cubicBezTo>
                <a:cubicBezTo>
                  <a:pt x="584" y="575"/>
                  <a:pt x="578" y="597"/>
                  <a:pt x="564" y="606"/>
                </a:cubicBezTo>
                <a:cubicBezTo>
                  <a:pt x="542" y="621"/>
                  <a:pt x="516" y="630"/>
                  <a:pt x="492" y="642"/>
                </a:cubicBezTo>
                <a:cubicBezTo>
                  <a:pt x="453" y="721"/>
                  <a:pt x="434" y="959"/>
                  <a:pt x="468" y="1038"/>
                </a:cubicBezTo>
                <a:cubicBezTo>
                  <a:pt x="478" y="1060"/>
                  <a:pt x="516" y="1046"/>
                  <a:pt x="540" y="1050"/>
                </a:cubicBezTo>
                <a:cubicBezTo>
                  <a:pt x="659" y="1038"/>
                  <a:pt x="678" y="1043"/>
                  <a:pt x="744" y="954"/>
                </a:cubicBezTo>
                <a:cubicBezTo>
                  <a:pt x="728" y="950"/>
                  <a:pt x="712" y="937"/>
                  <a:pt x="696" y="942"/>
                </a:cubicBezTo>
                <a:cubicBezTo>
                  <a:pt x="682" y="947"/>
                  <a:pt x="681" y="967"/>
                  <a:pt x="672" y="978"/>
                </a:cubicBezTo>
                <a:cubicBezTo>
                  <a:pt x="661" y="991"/>
                  <a:pt x="648" y="1002"/>
                  <a:pt x="636" y="1014"/>
                </a:cubicBezTo>
                <a:cubicBezTo>
                  <a:pt x="630" y="1033"/>
                  <a:pt x="607" y="1080"/>
                  <a:pt x="636" y="1098"/>
                </a:cubicBezTo>
                <a:cubicBezTo>
                  <a:pt x="650" y="1106"/>
                  <a:pt x="668" y="1090"/>
                  <a:pt x="684" y="1086"/>
                </a:cubicBezTo>
                <a:cubicBezTo>
                  <a:pt x="772" y="998"/>
                  <a:pt x="848" y="904"/>
                  <a:pt x="912" y="798"/>
                </a:cubicBezTo>
                <a:cubicBezTo>
                  <a:pt x="908" y="750"/>
                  <a:pt x="942" y="678"/>
                  <a:pt x="900" y="654"/>
                </a:cubicBezTo>
                <a:cubicBezTo>
                  <a:pt x="888" y="647"/>
                  <a:pt x="730" y="688"/>
                  <a:pt x="672" y="702"/>
                </a:cubicBezTo>
                <a:cubicBezTo>
                  <a:pt x="793" y="751"/>
                  <a:pt x="834" y="677"/>
                  <a:pt x="948" y="642"/>
                </a:cubicBezTo>
                <a:cubicBezTo>
                  <a:pt x="1106" y="594"/>
                  <a:pt x="1255" y="590"/>
                  <a:pt x="1356" y="438"/>
                </a:cubicBezTo>
                <a:cubicBezTo>
                  <a:pt x="1348" y="390"/>
                  <a:pt x="1347" y="340"/>
                  <a:pt x="1332" y="294"/>
                </a:cubicBezTo>
                <a:cubicBezTo>
                  <a:pt x="1312" y="234"/>
                  <a:pt x="1150" y="204"/>
                  <a:pt x="1104" y="198"/>
                </a:cubicBezTo>
                <a:cubicBezTo>
                  <a:pt x="819" y="215"/>
                  <a:pt x="968" y="176"/>
                  <a:pt x="828" y="270"/>
                </a:cubicBezTo>
                <a:cubicBezTo>
                  <a:pt x="812" y="294"/>
                  <a:pt x="796" y="318"/>
                  <a:pt x="780" y="342"/>
                </a:cubicBezTo>
                <a:cubicBezTo>
                  <a:pt x="773" y="353"/>
                  <a:pt x="759" y="387"/>
                  <a:pt x="768" y="378"/>
                </a:cubicBezTo>
                <a:cubicBezTo>
                  <a:pt x="781" y="365"/>
                  <a:pt x="784" y="346"/>
                  <a:pt x="792" y="330"/>
                </a:cubicBezTo>
                <a:cubicBezTo>
                  <a:pt x="788" y="310"/>
                  <a:pt x="794" y="284"/>
                  <a:pt x="780" y="270"/>
                </a:cubicBezTo>
                <a:cubicBezTo>
                  <a:pt x="761" y="251"/>
                  <a:pt x="660" y="238"/>
                  <a:pt x="636" y="234"/>
                </a:cubicBezTo>
                <a:cubicBezTo>
                  <a:pt x="532" y="242"/>
                  <a:pt x="426" y="238"/>
                  <a:pt x="324" y="258"/>
                </a:cubicBezTo>
                <a:cubicBezTo>
                  <a:pt x="312" y="260"/>
                  <a:pt x="323" y="294"/>
                  <a:pt x="336" y="294"/>
                </a:cubicBezTo>
                <a:cubicBezTo>
                  <a:pt x="440" y="298"/>
                  <a:pt x="544" y="278"/>
                  <a:pt x="648" y="270"/>
                </a:cubicBezTo>
                <a:cubicBezTo>
                  <a:pt x="676" y="229"/>
                  <a:pt x="702" y="190"/>
                  <a:pt x="672" y="138"/>
                </a:cubicBezTo>
                <a:cubicBezTo>
                  <a:pt x="665" y="125"/>
                  <a:pt x="648" y="122"/>
                  <a:pt x="636" y="114"/>
                </a:cubicBezTo>
                <a:cubicBezTo>
                  <a:pt x="607" y="124"/>
                  <a:pt x="587" y="127"/>
                  <a:pt x="564" y="150"/>
                </a:cubicBezTo>
                <a:cubicBezTo>
                  <a:pt x="554" y="160"/>
                  <a:pt x="552" y="178"/>
                  <a:pt x="540" y="186"/>
                </a:cubicBezTo>
                <a:cubicBezTo>
                  <a:pt x="519" y="199"/>
                  <a:pt x="468" y="210"/>
                  <a:pt x="468" y="210"/>
                </a:cubicBezTo>
                <a:cubicBezTo>
                  <a:pt x="460" y="194"/>
                  <a:pt x="444" y="180"/>
                  <a:pt x="444" y="162"/>
                </a:cubicBezTo>
                <a:cubicBezTo>
                  <a:pt x="444" y="148"/>
                  <a:pt x="479" y="135"/>
                  <a:pt x="468" y="126"/>
                </a:cubicBezTo>
                <a:cubicBezTo>
                  <a:pt x="446" y="108"/>
                  <a:pt x="412" y="118"/>
                  <a:pt x="384" y="114"/>
                </a:cubicBezTo>
                <a:cubicBezTo>
                  <a:pt x="281" y="124"/>
                  <a:pt x="227" y="104"/>
                  <a:pt x="180" y="198"/>
                </a:cubicBezTo>
                <a:cubicBezTo>
                  <a:pt x="184" y="222"/>
                  <a:pt x="172" y="256"/>
                  <a:pt x="192" y="270"/>
                </a:cubicBezTo>
                <a:cubicBezTo>
                  <a:pt x="225" y="294"/>
                  <a:pt x="312" y="294"/>
                  <a:pt x="312" y="294"/>
                </a:cubicBezTo>
                <a:cubicBezTo>
                  <a:pt x="438" y="291"/>
                  <a:pt x="907" y="379"/>
                  <a:pt x="1044" y="174"/>
                </a:cubicBezTo>
                <a:cubicBezTo>
                  <a:pt x="1032" y="162"/>
                  <a:pt x="1024" y="144"/>
                  <a:pt x="1008" y="138"/>
                </a:cubicBezTo>
                <a:cubicBezTo>
                  <a:pt x="970" y="123"/>
                  <a:pt x="888" y="114"/>
                  <a:pt x="888" y="114"/>
                </a:cubicBezTo>
                <a:cubicBezTo>
                  <a:pt x="812" y="0"/>
                  <a:pt x="636" y="48"/>
                  <a:pt x="528" y="54"/>
                </a:cubicBezTo>
                <a:cubicBezTo>
                  <a:pt x="485" y="83"/>
                  <a:pt x="449" y="94"/>
                  <a:pt x="420" y="138"/>
                </a:cubicBezTo>
                <a:cubicBezTo>
                  <a:pt x="424" y="150"/>
                  <a:pt x="421" y="167"/>
                  <a:pt x="432" y="174"/>
                </a:cubicBezTo>
                <a:cubicBezTo>
                  <a:pt x="449" y="185"/>
                  <a:pt x="472" y="180"/>
                  <a:pt x="492" y="186"/>
                </a:cubicBezTo>
                <a:cubicBezTo>
                  <a:pt x="513" y="192"/>
                  <a:pt x="532" y="202"/>
                  <a:pt x="552" y="210"/>
                </a:cubicBezTo>
                <a:cubicBezTo>
                  <a:pt x="608" y="206"/>
                  <a:pt x="664" y="205"/>
                  <a:pt x="720" y="198"/>
                </a:cubicBezTo>
                <a:cubicBezTo>
                  <a:pt x="733" y="197"/>
                  <a:pt x="747" y="177"/>
                  <a:pt x="756" y="186"/>
                </a:cubicBezTo>
                <a:cubicBezTo>
                  <a:pt x="864" y="294"/>
                  <a:pt x="682" y="242"/>
                  <a:pt x="852" y="270"/>
                </a:cubicBezTo>
                <a:cubicBezTo>
                  <a:pt x="840" y="274"/>
                  <a:pt x="803" y="282"/>
                  <a:pt x="816" y="282"/>
                </a:cubicBezTo>
                <a:cubicBezTo>
                  <a:pt x="840" y="282"/>
                  <a:pt x="865" y="278"/>
                  <a:pt x="888" y="270"/>
                </a:cubicBezTo>
                <a:cubicBezTo>
                  <a:pt x="926" y="256"/>
                  <a:pt x="979" y="210"/>
                  <a:pt x="1008" y="186"/>
                </a:cubicBezTo>
                <a:cubicBezTo>
                  <a:pt x="1021" y="121"/>
                  <a:pt x="1040" y="101"/>
                  <a:pt x="972" y="78"/>
                </a:cubicBezTo>
                <a:cubicBezTo>
                  <a:pt x="943" y="89"/>
                  <a:pt x="900" y="102"/>
                  <a:pt x="876" y="126"/>
                </a:cubicBezTo>
                <a:cubicBezTo>
                  <a:pt x="866" y="136"/>
                  <a:pt x="852" y="162"/>
                  <a:pt x="852" y="162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" y="5486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lbertus Extra Bold" pitchFamily="34" charset="0"/>
              </a:rPr>
              <a:t>FENOMENA KUSUT</a:t>
            </a:r>
            <a:endParaRPr lang="en-US" dirty="0">
              <a:latin typeface="Albertus Extra Bold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29200" y="5410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lbertus Extra Bold" pitchFamily="34" charset="0"/>
              </a:rPr>
              <a:t>FENOMENA TERURAI</a:t>
            </a:r>
            <a:endParaRPr lang="en-US" dirty="0">
              <a:latin typeface="Albertus Extra Bold" pitchFamily="34" charset="0"/>
            </a:endParaRPr>
          </a:p>
        </p:txBody>
      </p:sp>
      <p:sp>
        <p:nvSpPr>
          <p:cNvPr id="27" name="Striped Right Arrow 26"/>
          <p:cNvSpPr/>
          <p:nvPr/>
        </p:nvSpPr>
        <p:spPr>
          <a:xfrm>
            <a:off x="3352800" y="2971800"/>
            <a:ext cx="1371600" cy="838200"/>
          </a:xfrm>
          <a:prstGeom prst="stripedRightArrow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4876800" y="2115456"/>
            <a:ext cx="2849638" cy="2685144"/>
          </a:xfrm>
          <a:custGeom>
            <a:avLst/>
            <a:gdLst>
              <a:gd name="connsiteX0" fmla="*/ 1214362 w 2849638"/>
              <a:gd name="connsiteY0" fmla="*/ 1567543 h 2685144"/>
              <a:gd name="connsiteX1" fmla="*/ 1272419 w 2849638"/>
              <a:gd name="connsiteY1" fmla="*/ 1146629 h 2685144"/>
              <a:gd name="connsiteX2" fmla="*/ 1751390 w 2849638"/>
              <a:gd name="connsiteY2" fmla="*/ 1436915 h 2685144"/>
              <a:gd name="connsiteX3" fmla="*/ 1286933 w 2849638"/>
              <a:gd name="connsiteY3" fmla="*/ 1973943 h 2685144"/>
              <a:gd name="connsiteX4" fmla="*/ 822476 w 2849638"/>
              <a:gd name="connsiteY4" fmla="*/ 1161143 h 2685144"/>
              <a:gd name="connsiteX5" fmla="*/ 1025676 w 2849638"/>
              <a:gd name="connsiteY5" fmla="*/ 899886 h 2685144"/>
              <a:gd name="connsiteX6" fmla="*/ 1722362 w 2849638"/>
              <a:gd name="connsiteY6" fmla="*/ 972458 h 2685144"/>
              <a:gd name="connsiteX7" fmla="*/ 2085219 w 2849638"/>
              <a:gd name="connsiteY7" fmla="*/ 1451429 h 2685144"/>
              <a:gd name="connsiteX8" fmla="*/ 1809448 w 2849638"/>
              <a:gd name="connsiteY8" fmla="*/ 1988458 h 2685144"/>
              <a:gd name="connsiteX9" fmla="*/ 1243390 w 2849638"/>
              <a:gd name="connsiteY9" fmla="*/ 2090058 h 2685144"/>
              <a:gd name="connsiteX10" fmla="*/ 822476 w 2849638"/>
              <a:gd name="connsiteY10" fmla="*/ 1814286 h 2685144"/>
              <a:gd name="connsiteX11" fmla="*/ 590248 w 2849638"/>
              <a:gd name="connsiteY11" fmla="*/ 1262743 h 2685144"/>
              <a:gd name="connsiteX12" fmla="*/ 619276 w 2849638"/>
              <a:gd name="connsiteY12" fmla="*/ 812800 h 2685144"/>
              <a:gd name="connsiteX13" fmla="*/ 1054705 w 2849638"/>
              <a:gd name="connsiteY13" fmla="*/ 725715 h 2685144"/>
              <a:gd name="connsiteX14" fmla="*/ 1867505 w 2849638"/>
              <a:gd name="connsiteY14" fmla="*/ 798286 h 2685144"/>
              <a:gd name="connsiteX15" fmla="*/ 2346476 w 2849638"/>
              <a:gd name="connsiteY15" fmla="*/ 1407886 h 2685144"/>
              <a:gd name="connsiteX16" fmla="*/ 2041676 w 2849638"/>
              <a:gd name="connsiteY16" fmla="*/ 2090058 h 2685144"/>
              <a:gd name="connsiteX17" fmla="*/ 1141790 w 2849638"/>
              <a:gd name="connsiteY17" fmla="*/ 2220686 h 2685144"/>
              <a:gd name="connsiteX18" fmla="*/ 503162 w 2849638"/>
              <a:gd name="connsiteY18" fmla="*/ 1712686 h 2685144"/>
              <a:gd name="connsiteX19" fmla="*/ 401562 w 2849638"/>
              <a:gd name="connsiteY19" fmla="*/ 1001486 h 2685144"/>
              <a:gd name="connsiteX20" fmla="*/ 619276 w 2849638"/>
              <a:gd name="connsiteY20" fmla="*/ 522515 h 2685144"/>
              <a:gd name="connsiteX21" fmla="*/ 1301448 w 2849638"/>
              <a:gd name="connsiteY21" fmla="*/ 406400 h 2685144"/>
              <a:gd name="connsiteX22" fmla="*/ 1983619 w 2849638"/>
              <a:gd name="connsiteY22" fmla="*/ 653143 h 2685144"/>
              <a:gd name="connsiteX23" fmla="*/ 2433562 w 2849638"/>
              <a:gd name="connsiteY23" fmla="*/ 1074058 h 2685144"/>
              <a:gd name="connsiteX24" fmla="*/ 2506133 w 2849638"/>
              <a:gd name="connsiteY24" fmla="*/ 1872343 h 2685144"/>
              <a:gd name="connsiteX25" fmla="*/ 1940076 w 2849638"/>
              <a:gd name="connsiteY25" fmla="*/ 2438400 h 2685144"/>
              <a:gd name="connsiteX26" fmla="*/ 982133 w 2849638"/>
              <a:gd name="connsiteY26" fmla="*/ 2380343 h 2685144"/>
              <a:gd name="connsiteX27" fmla="*/ 241905 w 2849638"/>
              <a:gd name="connsiteY27" fmla="*/ 1886858 h 2685144"/>
              <a:gd name="connsiteX28" fmla="*/ 140305 w 2849638"/>
              <a:gd name="connsiteY28" fmla="*/ 1132115 h 2685144"/>
              <a:gd name="connsiteX29" fmla="*/ 285448 w 2849638"/>
              <a:gd name="connsiteY29" fmla="*/ 449943 h 2685144"/>
              <a:gd name="connsiteX30" fmla="*/ 1025676 w 2849638"/>
              <a:gd name="connsiteY30" fmla="*/ 217715 h 2685144"/>
              <a:gd name="connsiteX31" fmla="*/ 1983619 w 2849638"/>
              <a:gd name="connsiteY31" fmla="*/ 348343 h 2685144"/>
              <a:gd name="connsiteX32" fmla="*/ 2549676 w 2849638"/>
              <a:gd name="connsiteY32" fmla="*/ 856343 h 2685144"/>
              <a:gd name="connsiteX33" fmla="*/ 2810933 w 2849638"/>
              <a:gd name="connsiteY33" fmla="*/ 1799772 h 2685144"/>
              <a:gd name="connsiteX34" fmla="*/ 2317448 w 2849638"/>
              <a:gd name="connsiteY34" fmla="*/ 2554515 h 2685144"/>
              <a:gd name="connsiteX35" fmla="*/ 866019 w 2849638"/>
              <a:gd name="connsiteY35" fmla="*/ 2583543 h 2685144"/>
              <a:gd name="connsiteX36" fmla="*/ 198362 w 2849638"/>
              <a:gd name="connsiteY36" fmla="*/ 2104572 h 2685144"/>
              <a:gd name="connsiteX37" fmla="*/ 9676 w 2849638"/>
              <a:gd name="connsiteY37" fmla="*/ 1219200 h 2685144"/>
              <a:gd name="connsiteX38" fmla="*/ 256419 w 2849638"/>
              <a:gd name="connsiteY38" fmla="*/ 333829 h 2685144"/>
              <a:gd name="connsiteX39" fmla="*/ 1243390 w 2849638"/>
              <a:gd name="connsiteY39" fmla="*/ 0 h 2685144"/>
              <a:gd name="connsiteX40" fmla="*/ 1243390 w 2849638"/>
              <a:gd name="connsiteY40" fmla="*/ 0 h 26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849638" h="2685144">
                <a:moveTo>
                  <a:pt x="1214362" y="1567543"/>
                </a:moveTo>
                <a:cubicBezTo>
                  <a:pt x="1198638" y="1367971"/>
                  <a:pt x="1182915" y="1168400"/>
                  <a:pt x="1272419" y="1146629"/>
                </a:cubicBezTo>
                <a:cubicBezTo>
                  <a:pt x="1361923" y="1124858"/>
                  <a:pt x="1748971" y="1299029"/>
                  <a:pt x="1751390" y="1436915"/>
                </a:cubicBezTo>
                <a:cubicBezTo>
                  <a:pt x="1753809" y="1574801"/>
                  <a:pt x="1441752" y="2019905"/>
                  <a:pt x="1286933" y="1973943"/>
                </a:cubicBezTo>
                <a:cubicBezTo>
                  <a:pt x="1132114" y="1927981"/>
                  <a:pt x="866019" y="1340152"/>
                  <a:pt x="822476" y="1161143"/>
                </a:cubicBezTo>
                <a:cubicBezTo>
                  <a:pt x="778933" y="982134"/>
                  <a:pt x="875695" y="931333"/>
                  <a:pt x="1025676" y="899886"/>
                </a:cubicBezTo>
                <a:cubicBezTo>
                  <a:pt x="1175657" y="868439"/>
                  <a:pt x="1545771" y="880534"/>
                  <a:pt x="1722362" y="972458"/>
                </a:cubicBezTo>
                <a:cubicBezTo>
                  <a:pt x="1898953" y="1064382"/>
                  <a:pt x="2070705" y="1282096"/>
                  <a:pt x="2085219" y="1451429"/>
                </a:cubicBezTo>
                <a:cubicBezTo>
                  <a:pt x="2099733" y="1620762"/>
                  <a:pt x="1949753" y="1882020"/>
                  <a:pt x="1809448" y="1988458"/>
                </a:cubicBezTo>
                <a:cubicBezTo>
                  <a:pt x="1669143" y="2094896"/>
                  <a:pt x="1407885" y="2119087"/>
                  <a:pt x="1243390" y="2090058"/>
                </a:cubicBezTo>
                <a:cubicBezTo>
                  <a:pt x="1078895" y="2061029"/>
                  <a:pt x="931333" y="1952172"/>
                  <a:pt x="822476" y="1814286"/>
                </a:cubicBezTo>
                <a:cubicBezTo>
                  <a:pt x="713619" y="1676400"/>
                  <a:pt x="624115" y="1429657"/>
                  <a:pt x="590248" y="1262743"/>
                </a:cubicBezTo>
                <a:cubicBezTo>
                  <a:pt x="556381" y="1095829"/>
                  <a:pt x="541867" y="902305"/>
                  <a:pt x="619276" y="812800"/>
                </a:cubicBezTo>
                <a:cubicBezTo>
                  <a:pt x="696686" y="723295"/>
                  <a:pt x="846667" y="728134"/>
                  <a:pt x="1054705" y="725715"/>
                </a:cubicBezTo>
                <a:cubicBezTo>
                  <a:pt x="1262743" y="723296"/>
                  <a:pt x="1652210" y="684591"/>
                  <a:pt x="1867505" y="798286"/>
                </a:cubicBezTo>
                <a:cubicBezTo>
                  <a:pt x="2082800" y="911981"/>
                  <a:pt x="2317447" y="1192591"/>
                  <a:pt x="2346476" y="1407886"/>
                </a:cubicBezTo>
                <a:cubicBezTo>
                  <a:pt x="2375505" y="1623181"/>
                  <a:pt x="2242457" y="1954591"/>
                  <a:pt x="2041676" y="2090058"/>
                </a:cubicBezTo>
                <a:cubicBezTo>
                  <a:pt x="1840895" y="2225525"/>
                  <a:pt x="1398209" y="2283581"/>
                  <a:pt x="1141790" y="2220686"/>
                </a:cubicBezTo>
                <a:cubicBezTo>
                  <a:pt x="885371" y="2157791"/>
                  <a:pt x="626533" y="1915886"/>
                  <a:pt x="503162" y="1712686"/>
                </a:cubicBezTo>
                <a:cubicBezTo>
                  <a:pt x="379791" y="1509486"/>
                  <a:pt x="382210" y="1199848"/>
                  <a:pt x="401562" y="1001486"/>
                </a:cubicBezTo>
                <a:cubicBezTo>
                  <a:pt x="420914" y="803124"/>
                  <a:pt x="469295" y="621696"/>
                  <a:pt x="619276" y="522515"/>
                </a:cubicBezTo>
                <a:cubicBezTo>
                  <a:pt x="769257" y="423334"/>
                  <a:pt x="1074058" y="384629"/>
                  <a:pt x="1301448" y="406400"/>
                </a:cubicBezTo>
                <a:cubicBezTo>
                  <a:pt x="1528839" y="428171"/>
                  <a:pt x="1794933" y="541867"/>
                  <a:pt x="1983619" y="653143"/>
                </a:cubicBezTo>
                <a:cubicBezTo>
                  <a:pt x="2172305" y="764419"/>
                  <a:pt x="2346476" y="870858"/>
                  <a:pt x="2433562" y="1074058"/>
                </a:cubicBezTo>
                <a:cubicBezTo>
                  <a:pt x="2520648" y="1277258"/>
                  <a:pt x="2588381" y="1644953"/>
                  <a:pt x="2506133" y="1872343"/>
                </a:cubicBezTo>
                <a:cubicBezTo>
                  <a:pt x="2423885" y="2099733"/>
                  <a:pt x="2194076" y="2353733"/>
                  <a:pt x="1940076" y="2438400"/>
                </a:cubicBezTo>
                <a:cubicBezTo>
                  <a:pt x="1686076" y="2523067"/>
                  <a:pt x="1265161" y="2472267"/>
                  <a:pt x="982133" y="2380343"/>
                </a:cubicBezTo>
                <a:cubicBezTo>
                  <a:pt x="699105" y="2288419"/>
                  <a:pt x="382210" y="2094896"/>
                  <a:pt x="241905" y="1886858"/>
                </a:cubicBezTo>
                <a:cubicBezTo>
                  <a:pt x="101600" y="1678820"/>
                  <a:pt x="133048" y="1371601"/>
                  <a:pt x="140305" y="1132115"/>
                </a:cubicBezTo>
                <a:cubicBezTo>
                  <a:pt x="147562" y="892629"/>
                  <a:pt x="137886" y="602343"/>
                  <a:pt x="285448" y="449943"/>
                </a:cubicBezTo>
                <a:cubicBezTo>
                  <a:pt x="433010" y="297543"/>
                  <a:pt x="742648" y="234648"/>
                  <a:pt x="1025676" y="217715"/>
                </a:cubicBezTo>
                <a:cubicBezTo>
                  <a:pt x="1308704" y="200782"/>
                  <a:pt x="1729619" y="241905"/>
                  <a:pt x="1983619" y="348343"/>
                </a:cubicBezTo>
                <a:cubicBezTo>
                  <a:pt x="2237619" y="454781"/>
                  <a:pt x="2411790" y="614438"/>
                  <a:pt x="2549676" y="856343"/>
                </a:cubicBezTo>
                <a:cubicBezTo>
                  <a:pt x="2687562" y="1098248"/>
                  <a:pt x="2849638" y="1516743"/>
                  <a:pt x="2810933" y="1799772"/>
                </a:cubicBezTo>
                <a:cubicBezTo>
                  <a:pt x="2772228" y="2082801"/>
                  <a:pt x="2641600" y="2423886"/>
                  <a:pt x="2317448" y="2554515"/>
                </a:cubicBezTo>
                <a:cubicBezTo>
                  <a:pt x="1993296" y="2685144"/>
                  <a:pt x="1219200" y="2658533"/>
                  <a:pt x="866019" y="2583543"/>
                </a:cubicBezTo>
                <a:cubicBezTo>
                  <a:pt x="512838" y="2508553"/>
                  <a:pt x="341086" y="2331962"/>
                  <a:pt x="198362" y="2104572"/>
                </a:cubicBezTo>
                <a:cubicBezTo>
                  <a:pt x="55638" y="1877182"/>
                  <a:pt x="0" y="1514324"/>
                  <a:pt x="9676" y="1219200"/>
                </a:cubicBezTo>
                <a:cubicBezTo>
                  <a:pt x="19352" y="924076"/>
                  <a:pt x="50800" y="537029"/>
                  <a:pt x="256419" y="333829"/>
                </a:cubicBezTo>
                <a:cubicBezTo>
                  <a:pt x="462038" y="130629"/>
                  <a:pt x="1243390" y="0"/>
                  <a:pt x="1243390" y="0"/>
                </a:cubicBezTo>
                <a:lnTo>
                  <a:pt x="1243390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63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2" grpId="0"/>
      <p:bldP spid="33793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961927-1CC2-4B79-A36C-93BDD2E876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</TotalTime>
  <Words>831</Words>
  <Application>Microsoft Office PowerPoint</Application>
  <PresentationFormat>On-screen Show (4:3)</PresentationFormat>
  <Paragraphs>268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DATA COLLECTION AND ANALYSIS</vt:lpstr>
      <vt:lpstr>Penelitian Kualitatif</vt:lpstr>
      <vt:lpstr>PowerPoint Presentation</vt:lpstr>
      <vt:lpstr>PowerPoint Presentation</vt:lpstr>
      <vt:lpstr>PowerPoint Presentation</vt:lpstr>
      <vt:lpstr>PowerPoint Presentation</vt:lpstr>
      <vt:lpstr>Tahap - tahap Penelitian Kualitatif</vt:lpstr>
      <vt:lpstr>TAHAPAN DALAM PENELITIAN KUALITATIF</vt:lpstr>
      <vt:lpstr>METODE KUALITATIF : MENGURAI FENOMENA</vt:lpstr>
      <vt:lpstr>PowerPoint Presentation</vt:lpstr>
      <vt:lpstr>ANALISIS DATA</vt:lpstr>
      <vt:lpstr>PowerPoint Presentation</vt:lpstr>
      <vt:lpstr>ANALISIS DATA KUALITATIF MODEL MILES &amp; HUBERMAN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Fredy Herlambang</dc:creator>
  <cp:lastModifiedBy>lenovo</cp:lastModifiedBy>
  <cp:revision>13</cp:revision>
  <cp:lastPrinted>2013-06-22T03:40:40Z</cp:lastPrinted>
  <dcterms:created xsi:type="dcterms:W3CDTF">2013-06-22T02:38:42Z</dcterms:created>
  <dcterms:modified xsi:type="dcterms:W3CDTF">2016-09-14T07:27:21Z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TC019192539991</vt:lpwstr>
  </property>
</Properties>
</file>